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27363-344A-4C92-A01F-FC8B9A4BBE84}" type="datetimeFigureOut">
              <a:rPr lang="en-US" smtClean="0"/>
              <a:t>17-Dec-19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3B111-3724-4CD5-9BEA-64940E5A0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19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31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71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D. </a:t>
            </a:r>
            <a:r>
              <a:rPr lang="vi-VN" smtClean="0"/>
              <a:t>N ụ hoa hoè: dùng để chiết ru tin , h àm lượng k h á cao (20-28% ở T hái Bình).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54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566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80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259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57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95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10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02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91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6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7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9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vi-V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3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1200" y="2514600"/>
            <a:ext cx="10668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19200" y="3429000"/>
            <a:ext cx="94488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553201"/>
            <a:ext cx="28448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553201"/>
            <a:ext cx="38608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553201"/>
            <a:ext cx="28448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9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19088"/>
            <a:ext cx="27432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19088"/>
            <a:ext cx="8026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97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9088"/>
            <a:ext cx="109728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0"/>
            <a:ext cx="109728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8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Tx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>
                <a:solidFill>
                  <a:srgbClr val="2B166E"/>
                </a:solidFill>
              </a:rPr>
              <a:pPr/>
              <a:t>‹#›</a:t>
            </a:fld>
            <a:endParaRPr lang="en-US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02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69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53848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5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61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52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118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375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750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12192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10972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319088"/>
            <a:ext cx="109728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0400" y="6480176"/>
            <a:ext cx="2844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9A656F-2C0C-4B31-A885-86A90CF38BD9}" type="slidenum">
              <a:rPr lang="en-US" sz="1200">
                <a:solidFill>
                  <a:srgbClr val="2B166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7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>
                <a:solidFill>
                  <a:srgbClr val="000000"/>
                </a:solidFill>
              </a:rPr>
              <a:t>Phần 2: Chọn đúng nhất </a:t>
            </a:r>
            <a:br>
              <a:rPr lang="en-US" sz="5000">
                <a:solidFill>
                  <a:srgbClr val="000000"/>
                </a:solidFill>
              </a:rPr>
            </a:br>
            <a:endParaRPr lang="en-US" sz="500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9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Chiết bằng phương pháp ngâm phân đoạn là phương pháp ngầm trong đó:</a:t>
            </a:r>
          </a:p>
          <a:p>
            <a:pPr marL="0" indent="0">
              <a:buNone/>
            </a:pPr>
            <a:r>
              <a:rPr lang="vi-VN" sz="2800" b="0"/>
              <a:t>A. Dược liệu được chia thành các phần không bằng nhau, rồi chiết </a:t>
            </a:r>
            <a:r>
              <a:rPr lang="vi-VN" sz="2800" b="0"/>
              <a:t>với</a:t>
            </a:r>
            <a:r>
              <a:rPr lang="en-US" sz="2800" b="0"/>
              <a:t> </a:t>
            </a:r>
            <a:r>
              <a:rPr lang="vi-VN" sz="2800" b="0"/>
              <a:t>toàn </a:t>
            </a:r>
            <a:r>
              <a:rPr lang="vi-VN" sz="2800" b="0"/>
              <a:t>bộ dung môi.</a:t>
            </a:r>
          </a:p>
          <a:p>
            <a:pPr marL="0" indent="0">
              <a:buNone/>
            </a:pPr>
            <a:r>
              <a:rPr lang="vi-VN" sz="2800" b="0"/>
              <a:t>B. Dược liệu được chia thành các phần không bằng nhau, rồi chiết </a:t>
            </a:r>
            <a:r>
              <a:rPr lang="vi-VN" sz="2800" b="0"/>
              <a:t>với</a:t>
            </a:r>
            <a:r>
              <a:rPr lang="en-US" sz="2800" b="0"/>
              <a:t> </a:t>
            </a:r>
            <a:r>
              <a:rPr lang="vi-VN" sz="2800" b="0"/>
              <a:t>từng </a:t>
            </a:r>
            <a:r>
              <a:rPr lang="vi-VN" sz="2800" b="0"/>
              <a:t>phần dung môi.</a:t>
            </a:r>
          </a:p>
          <a:p>
            <a:pPr marL="0" indent="0">
              <a:buNone/>
            </a:pPr>
            <a:r>
              <a:rPr lang="vi-VN" sz="2800" b="0"/>
              <a:t>c . Toàn bộ dược liệu được ngâm với từng phần dung môi, các dịch </a:t>
            </a:r>
            <a:r>
              <a:rPr lang="vi-VN" sz="2800" b="0"/>
              <a:t>chiết</a:t>
            </a:r>
            <a:r>
              <a:rPr lang="en-US" sz="2800" b="0"/>
              <a:t> </a:t>
            </a:r>
            <a:r>
              <a:rPr lang="vi-VN" sz="2800" b="0"/>
              <a:t>gộp </a:t>
            </a:r>
            <a:r>
              <a:rPr lang="vi-VN" sz="2800" b="0"/>
              <a:t>lại thu dịch ngâm.</a:t>
            </a:r>
          </a:p>
          <a:p>
            <a:pPr marL="0" indent="0">
              <a:buNone/>
            </a:pPr>
            <a:r>
              <a:rPr lang="vi-VN" sz="2800" b="0"/>
              <a:t>D. Ngâm dược liệu với toàn bộ dung môi để cách vài ba ngày</a:t>
            </a:r>
          </a:p>
        </p:txBody>
      </p:sp>
    </p:spTree>
    <p:extLst>
      <p:ext uri="{BB962C8B-B14F-4D97-AF65-F5344CB8AC3E}">
        <p14:creationId xmlns:p14="http://schemas.microsoft.com/office/powerpoint/2010/main" val="18624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10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Ngâm lạnh là</a:t>
            </a:r>
          </a:p>
          <a:p>
            <a:pPr marL="0" indent="0">
              <a:buNone/>
            </a:pPr>
            <a:r>
              <a:rPr lang="vi-VN" sz="2800" b="0"/>
              <a:t>A. Dược liệu ngâm trong </a:t>
            </a:r>
            <a:r>
              <a:rPr lang="vi-VN" sz="2800" b="0"/>
              <a:t>nư</a:t>
            </a:r>
            <a:r>
              <a:rPr lang="en-US" sz="2800" b="0"/>
              <a:t>ớ</a:t>
            </a:r>
            <a:r>
              <a:rPr lang="vi-VN" sz="2800" b="0"/>
              <a:t>c</a:t>
            </a:r>
            <a:r>
              <a:rPr lang="vi-VN" sz="2800" b="0"/>
              <a:t>, trong thời gian nhất định, rút dịch chiết</a:t>
            </a:r>
          </a:p>
          <a:p>
            <a:pPr marL="0" indent="0">
              <a:buNone/>
            </a:pPr>
            <a:r>
              <a:rPr lang="vi-VN" sz="2800" b="0"/>
              <a:t>B. Dược liệu ngâm trong cồn hoặc nước trong thời gian nhất định </a:t>
            </a:r>
            <a:r>
              <a:rPr lang="en-US" sz="2800" b="0"/>
              <a:t>ở </a:t>
            </a:r>
            <a:r>
              <a:rPr lang="vi-VN" sz="2800" b="0"/>
              <a:t>nhiệt </a:t>
            </a:r>
            <a:r>
              <a:rPr lang="vi-VN" sz="2800" b="0"/>
              <a:t>độ thường, rút dịch chiết</a:t>
            </a:r>
          </a:p>
          <a:p>
            <a:pPr marL="0" indent="0">
              <a:buNone/>
            </a:pPr>
            <a:r>
              <a:rPr lang="vi-VN" sz="2800" b="0"/>
              <a:t>c. Dược liệu ngâm trong dung môi trong thời gian nhất định ở nhiệt </a:t>
            </a:r>
            <a:r>
              <a:rPr lang="vi-VN" sz="2800" b="0"/>
              <a:t>độ</a:t>
            </a:r>
            <a:r>
              <a:rPr lang="en-US" sz="2800" b="0"/>
              <a:t> </a:t>
            </a:r>
            <a:r>
              <a:rPr lang="vi-VN" sz="2800" b="0"/>
              <a:t>thường</a:t>
            </a:r>
            <a:r>
              <a:rPr lang="vi-VN" sz="2800" b="0"/>
              <a:t>, có khuấy trộn, rút dịch chiết.</a:t>
            </a:r>
          </a:p>
          <a:p>
            <a:pPr marL="0" indent="0">
              <a:buNone/>
            </a:pPr>
            <a:r>
              <a:rPr lang="vi-VN" sz="2800" b="0"/>
              <a:t>D. Dược liệu ngâm trong dung môi trong thời gian nhất định ở nhiệt </a:t>
            </a:r>
            <a:r>
              <a:rPr lang="vi-VN" sz="2800" b="0"/>
              <a:t>độ</a:t>
            </a:r>
            <a:r>
              <a:rPr lang="en-US" sz="2800" b="0"/>
              <a:t> </a:t>
            </a:r>
            <a:r>
              <a:rPr lang="vi-VN" sz="2800" b="0"/>
              <a:t>thích </a:t>
            </a:r>
            <a:r>
              <a:rPr lang="vi-VN" sz="2800" b="0"/>
              <a:t>hợp, có khuấy trộn, rút dịch </a:t>
            </a:r>
            <a:r>
              <a:rPr lang="vi-VN" sz="2800" b="0"/>
              <a:t>chi</a:t>
            </a:r>
            <a:r>
              <a:rPr lang="en-US" sz="2800" b="0"/>
              <a:t>ế</a:t>
            </a:r>
            <a:r>
              <a:rPr lang="vi-VN" sz="2800" b="0"/>
              <a:t>t</a:t>
            </a:r>
            <a:r>
              <a:rPr lang="vi-VN" sz="2800" b="0"/>
              <a:t>.</a:t>
            </a:r>
          </a:p>
          <a:p>
            <a:pPr marL="0" indent="0">
              <a:buNone/>
            </a:pPr>
            <a:r>
              <a:rPr lang="vi-VN" sz="2800" b="0"/>
              <a:t>E. Dược liệu ngâm trong dung môi </a:t>
            </a:r>
            <a:r>
              <a:rPr lang="en-US" sz="2800" b="0"/>
              <a:t>ở</a:t>
            </a:r>
            <a:r>
              <a:rPr lang="vi-VN" sz="2800" b="0"/>
              <a:t> </a:t>
            </a:r>
            <a:r>
              <a:rPr lang="vi-VN" sz="2800" b="0"/>
              <a:t>nhiệt độ lạnh trong một thòi </a:t>
            </a:r>
            <a:r>
              <a:rPr lang="vi-VN" sz="2800" b="0"/>
              <a:t>gian</a:t>
            </a:r>
            <a:r>
              <a:rPr lang="en-US" sz="2800" b="0"/>
              <a:t> </a:t>
            </a:r>
            <a:r>
              <a:rPr lang="vi-VN" sz="2800" b="0"/>
              <a:t>nhất </a:t>
            </a:r>
            <a:r>
              <a:rPr lang="vi-VN" sz="2800" b="0"/>
              <a:t>định, rút dịch chiết.</a:t>
            </a:r>
          </a:p>
        </p:txBody>
      </p:sp>
    </p:spTree>
    <p:extLst>
      <p:ext uri="{BB962C8B-B14F-4D97-AF65-F5344CB8AC3E}">
        <p14:creationId xmlns:p14="http://schemas.microsoft.com/office/powerpoint/2010/main" val="128855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Hàm lượng rutin trong nụ hoa hòe</a:t>
            </a:r>
            <a:endParaRPr lang="en-US"/>
          </a:p>
          <a:p>
            <a:pPr marL="0" indent="0">
              <a:buNone/>
            </a:pPr>
            <a:r>
              <a:rPr lang="en-US" smtClean="0"/>
              <a:t>A. </a:t>
            </a:r>
            <a:r>
              <a:rPr lang="en-US"/>
              <a:t>2</a:t>
            </a:r>
            <a:r>
              <a:rPr lang="en-US" smtClean="0"/>
              <a:t>-10%</a:t>
            </a:r>
          </a:p>
          <a:p>
            <a:pPr marL="0" indent="0">
              <a:buNone/>
            </a:pPr>
            <a:r>
              <a:rPr lang="en-US"/>
              <a:t>B</a:t>
            </a:r>
            <a:r>
              <a:rPr lang="en-US" smtClean="0"/>
              <a:t>. 10-18%</a:t>
            </a:r>
          </a:p>
          <a:p>
            <a:pPr marL="0" indent="0">
              <a:buNone/>
            </a:pPr>
            <a:r>
              <a:rPr lang="en-US"/>
              <a:t>C</a:t>
            </a:r>
            <a:r>
              <a:rPr lang="en-US" smtClean="0"/>
              <a:t>. 12-20%</a:t>
            </a:r>
          </a:p>
          <a:p>
            <a:pPr marL="0" indent="0">
              <a:buNone/>
            </a:pPr>
            <a:r>
              <a:rPr lang="en-US" smtClean="0"/>
              <a:t>D. 20-28%</a:t>
            </a:r>
          </a:p>
          <a:p>
            <a:pPr marL="0" indent="0">
              <a:buNone/>
            </a:pPr>
            <a:r>
              <a:rPr lang="en-US" smtClean="0"/>
              <a:t>E. 28-35%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53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12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Ưu điểm nổi bật của phương pháp </a:t>
            </a:r>
            <a:r>
              <a:rPr lang="vi-VN" sz="2800" b="0"/>
              <a:t>ch</a:t>
            </a:r>
            <a:r>
              <a:rPr lang="en-US" sz="2800" b="0"/>
              <a:t>iế</a:t>
            </a:r>
            <a:r>
              <a:rPr lang="vi-VN" sz="2800" b="0"/>
              <a:t>t </a:t>
            </a:r>
            <a:r>
              <a:rPr lang="vi-VN" sz="2800" b="0"/>
              <a:t>ngấm </a:t>
            </a:r>
            <a:r>
              <a:rPr lang="vi-VN" sz="2800" b="0"/>
              <a:t>kiệt </a:t>
            </a:r>
            <a:r>
              <a:rPr lang="vi-VN" sz="2800" b="0"/>
              <a:t>phân đoạn là:</a:t>
            </a:r>
          </a:p>
          <a:p>
            <a:pPr marL="0" indent="0">
              <a:buNone/>
            </a:pPr>
            <a:r>
              <a:rPr lang="vi-VN" sz="2800" b="0"/>
              <a:t>A. </a:t>
            </a:r>
            <a:r>
              <a:rPr lang="vi-VN" sz="2800" b="0"/>
              <a:t>Rút </a:t>
            </a:r>
            <a:r>
              <a:rPr lang="vi-VN" sz="2800" b="0"/>
              <a:t>ngắn thời gian chiết</a:t>
            </a:r>
          </a:p>
          <a:p>
            <a:pPr marL="0" indent="0">
              <a:buNone/>
            </a:pPr>
            <a:r>
              <a:rPr lang="vi-VN" sz="2800" b="0"/>
              <a:t>B. </a:t>
            </a:r>
            <a:r>
              <a:rPr lang="vi-VN" sz="2800" b="0"/>
              <a:t>Tiết </a:t>
            </a:r>
            <a:r>
              <a:rPr lang="vi-VN" sz="2800" b="0"/>
              <a:t>kiệm dung môi, cho dịch chiết đậm đặc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Chiết kiệt hoạt chất</a:t>
            </a:r>
          </a:p>
          <a:p>
            <a:pPr marL="0" indent="0">
              <a:buNone/>
            </a:pPr>
            <a:r>
              <a:rPr lang="vi-VN" sz="2800" b="0"/>
              <a:t>D. Có thể áp dụng cho nhiều loại dược liệu</a:t>
            </a:r>
          </a:p>
        </p:txBody>
      </p:sp>
    </p:spTree>
    <p:extLst>
      <p:ext uri="{BB962C8B-B14F-4D97-AF65-F5344CB8AC3E}">
        <p14:creationId xmlns:p14="http://schemas.microsoft.com/office/powerpoint/2010/main" val="4155831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13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Ngấm kiệt phân đoạn là ngấm kiệt cải tiến, trong đó:</a:t>
            </a:r>
          </a:p>
          <a:p>
            <a:pPr marL="0" indent="0">
              <a:buNone/>
            </a:pPr>
            <a:r>
              <a:rPr lang="vi-VN" sz="2800" b="0"/>
              <a:t>A. Dung môi được chia thành nhiều phần để chiết các bình.</a:t>
            </a:r>
          </a:p>
          <a:p>
            <a:pPr marL="0" indent="0">
              <a:buNone/>
            </a:pPr>
            <a:r>
              <a:rPr lang="vi-VN" sz="2800" b="0"/>
              <a:t>B. Dược liệu được chia thành nhiều bình, dịch chiết loãng của bình </a:t>
            </a:r>
            <a:r>
              <a:rPr lang="vi-VN" sz="2800" b="0"/>
              <a:t>trư</a:t>
            </a:r>
            <a:r>
              <a:rPr lang="en-US" sz="2800" b="0"/>
              <a:t>ớ</a:t>
            </a:r>
            <a:r>
              <a:rPr lang="vi-VN" sz="2800" b="0"/>
              <a:t>c</a:t>
            </a:r>
            <a:r>
              <a:rPr lang="en-US" sz="2800" b="0"/>
              <a:t> </a:t>
            </a:r>
            <a:r>
              <a:rPr lang="vi-VN" sz="2800" b="0"/>
              <a:t>là </a:t>
            </a:r>
            <a:r>
              <a:rPr lang="vi-VN" sz="2800" b="0"/>
              <a:t>dung môi để chiết bình sau.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Dung môi đi ngược chiều </a:t>
            </a:r>
            <a:r>
              <a:rPr lang="vi-VN" sz="2800" b="0"/>
              <a:t>v</a:t>
            </a:r>
            <a:r>
              <a:rPr lang="en-US" sz="2800" b="0"/>
              <a:t>ớ</a:t>
            </a:r>
            <a:r>
              <a:rPr lang="vi-VN" sz="2800" b="0"/>
              <a:t>i </a:t>
            </a:r>
            <a:r>
              <a:rPr lang="vi-VN" sz="2800" b="0"/>
              <a:t>dược liệu.</a:t>
            </a:r>
          </a:p>
          <a:p>
            <a:pPr marL="0" indent="0">
              <a:buNone/>
            </a:pPr>
            <a:r>
              <a:rPr lang="vi-VN" sz="2800" b="0"/>
              <a:t>D. Dược liệu được chia thành nhiều bình, mỗi bình được chiết với </a:t>
            </a:r>
            <a:r>
              <a:rPr lang="vi-VN" sz="2800" b="0"/>
              <a:t>một</a:t>
            </a:r>
            <a:r>
              <a:rPr lang="en-US" sz="2800" b="0"/>
              <a:t> </a:t>
            </a:r>
            <a:r>
              <a:rPr lang="vi-VN" sz="2800" b="0"/>
              <a:t>phần </a:t>
            </a:r>
            <a:r>
              <a:rPr lang="vi-VN" sz="2800" b="0"/>
              <a:t>dung môi.</a:t>
            </a:r>
          </a:p>
        </p:txBody>
      </p:sp>
    </p:spTree>
    <p:extLst>
      <p:ext uri="{BB962C8B-B14F-4D97-AF65-F5344CB8AC3E}">
        <p14:creationId xmlns:p14="http://schemas.microsoft.com/office/powerpoint/2010/main" val="124078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14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Ưu điểm lớn nhất của ethanol khi đùng làm dung môi chiết xuất so </a:t>
            </a:r>
            <a:r>
              <a:rPr lang="vi-VN" sz="2800" b="0"/>
              <a:t>với</a:t>
            </a:r>
            <a:r>
              <a:rPr lang="en-US" sz="2800" b="0"/>
              <a:t> </a:t>
            </a:r>
            <a:r>
              <a:rPr lang="vi-VN" sz="2800" b="0"/>
              <a:t>nước </a:t>
            </a:r>
            <a:r>
              <a:rPr lang="vi-VN" sz="2800" b="0"/>
              <a:t>là:</a:t>
            </a:r>
          </a:p>
          <a:p>
            <a:pPr marL="0" indent="0">
              <a:buNone/>
            </a:pPr>
            <a:r>
              <a:rPr lang="vi-VN" sz="2800" b="0"/>
              <a:t>A. Dễ bay </a:t>
            </a:r>
            <a:r>
              <a:rPr lang="vi-VN" sz="2800" b="0"/>
              <a:t>h</a:t>
            </a:r>
            <a:r>
              <a:rPr lang="en-US" sz="2800" b="0"/>
              <a:t>ơ</a:t>
            </a:r>
            <a:r>
              <a:rPr lang="vi-VN" sz="2800" b="0"/>
              <a:t>i</a:t>
            </a:r>
            <a:endParaRPr lang="vi-VN" sz="2800" b="0"/>
          </a:p>
          <a:p>
            <a:pPr marL="0" indent="0">
              <a:buNone/>
            </a:pPr>
            <a:r>
              <a:rPr lang="vi-VN" sz="2800" b="0"/>
              <a:t>B. Hoà tan chọn lọc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Hạn chế thuỷ phân được chất</a:t>
            </a:r>
          </a:p>
          <a:p>
            <a:pPr marL="0" indent="0">
              <a:buNone/>
            </a:pPr>
            <a:r>
              <a:rPr lang="vi-VN" sz="2800" b="0"/>
              <a:t>D. </a:t>
            </a:r>
            <a:r>
              <a:rPr lang="en-US" sz="2800" b="0"/>
              <a:t>Ứ</a:t>
            </a:r>
            <a:r>
              <a:rPr lang="vi-VN" sz="2800" b="0"/>
              <a:t>c </a:t>
            </a:r>
            <a:r>
              <a:rPr lang="vi-VN" sz="2800" b="0"/>
              <a:t>chế vi trùng, nấm mốc</a:t>
            </a:r>
          </a:p>
          <a:p>
            <a:pPr marL="0" indent="0">
              <a:buNone/>
            </a:pPr>
            <a:r>
              <a:rPr lang="vi-VN" sz="2800" b="0"/>
              <a:t>E. Dùng tốt cho phương pháp </a:t>
            </a:r>
            <a:r>
              <a:rPr lang="vi-VN" sz="2800" b="0"/>
              <a:t>ng</a:t>
            </a:r>
            <a:r>
              <a:rPr lang="en-US" sz="2800" b="0"/>
              <a:t>ấm</a:t>
            </a:r>
            <a:r>
              <a:rPr lang="vi-VN" sz="2800" b="0"/>
              <a:t> </a:t>
            </a:r>
            <a:r>
              <a:rPr lang="vi-VN" sz="2800" b="0"/>
              <a:t>kiệt</a:t>
            </a:r>
          </a:p>
        </p:txBody>
      </p:sp>
    </p:spTree>
    <p:extLst>
      <p:ext uri="{BB962C8B-B14F-4D97-AF65-F5344CB8AC3E}">
        <p14:creationId xmlns:p14="http://schemas.microsoft.com/office/powerpoint/2010/main" val="1375601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15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Nếu dược liệu là thân rễ, hạt có cấu tạo rắn chắc, chứa hoạt chất chịu </a:t>
            </a:r>
            <a:r>
              <a:rPr lang="vi-VN" sz="2800" b="0"/>
              <a:t>được</a:t>
            </a:r>
            <a:r>
              <a:rPr lang="en-US" sz="2800" b="0"/>
              <a:t> </a:t>
            </a:r>
            <a:r>
              <a:rPr lang="vi-VN" sz="2800" b="0"/>
              <a:t>nhiệt </a:t>
            </a:r>
            <a:r>
              <a:rPr lang="vi-VN" sz="2800" b="0"/>
              <a:t>độ cao thì nên chọn phương pháp chiết xuất nào:</a:t>
            </a:r>
          </a:p>
          <a:p>
            <a:pPr marL="514350" indent="-514350">
              <a:buAutoNum type="alphaUcPeriod"/>
            </a:pPr>
            <a:r>
              <a:rPr lang="vi-VN" sz="2800" b="0"/>
              <a:t>Ngâm </a:t>
            </a:r>
            <a:r>
              <a:rPr lang="vi-VN" sz="2800" b="0"/>
              <a:t>lạnh </a:t>
            </a:r>
            <a:endParaRPr lang="en-US" sz="2800" b="0"/>
          </a:p>
          <a:p>
            <a:pPr marL="514350" indent="-514350">
              <a:buAutoNum type="alphaUcPeriod"/>
            </a:pPr>
            <a:r>
              <a:rPr lang="vi-VN" sz="2800" b="0"/>
              <a:t>Hầm</a:t>
            </a:r>
            <a:endParaRPr lang="en-US" sz="2800" b="0"/>
          </a:p>
          <a:p>
            <a:pPr marL="514350" indent="-514350">
              <a:buAutoNum type="alphaUcPeriod"/>
            </a:pPr>
            <a:r>
              <a:rPr lang="vi-VN" sz="2800" b="0"/>
              <a:t>Hãm </a:t>
            </a:r>
            <a:endParaRPr lang="en-US" sz="2800" b="0"/>
          </a:p>
          <a:p>
            <a:pPr marL="514350" indent="-514350">
              <a:buAutoNum type="alphaUcPeriod"/>
            </a:pPr>
            <a:r>
              <a:rPr lang="vi-VN" sz="2800" b="0"/>
              <a:t>Sắc </a:t>
            </a:r>
            <a:endParaRPr lang="en-US" sz="2800" b="0"/>
          </a:p>
          <a:p>
            <a:pPr marL="514350" indent="-514350">
              <a:buAutoNum type="alphaUcPeriod"/>
            </a:pPr>
            <a:r>
              <a:rPr lang="en-US" sz="2800" b="0"/>
              <a:t>Ngấm kiệt</a:t>
            </a:r>
            <a:endParaRPr lang="vi-VN" sz="2800" b="0"/>
          </a:p>
        </p:txBody>
      </p:sp>
    </p:spTree>
    <p:extLst>
      <p:ext uri="{BB962C8B-B14F-4D97-AF65-F5344CB8AC3E}">
        <p14:creationId xmlns:p14="http://schemas.microsoft.com/office/powerpoint/2010/main" val="223168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Dược liệu để chiết xuất cần được phân chia mịn nhằm</a:t>
            </a:r>
          </a:p>
          <a:p>
            <a:pPr marL="0" indent="0">
              <a:buNone/>
            </a:pPr>
            <a:r>
              <a:rPr lang="vi-VN"/>
              <a:t>A. Tăng tính hoà tan chọn lọc</a:t>
            </a:r>
          </a:p>
          <a:p>
            <a:pPr marL="0" indent="0">
              <a:buNone/>
            </a:pPr>
            <a:r>
              <a:rPr lang="vi-VN"/>
              <a:t>B. Tăng hiệu suất chiết</a:t>
            </a:r>
          </a:p>
          <a:p>
            <a:pPr marL="0" indent="0">
              <a:buNone/>
            </a:pPr>
            <a:r>
              <a:rPr lang="vi-VN"/>
              <a:t>c. Tăng khả năng thấm dung môi</a:t>
            </a:r>
          </a:p>
          <a:p>
            <a:pPr marL="0" indent="0">
              <a:buNone/>
            </a:pPr>
            <a:r>
              <a:rPr lang="vi-VN"/>
              <a:t>D. </a:t>
            </a:r>
            <a:r>
              <a:rPr lang="vi-VN" smtClean="0"/>
              <a:t>Rút </a:t>
            </a:r>
            <a:r>
              <a:rPr lang="vi-VN"/>
              <a:t>ngắn thời gian chiết</a:t>
            </a:r>
          </a:p>
          <a:p>
            <a:pPr marL="0" indent="0">
              <a:buNone/>
            </a:pPr>
            <a:r>
              <a:rPr lang="vi-VN"/>
              <a:t>E. Hạn chế tạp chất hoà tan</a:t>
            </a:r>
          </a:p>
        </p:txBody>
      </p:sp>
    </p:spTree>
    <p:extLst>
      <p:ext uri="{BB962C8B-B14F-4D97-AF65-F5344CB8AC3E}">
        <p14:creationId xmlns:p14="http://schemas.microsoft.com/office/powerpoint/2010/main" val="170949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Nhờ hiện tượng thẩm tích qua màng tế bào dược liệu nguyên vẹn </a:t>
            </a:r>
            <a:r>
              <a:rPr lang="vi-VN" smtClean="0"/>
              <a:t>đã</a:t>
            </a:r>
            <a:r>
              <a:rPr lang="en-US" smtClean="0"/>
              <a:t> </a:t>
            </a:r>
            <a:r>
              <a:rPr lang="vi-VN" smtClean="0"/>
              <a:t>giúp cho</a:t>
            </a:r>
            <a:r>
              <a:rPr lang="en-US" smtClean="0"/>
              <a:t> chiết xuất</a:t>
            </a:r>
            <a:r>
              <a:rPr lang="vi-VN" smtClean="0"/>
              <a:t> </a:t>
            </a:r>
            <a:r>
              <a:rPr lang="vi-VN"/>
              <a:t>đạt được:</a:t>
            </a:r>
          </a:p>
          <a:p>
            <a:pPr marL="0" indent="0">
              <a:buNone/>
            </a:pPr>
            <a:r>
              <a:rPr lang="vi-VN"/>
              <a:t>A. Hiệu suất cao</a:t>
            </a:r>
          </a:p>
          <a:p>
            <a:pPr marL="0" indent="0">
              <a:buNone/>
            </a:pPr>
            <a:r>
              <a:rPr lang="vi-VN"/>
              <a:t>B. Hoà tan có tính chọn lọc</a:t>
            </a:r>
          </a:p>
          <a:p>
            <a:pPr marL="0" indent="0">
              <a:buNone/>
            </a:pPr>
            <a:r>
              <a:rPr lang="vi-VN"/>
              <a:t>c. Tốc độ hoà tan nhanh</a:t>
            </a:r>
          </a:p>
          <a:p>
            <a:pPr marL="0" indent="0">
              <a:buNone/>
            </a:pPr>
            <a:r>
              <a:rPr lang="vi-VN"/>
              <a:t>D. </a:t>
            </a:r>
            <a:r>
              <a:rPr lang="vi-VN" smtClean="0"/>
              <a:t>Thời </a:t>
            </a:r>
            <a:r>
              <a:rPr lang="vi-VN"/>
              <a:t>gian chiết xuất ngắn</a:t>
            </a:r>
          </a:p>
          <a:p>
            <a:pPr marL="0" indent="0">
              <a:buNone/>
            </a:pPr>
            <a:r>
              <a:rPr lang="vi-VN"/>
              <a:t>E. Tốc độ khếch tán nhanh</a:t>
            </a:r>
          </a:p>
        </p:txBody>
      </p:sp>
    </p:spTree>
    <p:extLst>
      <p:ext uri="{BB962C8B-B14F-4D97-AF65-F5344CB8AC3E}">
        <p14:creationId xmlns:p14="http://schemas.microsoft.com/office/powerpoint/2010/main" val="240068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Phương pháp chiết cho hiệu suất cao và tiết kiệm dung môi:</a:t>
            </a:r>
          </a:p>
          <a:p>
            <a:pPr marL="0" indent="0">
              <a:buNone/>
            </a:pPr>
            <a:r>
              <a:rPr lang="vi-VN" sz="2800" b="0"/>
              <a:t>A. </a:t>
            </a:r>
            <a:r>
              <a:rPr lang="vi-VN" sz="2800" b="0"/>
              <a:t>S</a:t>
            </a:r>
            <a:r>
              <a:rPr lang="en-US" sz="2800" b="0"/>
              <a:t>ắ</a:t>
            </a:r>
            <a:r>
              <a:rPr lang="vi-VN" sz="2800" b="0"/>
              <a:t>c</a:t>
            </a:r>
            <a:endParaRPr lang="vi-VN" sz="2800" b="0"/>
          </a:p>
          <a:p>
            <a:pPr marL="0" indent="0">
              <a:buNone/>
            </a:pPr>
            <a:r>
              <a:rPr lang="vi-VN" sz="2800" b="0"/>
              <a:t>B. Ngâm kiệt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Ngấm kiệt ngược dòng</a:t>
            </a:r>
          </a:p>
          <a:p>
            <a:pPr marL="0" indent="0">
              <a:buNone/>
            </a:pPr>
            <a:r>
              <a:rPr lang="vi-VN" sz="2800" b="0"/>
              <a:t>D. Ngâm kiệt phân đoạn</a:t>
            </a:r>
          </a:p>
          <a:p>
            <a:pPr marL="0" indent="0">
              <a:buNone/>
            </a:pPr>
            <a:r>
              <a:rPr lang="vi-VN" sz="2800" b="0"/>
              <a:t>E. Hầm</a:t>
            </a:r>
          </a:p>
        </p:txBody>
      </p:sp>
    </p:spTree>
    <p:extLst>
      <p:ext uri="{BB962C8B-B14F-4D97-AF65-F5344CB8AC3E}">
        <p14:creationId xmlns:p14="http://schemas.microsoft.com/office/powerpoint/2010/main" val="59903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Ngấm kiệt phân đoạn </a:t>
            </a:r>
            <a:r>
              <a:rPr lang="en-US" sz="2800" b="0"/>
              <a:t>ứ</a:t>
            </a:r>
            <a:r>
              <a:rPr lang="vi-VN" sz="2800" b="0"/>
              <a:t>ng </a:t>
            </a:r>
            <a:r>
              <a:rPr lang="vi-VN" sz="2800" b="0"/>
              <a:t>dụng cho trường hợp sau:</a:t>
            </a:r>
          </a:p>
          <a:p>
            <a:pPr marL="0" indent="0">
              <a:buNone/>
            </a:pPr>
            <a:r>
              <a:rPr lang="vi-VN" sz="2800" b="0"/>
              <a:t>A. Dược liệu quí hiếm</a:t>
            </a:r>
          </a:p>
          <a:p>
            <a:pPr marL="0" indent="0">
              <a:buNone/>
            </a:pPr>
            <a:r>
              <a:rPr lang="vi-VN" sz="2800" b="0"/>
              <a:t>B. Dược liệu rẻ tiển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Dược liệu rẻ tiền và có hoạt </a:t>
            </a:r>
            <a:r>
              <a:rPr lang="vi-VN" sz="2800" b="0"/>
              <a:t>ch</a:t>
            </a:r>
            <a:r>
              <a:rPr lang="en-US" sz="2800" b="0"/>
              <a:t>ấ</a:t>
            </a:r>
            <a:r>
              <a:rPr lang="vi-VN" sz="2800" b="0"/>
              <a:t>t </a:t>
            </a:r>
            <a:r>
              <a:rPr lang="vi-VN" sz="2800" b="0"/>
              <a:t>dễ bay hơi</a:t>
            </a:r>
          </a:p>
          <a:p>
            <a:pPr marL="0" indent="0">
              <a:buNone/>
            </a:pPr>
            <a:r>
              <a:rPr lang="vi-VN" sz="2800" b="0"/>
              <a:t>D. Dược liệu quí hiếm, độc, có hoạt </a:t>
            </a:r>
            <a:r>
              <a:rPr lang="vi-VN" sz="2800" b="0"/>
              <a:t>ch</a:t>
            </a:r>
            <a:r>
              <a:rPr lang="en-US" sz="2800" b="0"/>
              <a:t>ấ</a:t>
            </a:r>
            <a:r>
              <a:rPr lang="vi-VN" sz="2800" b="0"/>
              <a:t>t </a:t>
            </a:r>
            <a:r>
              <a:rPr lang="vi-VN" sz="2800" b="0"/>
              <a:t>dễ bay hơi</a:t>
            </a:r>
          </a:p>
          <a:p>
            <a:pPr marL="0" indent="0">
              <a:buNone/>
            </a:pPr>
            <a:r>
              <a:rPr lang="vi-VN" sz="2800" b="0"/>
              <a:t>E. </a:t>
            </a:r>
            <a:r>
              <a:rPr lang="vi-VN" sz="2800" b="0"/>
              <a:t>T</a:t>
            </a:r>
            <a:r>
              <a:rPr lang="en-US" sz="2800" b="0"/>
              <a:t>ấ</a:t>
            </a:r>
            <a:r>
              <a:rPr lang="vi-VN" sz="2800" b="0"/>
              <a:t>t </a:t>
            </a:r>
            <a:r>
              <a:rPr lang="vi-VN" sz="2800" b="0"/>
              <a:t>cả các loại dược liệu.</a:t>
            </a:r>
          </a:p>
        </p:txBody>
      </p:sp>
    </p:spTree>
    <p:extLst>
      <p:ext uri="{BB962C8B-B14F-4D97-AF65-F5344CB8AC3E}">
        <p14:creationId xmlns:p14="http://schemas.microsoft.com/office/powerpoint/2010/main" val="414278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400" b="0"/>
              <a:t> Chiết bằng bằng phương pháp hầm là</a:t>
            </a:r>
          </a:p>
          <a:p>
            <a:pPr marL="0" indent="0">
              <a:buNone/>
            </a:pPr>
            <a:r>
              <a:rPr lang="vi-VN" sz="2400" b="0"/>
              <a:t>A. Dược liệu ngâm trong dung môi ỏ nhiệt độ cao, gạn lấy dịch chiết</a:t>
            </a:r>
          </a:p>
          <a:p>
            <a:pPr marL="0" indent="0">
              <a:buNone/>
            </a:pPr>
            <a:r>
              <a:rPr lang="vi-VN" sz="2400" b="0"/>
              <a:t>B. Dược liệu ngâm trong dung môi ở nhiệt độ cao hơn nhiệt độ thường,</a:t>
            </a:r>
            <a:r>
              <a:rPr lang="en-US" sz="2400" b="0"/>
              <a:t> </a:t>
            </a:r>
            <a:r>
              <a:rPr lang="vi-VN" sz="2400" b="0"/>
              <a:t>thấp hơn nhiệt độ sôi trong một thời gian, có khuấy trộn, rút dịch chiết.</a:t>
            </a:r>
          </a:p>
          <a:p>
            <a:pPr marL="0" indent="0">
              <a:buNone/>
            </a:pPr>
            <a:r>
              <a:rPr lang="vi-VN" sz="2400" b="0"/>
              <a:t>c. Dược liệu ngâm ở nhiệt độ sôi của dung môi trong một thời gian,</a:t>
            </a:r>
            <a:r>
              <a:rPr lang="en-US" sz="2400" b="0"/>
              <a:t> </a:t>
            </a:r>
            <a:r>
              <a:rPr lang="vi-VN" sz="2400" b="0"/>
              <a:t>gạn lấy dịch chiết</a:t>
            </a:r>
          </a:p>
          <a:p>
            <a:pPr marL="0" indent="0">
              <a:buNone/>
            </a:pPr>
            <a:r>
              <a:rPr lang="vi-VN" sz="2400" b="0"/>
              <a:t>D. Dược liệu ngâm trong nước sôi, để nguội dần, gạn lấy dịch chiêt.</a:t>
            </a:r>
          </a:p>
          <a:p>
            <a:pPr marL="0" indent="0">
              <a:buNone/>
            </a:pPr>
            <a:r>
              <a:rPr lang="vi-VN" sz="2400" b="0"/>
              <a:t>E. Dược liệu ngâm trong dung môi ở nhiệt độ sôi của dung môi rồi để</a:t>
            </a:r>
            <a:r>
              <a:rPr lang="en-US" sz="2400" b="0"/>
              <a:t> </a:t>
            </a:r>
            <a:r>
              <a:rPr lang="vi-VN" sz="2400" b="0"/>
              <a:t>nguội dần.</a:t>
            </a:r>
            <a:endParaRPr lang="vi-VN" sz="2400" b="0"/>
          </a:p>
        </p:txBody>
      </p:sp>
    </p:spTree>
    <p:extLst>
      <p:ext uri="{BB962C8B-B14F-4D97-AF65-F5344CB8AC3E}">
        <p14:creationId xmlns:p14="http://schemas.microsoft.com/office/powerpoint/2010/main" val="4170561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Chiết bằng phương pháp hãm là</a:t>
            </a:r>
          </a:p>
          <a:p>
            <a:pPr marL="0" indent="0">
              <a:buNone/>
            </a:pPr>
            <a:r>
              <a:rPr lang="vi-VN" sz="2800" b="0"/>
              <a:t>A. Dung môi sôi cho vào dược liệu trong thòi gian dài, gạn lấy dịch </a:t>
            </a:r>
            <a:r>
              <a:rPr lang="vi-VN" sz="2800" b="0"/>
              <a:t>chi</a:t>
            </a:r>
            <a:r>
              <a:rPr lang="en-US" sz="2800" b="0"/>
              <a:t>ế</a:t>
            </a:r>
            <a:r>
              <a:rPr lang="vi-VN" sz="2800" b="0"/>
              <a:t>t</a:t>
            </a:r>
            <a:endParaRPr lang="vi-VN" sz="2800" b="0"/>
          </a:p>
          <a:p>
            <a:pPr marL="0" indent="0">
              <a:buNone/>
            </a:pPr>
            <a:r>
              <a:rPr lang="vi-VN" sz="2800" b="0"/>
              <a:t>B. Dung môi sôi cho vào dược liệu 30 phút, gạn lấy dịch chiềt</a:t>
            </a:r>
          </a:p>
          <a:p>
            <a:pPr marL="0" indent="0">
              <a:buNone/>
            </a:pPr>
            <a:r>
              <a:rPr lang="en-US" sz="2800" b="0"/>
              <a:t>C.</a:t>
            </a:r>
            <a:r>
              <a:rPr lang="vi-VN" sz="2800" b="0"/>
              <a:t> </a:t>
            </a:r>
            <a:r>
              <a:rPr lang="vi-VN" sz="2800" b="0"/>
              <a:t>Dựơc liệu ngâm trong dung môi ở nhiệt độ sôi trong 30 phút, gạn </a:t>
            </a:r>
            <a:r>
              <a:rPr lang="vi-VN" sz="2800" b="0"/>
              <a:t>lấy</a:t>
            </a:r>
            <a:r>
              <a:rPr lang="en-US" sz="2800" b="0"/>
              <a:t> </a:t>
            </a:r>
            <a:r>
              <a:rPr lang="vi-VN" sz="2800" b="0"/>
              <a:t>dịch </a:t>
            </a:r>
            <a:r>
              <a:rPr lang="vi-VN" sz="2800" b="0"/>
              <a:t>chiết</a:t>
            </a:r>
          </a:p>
          <a:p>
            <a:pPr marL="0" indent="0">
              <a:buNone/>
            </a:pPr>
            <a:r>
              <a:rPr lang="vi-VN" sz="2800" b="0"/>
              <a:t>D. Dược liệu ngâm trong dung môi ỏ nhiệt độ sôi trong vài </a:t>
            </a:r>
            <a:r>
              <a:rPr lang="vi-VN" sz="2800" b="0"/>
              <a:t>gi</a:t>
            </a:r>
            <a:r>
              <a:rPr lang="en-US" sz="2800" b="0"/>
              <a:t>ờ</a:t>
            </a:r>
            <a:r>
              <a:rPr lang="vi-VN" sz="2800" b="0"/>
              <a:t>, </a:t>
            </a:r>
            <a:r>
              <a:rPr lang="vi-VN" sz="2800" b="0"/>
              <a:t>gạn </a:t>
            </a:r>
            <a:r>
              <a:rPr lang="vi-VN" sz="2800" b="0"/>
              <a:t>lấy</a:t>
            </a:r>
            <a:r>
              <a:rPr lang="en-US" sz="2800" b="0"/>
              <a:t> </a:t>
            </a:r>
            <a:r>
              <a:rPr lang="vi-VN" sz="2800" b="0"/>
              <a:t>dịch </a:t>
            </a:r>
            <a:r>
              <a:rPr lang="vi-VN" sz="2800" b="0"/>
              <a:t>chiết</a:t>
            </a:r>
          </a:p>
        </p:txBody>
      </p:sp>
    </p:spTree>
    <p:extLst>
      <p:ext uri="{BB962C8B-B14F-4D97-AF65-F5344CB8AC3E}">
        <p14:creationId xmlns:p14="http://schemas.microsoft.com/office/powerpoint/2010/main" val="192309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7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Ngấm kiệt ngược dòng ứng dụng trong </a:t>
            </a:r>
            <a:r>
              <a:rPr lang="vi-VN" sz="2800" b="0"/>
              <a:t>trư</a:t>
            </a:r>
            <a:r>
              <a:rPr lang="en-US" sz="2800" b="0"/>
              <a:t>ờ</a:t>
            </a:r>
            <a:r>
              <a:rPr lang="vi-VN" sz="2800" b="0"/>
              <a:t>ng </a:t>
            </a:r>
            <a:r>
              <a:rPr lang="vi-VN" sz="2800" b="0"/>
              <a:t>hợp:</a:t>
            </a:r>
          </a:p>
          <a:p>
            <a:pPr marL="0" indent="0">
              <a:buNone/>
            </a:pPr>
            <a:r>
              <a:rPr lang="vi-VN" sz="2800" b="0"/>
              <a:t>A. Điểu chế cồn thuốc</a:t>
            </a:r>
          </a:p>
          <a:p>
            <a:pPr marL="0" indent="0">
              <a:buNone/>
            </a:pPr>
            <a:r>
              <a:rPr lang="vi-VN" sz="2800" b="0"/>
              <a:t>B. Điểu chế cao thuốc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Khi cần chiết với một lượng nhỏ dược liệu.</a:t>
            </a:r>
          </a:p>
          <a:p>
            <a:pPr marL="0" indent="0">
              <a:buNone/>
            </a:pPr>
            <a:r>
              <a:rPr lang="vi-VN" sz="2800" b="0"/>
              <a:t>D. Khi cần chiết với </a:t>
            </a:r>
            <a:r>
              <a:rPr lang="vi-VN" sz="2800" b="0"/>
              <a:t>s</a:t>
            </a:r>
            <a:r>
              <a:rPr lang="en-US" sz="2800" b="0"/>
              <a:t>ố</a:t>
            </a:r>
            <a:r>
              <a:rPr lang="vi-VN" sz="2800" b="0"/>
              <a:t> </a:t>
            </a:r>
            <a:r>
              <a:rPr lang="vi-VN" sz="2800" b="0"/>
              <a:t>lượng lớn dược liệu trong một lần.</a:t>
            </a:r>
          </a:p>
          <a:p>
            <a:pPr marL="0" indent="0">
              <a:buNone/>
            </a:pPr>
            <a:r>
              <a:rPr lang="vi-VN" sz="2800" b="0"/>
              <a:t>E. Khi cần chiết với </a:t>
            </a:r>
            <a:r>
              <a:rPr lang="vi-VN" sz="2800" b="0"/>
              <a:t>s</a:t>
            </a:r>
            <a:r>
              <a:rPr lang="en-US" sz="2800" b="0"/>
              <a:t>ố</a:t>
            </a:r>
            <a:r>
              <a:rPr lang="vi-VN" sz="2800" b="0"/>
              <a:t> </a:t>
            </a:r>
            <a:r>
              <a:rPr lang="vi-VN" sz="2800" b="0"/>
              <a:t>lượng lớn dược liệu nhiều lần, liên tục.</a:t>
            </a:r>
          </a:p>
        </p:txBody>
      </p:sp>
    </p:spTree>
    <p:extLst>
      <p:ext uri="{BB962C8B-B14F-4D97-AF65-F5344CB8AC3E}">
        <p14:creationId xmlns:p14="http://schemas.microsoft.com/office/powerpoint/2010/main" val="356679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Ưu điểm nổi bật của phương pháp ngấm kiệt so với các phương </a:t>
            </a:r>
            <a:r>
              <a:rPr lang="vi-VN" sz="2800" b="0"/>
              <a:t>pháp</a:t>
            </a:r>
            <a:r>
              <a:rPr lang="en-US" sz="2800" b="0"/>
              <a:t> </a:t>
            </a:r>
            <a:r>
              <a:rPr lang="vi-VN" sz="2800" b="0"/>
              <a:t>ngâm </a:t>
            </a:r>
            <a:r>
              <a:rPr lang="vi-VN" sz="2800" b="0"/>
              <a:t>là:</a:t>
            </a:r>
          </a:p>
          <a:p>
            <a:pPr marL="0" indent="0">
              <a:buNone/>
            </a:pPr>
            <a:r>
              <a:rPr lang="vi-VN" sz="2800" b="0"/>
              <a:t>A. Quá trình chiết liên tục</a:t>
            </a:r>
          </a:p>
          <a:p>
            <a:pPr marL="0" indent="0">
              <a:buNone/>
            </a:pPr>
            <a:r>
              <a:rPr lang="vi-VN" sz="2800" b="0"/>
              <a:t>B. Thời gian chiết ngắn</a:t>
            </a:r>
          </a:p>
          <a:p>
            <a:pPr marL="0" indent="0">
              <a:buNone/>
            </a:pPr>
            <a:r>
              <a:rPr lang="en-US" sz="2800" b="0"/>
              <a:t>C</a:t>
            </a:r>
            <a:r>
              <a:rPr lang="vi-VN" sz="2800" b="0"/>
              <a:t>. </a:t>
            </a:r>
            <a:r>
              <a:rPr lang="vi-VN" sz="2800" b="0"/>
              <a:t>Không cần khuây trộn</a:t>
            </a:r>
          </a:p>
          <a:p>
            <a:pPr marL="0" indent="0">
              <a:buNone/>
            </a:pPr>
            <a:r>
              <a:rPr lang="vi-VN" sz="2800" b="0"/>
              <a:t>D. Với cùng lượng dung môi cho hiệu suất </a:t>
            </a:r>
            <a:r>
              <a:rPr lang="vi-VN" sz="2800" b="0"/>
              <a:t>chiết </a:t>
            </a:r>
            <a:r>
              <a:rPr lang="vi-VN" sz="2800" b="0"/>
              <a:t>cao hơn</a:t>
            </a:r>
          </a:p>
          <a:p>
            <a:pPr marL="0" indent="0">
              <a:buNone/>
            </a:pPr>
            <a:r>
              <a:rPr lang="vi-VN" sz="2800" b="0"/>
              <a:t>E. Có thể áp dụng cho tâ't cả các loại dược liệu và dung môi</a:t>
            </a:r>
          </a:p>
        </p:txBody>
      </p:sp>
    </p:spTree>
    <p:extLst>
      <p:ext uri="{BB962C8B-B14F-4D97-AF65-F5344CB8AC3E}">
        <p14:creationId xmlns:p14="http://schemas.microsoft.com/office/powerpoint/2010/main" val="4056469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Widescreen</PresentationFormat>
  <Paragraphs>132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Verdana</vt:lpstr>
      <vt:lpstr>Wingdings</vt:lpstr>
      <vt:lpstr>sample</vt:lpstr>
      <vt:lpstr>Image</vt:lpstr>
      <vt:lpstr>Phần 2: Chọn đúng nhất  </vt:lpstr>
      <vt:lpstr>Câu 1</vt:lpstr>
      <vt:lpstr>Câu 2</vt:lpstr>
      <vt:lpstr>Câu 3</vt:lpstr>
      <vt:lpstr>Câu 4</vt:lpstr>
      <vt:lpstr>Câu 5</vt:lpstr>
      <vt:lpstr>Câu 6</vt:lpstr>
      <vt:lpstr>Câu 7</vt:lpstr>
      <vt:lpstr>Câu 8</vt:lpstr>
      <vt:lpstr>Câu 9</vt:lpstr>
      <vt:lpstr>Câu 10</vt:lpstr>
      <vt:lpstr>Câu 11</vt:lpstr>
      <vt:lpstr>Câu 12</vt:lpstr>
      <vt:lpstr>Câu 13</vt:lpstr>
      <vt:lpstr>Câu 14</vt:lpstr>
      <vt:lpstr>Câu 15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Phần 2: Chọn đúng nhất  </dc:title>
  <dc:creator>Windows User</dc:creator>
  <cp:lastModifiedBy>Windows User</cp:lastModifiedBy>
  <cp:revision>1</cp:revision>
  <dcterms:created xsi:type="dcterms:W3CDTF">2019-12-17T02:10:55Z</dcterms:created>
  <dcterms:modified xsi:type="dcterms:W3CDTF">2019-12-17T02:11:15Z</dcterms:modified>
</cp:coreProperties>
</file>