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4664" autoAdjust="0"/>
  </p:normalViewPr>
  <p:slideViewPr>
    <p:cSldViewPr>
      <p:cViewPr varScale="1">
        <p:scale>
          <a:sx n="65" d="100"/>
          <a:sy n="65" d="100"/>
        </p:scale>
        <p:origin x="-1982" y="-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850AF-BC72-4CE7-97EA-1849F93AF2D4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6B2A1-8FAC-4479-86E7-22D2BF74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4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34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35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30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27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49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8001000" cy="914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14400" y="3429000"/>
            <a:ext cx="7086600" cy="3810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fld id="{3E4DF0C9-7209-484E-A5AA-E62CC5F5C8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60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32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9088"/>
            <a:ext cx="8229600" cy="563562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768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icon to add 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50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buClrTx/>
              <a:defRPr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just">
              <a:buClrTx/>
              <a:defRPr sz="2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just">
              <a:defRPr sz="2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just">
              <a:defRPr sz="2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just">
              <a:defRPr sz="2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8CD0020-8722-4D93-9DC7-E034B101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37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736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36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52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37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006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8193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0878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0" y="0"/>
          <a:ext cx="9144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" name="Image" r:id="rId15" imgW="7377778" imgH="1219048" progId="Photoshop.Image.6">
                  <p:embed/>
                </p:oleObj>
              </mc:Choice>
              <mc:Fallback>
                <p:oleObj name="Image" r:id="rId15" imgW="7377778" imgH="1219048" progId="Photoshop.Image.6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905" b="12500"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319088"/>
            <a:ext cx="8229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2800" y="648017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769A656F-2C0C-4B31-A885-86A90CF38B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11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Hàm lượng rutin trong nụ hoa hòe</a:t>
            </a:r>
            <a:endParaRPr lang="en-US"/>
          </a:p>
          <a:p>
            <a:pPr marL="0" indent="0">
              <a:buNone/>
            </a:pPr>
            <a:r>
              <a:rPr lang="en-US" smtClean="0"/>
              <a:t>A. </a:t>
            </a:r>
            <a:r>
              <a:rPr lang="en-US"/>
              <a:t>2</a:t>
            </a:r>
            <a:r>
              <a:rPr lang="en-US" smtClean="0"/>
              <a:t>-10%</a:t>
            </a:r>
          </a:p>
          <a:p>
            <a:pPr marL="0" indent="0">
              <a:buNone/>
            </a:pPr>
            <a:r>
              <a:rPr lang="en-US"/>
              <a:t>B</a:t>
            </a:r>
            <a:r>
              <a:rPr lang="en-US" smtClean="0"/>
              <a:t>. 10-18%</a:t>
            </a:r>
          </a:p>
          <a:p>
            <a:pPr marL="0" indent="0">
              <a:buNone/>
            </a:pPr>
            <a:r>
              <a:rPr lang="en-US"/>
              <a:t>C</a:t>
            </a:r>
            <a:r>
              <a:rPr lang="en-US" smtClean="0"/>
              <a:t>. 12-20%</a:t>
            </a:r>
          </a:p>
          <a:p>
            <a:pPr marL="0" indent="0">
              <a:buNone/>
            </a:pPr>
            <a:r>
              <a:rPr lang="en-US" smtClean="0"/>
              <a:t>D. 20-28%</a:t>
            </a:r>
          </a:p>
          <a:p>
            <a:pPr marL="0" indent="0">
              <a:buNone/>
            </a:pPr>
            <a:r>
              <a:rPr lang="en-US" smtClean="0"/>
              <a:t>E. 28-35%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3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12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sz="2800" b="0"/>
              <a:t>Ưu điểm nổi bật của phương pháp </a:t>
            </a:r>
            <a:r>
              <a:rPr lang="vi-VN" sz="2800" b="0" smtClean="0"/>
              <a:t>ch</a:t>
            </a:r>
            <a:r>
              <a:rPr lang="en-US" sz="2800" b="0" smtClean="0"/>
              <a:t>iế</a:t>
            </a:r>
            <a:r>
              <a:rPr lang="vi-VN" sz="2800" b="0" smtClean="0"/>
              <a:t>t </a:t>
            </a:r>
            <a:r>
              <a:rPr lang="vi-VN" sz="2800" b="0"/>
              <a:t>ngấm </a:t>
            </a:r>
            <a:r>
              <a:rPr lang="vi-VN" sz="2800" b="0" smtClean="0"/>
              <a:t>kiệt </a:t>
            </a:r>
            <a:r>
              <a:rPr lang="vi-VN" sz="2800" b="0"/>
              <a:t>phân đoạn là:</a:t>
            </a:r>
          </a:p>
          <a:p>
            <a:pPr marL="0" indent="0">
              <a:buNone/>
            </a:pPr>
            <a:r>
              <a:rPr lang="vi-VN" sz="2800" b="0"/>
              <a:t>A. </a:t>
            </a:r>
            <a:r>
              <a:rPr lang="vi-VN" sz="2800" b="0" smtClean="0"/>
              <a:t>Rút </a:t>
            </a:r>
            <a:r>
              <a:rPr lang="vi-VN" sz="2800" b="0"/>
              <a:t>ngắn thời gian chiết</a:t>
            </a:r>
          </a:p>
          <a:p>
            <a:pPr marL="0" indent="0">
              <a:buNone/>
            </a:pPr>
            <a:r>
              <a:rPr lang="vi-VN" sz="2800" b="0"/>
              <a:t>B. </a:t>
            </a:r>
            <a:r>
              <a:rPr lang="vi-VN" sz="2800" b="0" smtClean="0"/>
              <a:t>Tiết </a:t>
            </a:r>
            <a:r>
              <a:rPr lang="vi-VN" sz="2800" b="0"/>
              <a:t>kiệm dung môi, cho dịch chiết đậm đặc</a:t>
            </a:r>
          </a:p>
          <a:p>
            <a:pPr marL="0" indent="0">
              <a:buNone/>
            </a:pPr>
            <a:r>
              <a:rPr lang="en-US" sz="2800" b="0" smtClean="0"/>
              <a:t>C</a:t>
            </a:r>
            <a:r>
              <a:rPr lang="vi-VN" sz="2800" b="0" smtClean="0"/>
              <a:t>. </a:t>
            </a:r>
            <a:r>
              <a:rPr lang="vi-VN" sz="2800" b="0"/>
              <a:t>Chiết kiệt hoạt chất</a:t>
            </a:r>
          </a:p>
          <a:p>
            <a:pPr marL="0" indent="0">
              <a:buNone/>
            </a:pPr>
            <a:r>
              <a:rPr lang="vi-VN" sz="2800" b="0"/>
              <a:t>D. Có thể áp dụng cho nhiều loại dược liệu</a:t>
            </a:r>
          </a:p>
        </p:txBody>
      </p:sp>
    </p:spTree>
    <p:extLst>
      <p:ext uri="{BB962C8B-B14F-4D97-AF65-F5344CB8AC3E}">
        <p14:creationId xmlns:p14="http://schemas.microsoft.com/office/powerpoint/2010/main" val="2325258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13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sz="2800" b="0"/>
              <a:t>Ngấm kiệt phân đoạn là ngấm kiệt cải tiến, trong đó:</a:t>
            </a:r>
          </a:p>
          <a:p>
            <a:pPr marL="0" indent="0">
              <a:buNone/>
            </a:pPr>
            <a:r>
              <a:rPr lang="vi-VN" sz="2800" b="0"/>
              <a:t>A. Dung môi được chia thành nhiều phần để chiết các bình.</a:t>
            </a:r>
          </a:p>
          <a:p>
            <a:pPr marL="0" indent="0">
              <a:buNone/>
            </a:pPr>
            <a:r>
              <a:rPr lang="vi-VN" sz="2800" b="0"/>
              <a:t>B. Dược liệu được chia thành nhiều bình, dịch chiết loãng của bình </a:t>
            </a:r>
            <a:r>
              <a:rPr lang="vi-VN" sz="2800" b="0" smtClean="0"/>
              <a:t>trư</a:t>
            </a:r>
            <a:r>
              <a:rPr lang="en-US" sz="2800" b="0" smtClean="0"/>
              <a:t>ớ</a:t>
            </a:r>
            <a:r>
              <a:rPr lang="vi-VN" sz="2800" b="0" smtClean="0"/>
              <a:t>c</a:t>
            </a:r>
            <a:r>
              <a:rPr lang="en-US" sz="2800" b="0" smtClean="0"/>
              <a:t> </a:t>
            </a:r>
            <a:r>
              <a:rPr lang="vi-VN" sz="2800" b="0" smtClean="0"/>
              <a:t>là </a:t>
            </a:r>
            <a:r>
              <a:rPr lang="vi-VN" sz="2800" b="0"/>
              <a:t>dung môi để chiết bình sau.</a:t>
            </a:r>
          </a:p>
          <a:p>
            <a:pPr marL="0" indent="0">
              <a:buNone/>
            </a:pPr>
            <a:r>
              <a:rPr lang="en-US" sz="2800" b="0" smtClean="0"/>
              <a:t>C</a:t>
            </a:r>
            <a:r>
              <a:rPr lang="vi-VN" sz="2800" b="0" smtClean="0"/>
              <a:t>. </a:t>
            </a:r>
            <a:r>
              <a:rPr lang="vi-VN" sz="2800" b="0"/>
              <a:t>Dung môi đi ngược chiều </a:t>
            </a:r>
            <a:r>
              <a:rPr lang="vi-VN" sz="2800" b="0" smtClean="0"/>
              <a:t>v</a:t>
            </a:r>
            <a:r>
              <a:rPr lang="en-US" sz="2800" b="0" smtClean="0"/>
              <a:t>ớ</a:t>
            </a:r>
            <a:r>
              <a:rPr lang="vi-VN" sz="2800" b="0" smtClean="0"/>
              <a:t>i </a:t>
            </a:r>
            <a:r>
              <a:rPr lang="vi-VN" sz="2800" b="0"/>
              <a:t>dược liệu.</a:t>
            </a:r>
          </a:p>
          <a:p>
            <a:pPr marL="0" indent="0">
              <a:buNone/>
            </a:pPr>
            <a:r>
              <a:rPr lang="vi-VN" sz="2800" b="0"/>
              <a:t>D. Dược liệu được chia thành nhiều bình, mỗi bình được chiết với </a:t>
            </a:r>
            <a:r>
              <a:rPr lang="vi-VN" sz="2800" b="0" smtClean="0"/>
              <a:t>một</a:t>
            </a:r>
            <a:r>
              <a:rPr lang="en-US" sz="2800" b="0" smtClean="0"/>
              <a:t> </a:t>
            </a:r>
            <a:r>
              <a:rPr lang="vi-VN" sz="2800" b="0" smtClean="0"/>
              <a:t>phần </a:t>
            </a:r>
            <a:r>
              <a:rPr lang="vi-VN" sz="2800" b="0"/>
              <a:t>dung môi.</a:t>
            </a:r>
          </a:p>
        </p:txBody>
      </p:sp>
    </p:spTree>
    <p:extLst>
      <p:ext uri="{BB962C8B-B14F-4D97-AF65-F5344CB8AC3E}">
        <p14:creationId xmlns:p14="http://schemas.microsoft.com/office/powerpoint/2010/main" val="353513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14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sz="2800" b="0"/>
              <a:t>Ưu điểm lớn nhất của ethanol khi đùng làm dung môi chiết xuất so </a:t>
            </a:r>
            <a:r>
              <a:rPr lang="vi-VN" sz="2800" b="0" smtClean="0"/>
              <a:t>với</a:t>
            </a:r>
            <a:r>
              <a:rPr lang="en-US" sz="2800" b="0" smtClean="0"/>
              <a:t> </a:t>
            </a:r>
            <a:r>
              <a:rPr lang="vi-VN" sz="2800" b="0" smtClean="0"/>
              <a:t>nước </a:t>
            </a:r>
            <a:r>
              <a:rPr lang="vi-VN" sz="2800" b="0"/>
              <a:t>là:</a:t>
            </a:r>
          </a:p>
          <a:p>
            <a:pPr marL="0" indent="0">
              <a:buNone/>
            </a:pPr>
            <a:r>
              <a:rPr lang="vi-VN" sz="2800" b="0"/>
              <a:t>A. Dễ bay </a:t>
            </a:r>
            <a:r>
              <a:rPr lang="vi-VN" sz="2800" b="0" smtClean="0"/>
              <a:t>h</a:t>
            </a:r>
            <a:r>
              <a:rPr lang="en-US" sz="2800" b="0"/>
              <a:t>ơ</a:t>
            </a:r>
            <a:r>
              <a:rPr lang="vi-VN" sz="2800" b="0" smtClean="0"/>
              <a:t>i</a:t>
            </a:r>
            <a:endParaRPr lang="vi-VN" sz="2800" b="0"/>
          </a:p>
          <a:p>
            <a:pPr marL="0" indent="0">
              <a:buNone/>
            </a:pPr>
            <a:r>
              <a:rPr lang="vi-VN" sz="2800" b="0"/>
              <a:t>B. Hoà tan chọn lọc</a:t>
            </a:r>
          </a:p>
          <a:p>
            <a:pPr marL="0" indent="0">
              <a:buNone/>
            </a:pPr>
            <a:r>
              <a:rPr lang="en-US" sz="2800" b="0" smtClean="0"/>
              <a:t>C</a:t>
            </a:r>
            <a:r>
              <a:rPr lang="vi-VN" sz="2800" b="0" smtClean="0"/>
              <a:t>. </a:t>
            </a:r>
            <a:r>
              <a:rPr lang="vi-VN" sz="2800" b="0"/>
              <a:t>Hạn chế thuỷ phân được chất</a:t>
            </a:r>
          </a:p>
          <a:p>
            <a:pPr marL="0" indent="0">
              <a:buNone/>
            </a:pPr>
            <a:r>
              <a:rPr lang="vi-VN" sz="2800" b="0"/>
              <a:t>D. </a:t>
            </a:r>
            <a:r>
              <a:rPr lang="en-US" sz="2800" b="0" smtClean="0"/>
              <a:t>Ứ</a:t>
            </a:r>
            <a:r>
              <a:rPr lang="vi-VN" sz="2800" b="0" smtClean="0"/>
              <a:t>c </a:t>
            </a:r>
            <a:r>
              <a:rPr lang="vi-VN" sz="2800" b="0"/>
              <a:t>chế vi trùng, nấm mốc</a:t>
            </a:r>
          </a:p>
          <a:p>
            <a:pPr marL="0" indent="0">
              <a:buNone/>
            </a:pPr>
            <a:r>
              <a:rPr lang="vi-VN" sz="2800" b="0"/>
              <a:t>E. Dùng tốt cho phương pháp </a:t>
            </a:r>
            <a:r>
              <a:rPr lang="vi-VN" sz="2800" b="0" smtClean="0"/>
              <a:t>ng</a:t>
            </a:r>
            <a:r>
              <a:rPr lang="en-US" sz="2800" b="0" smtClean="0"/>
              <a:t>ấm</a:t>
            </a:r>
            <a:r>
              <a:rPr lang="vi-VN" sz="2800" b="0" smtClean="0"/>
              <a:t> </a:t>
            </a:r>
            <a:r>
              <a:rPr lang="vi-VN" sz="2800" b="0"/>
              <a:t>kiệt</a:t>
            </a:r>
          </a:p>
        </p:txBody>
      </p:sp>
    </p:spTree>
    <p:extLst>
      <p:ext uri="{BB962C8B-B14F-4D97-AF65-F5344CB8AC3E}">
        <p14:creationId xmlns:p14="http://schemas.microsoft.com/office/powerpoint/2010/main" val="162449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Câu 15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sz="2800" b="0"/>
              <a:t>Nếu dược liệu là thân rễ, hạt có cấu tạo rắn chắc, chứa hoạt chất chịu </a:t>
            </a:r>
            <a:r>
              <a:rPr lang="vi-VN" sz="2800" b="0" smtClean="0"/>
              <a:t>được</a:t>
            </a:r>
            <a:r>
              <a:rPr lang="en-US" sz="2800" b="0" smtClean="0"/>
              <a:t> </a:t>
            </a:r>
            <a:r>
              <a:rPr lang="vi-VN" sz="2800" b="0" smtClean="0"/>
              <a:t>nhiệt </a:t>
            </a:r>
            <a:r>
              <a:rPr lang="vi-VN" sz="2800" b="0"/>
              <a:t>độ cao thì nên chọn phương pháp chiết xuất nào:</a:t>
            </a:r>
          </a:p>
          <a:p>
            <a:pPr marL="514350" indent="-514350">
              <a:buAutoNum type="alphaUcPeriod"/>
            </a:pPr>
            <a:r>
              <a:rPr lang="vi-VN" sz="2800" b="0" smtClean="0"/>
              <a:t>Ngâm </a:t>
            </a:r>
            <a:r>
              <a:rPr lang="vi-VN" sz="2800" b="0"/>
              <a:t>lạnh </a:t>
            </a:r>
            <a:endParaRPr lang="en-US" sz="2800" b="0" smtClean="0"/>
          </a:p>
          <a:p>
            <a:pPr marL="514350" indent="-514350">
              <a:buAutoNum type="alphaUcPeriod"/>
            </a:pPr>
            <a:r>
              <a:rPr lang="vi-VN" sz="2800" b="0" smtClean="0"/>
              <a:t>Hầm</a:t>
            </a:r>
            <a:endParaRPr lang="en-US" sz="2800" b="0" smtClean="0"/>
          </a:p>
          <a:p>
            <a:pPr marL="514350" indent="-514350">
              <a:buAutoNum type="alphaUcPeriod"/>
            </a:pPr>
            <a:r>
              <a:rPr lang="vi-VN" sz="2800" b="0" smtClean="0"/>
              <a:t>Hãm </a:t>
            </a:r>
            <a:endParaRPr lang="en-US" sz="2800" b="0" smtClean="0"/>
          </a:p>
          <a:p>
            <a:pPr marL="514350" indent="-514350">
              <a:buAutoNum type="alphaUcPeriod"/>
            </a:pPr>
            <a:r>
              <a:rPr lang="vi-VN" sz="2800" b="0" smtClean="0"/>
              <a:t>Sắc </a:t>
            </a:r>
            <a:endParaRPr lang="en-US" sz="2800" b="0" smtClean="0"/>
          </a:p>
          <a:p>
            <a:pPr marL="514350" indent="-514350">
              <a:buAutoNum type="alphaUcPeriod"/>
            </a:pPr>
            <a:r>
              <a:rPr lang="en-US" sz="2800" b="0" smtClean="0"/>
              <a:t>Ngấm kiệt</a:t>
            </a:r>
            <a:endParaRPr lang="vi-VN" sz="2800" b="0"/>
          </a:p>
        </p:txBody>
      </p:sp>
    </p:spTree>
    <p:extLst>
      <p:ext uri="{BB962C8B-B14F-4D97-AF65-F5344CB8AC3E}">
        <p14:creationId xmlns:p14="http://schemas.microsoft.com/office/powerpoint/2010/main" val="24273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">
  <a:themeElements>
    <a:clrScheme name="sample 3">
      <a:dk1>
        <a:srgbClr val="2B166E"/>
      </a:dk1>
      <a:lt1>
        <a:srgbClr val="FFFFFF"/>
      </a:lt1>
      <a:dk2>
        <a:srgbClr val="3F9D6C"/>
      </a:dk2>
      <a:lt2>
        <a:srgbClr val="DDDDDD"/>
      </a:lt2>
      <a:accent1>
        <a:srgbClr val="5BCD81"/>
      </a:accent1>
      <a:accent2>
        <a:srgbClr val="3399FF"/>
      </a:accent2>
      <a:accent3>
        <a:srgbClr val="FFFFFF"/>
      </a:accent3>
      <a:accent4>
        <a:srgbClr val="23115D"/>
      </a:accent4>
      <a:accent5>
        <a:srgbClr val="B5E3C1"/>
      </a:accent5>
      <a:accent6>
        <a:srgbClr val="2D8AE7"/>
      </a:accent6>
      <a:hlink>
        <a:srgbClr val="6666FF"/>
      </a:hlink>
      <a:folHlink>
        <a:srgbClr val="6C9BBE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anose="020B0604030504040204" pitchFamily="34" charset="0"/>
          </a:defRPr>
        </a:defPPr>
      </a:lstStyle>
    </a:lnDef>
  </a:objectDefaults>
  <a:extraClrSchemeLst>
    <a:extraClrScheme>
      <a:clrScheme name="sample 1">
        <a:dk1>
          <a:srgbClr val="2B166E"/>
        </a:dk1>
        <a:lt1>
          <a:srgbClr val="FFFFFF"/>
        </a:lt1>
        <a:dk2>
          <a:srgbClr val="336699"/>
        </a:dk2>
        <a:lt2>
          <a:srgbClr val="DDDDDD"/>
        </a:lt2>
        <a:accent1>
          <a:srgbClr val="458F8F"/>
        </a:accent1>
        <a:accent2>
          <a:srgbClr val="CCCC00"/>
        </a:accent2>
        <a:accent3>
          <a:srgbClr val="FFFFFF"/>
        </a:accent3>
        <a:accent4>
          <a:srgbClr val="23115D"/>
        </a:accent4>
        <a:accent5>
          <a:srgbClr val="B0C6C6"/>
        </a:accent5>
        <a:accent6>
          <a:srgbClr val="B9B900"/>
        </a:accent6>
        <a:hlink>
          <a:srgbClr val="9999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666633"/>
        </a:dk1>
        <a:lt1>
          <a:srgbClr val="FFFFFF"/>
        </a:lt1>
        <a:dk2>
          <a:srgbClr val="000066"/>
        </a:dk2>
        <a:lt2>
          <a:srgbClr val="F7F4D5"/>
        </a:lt2>
        <a:accent1>
          <a:srgbClr val="C86C62"/>
        </a:accent1>
        <a:accent2>
          <a:srgbClr val="D3A5DF"/>
        </a:accent2>
        <a:accent3>
          <a:srgbClr val="FFFFFF"/>
        </a:accent3>
        <a:accent4>
          <a:srgbClr val="56562A"/>
        </a:accent4>
        <a:accent5>
          <a:srgbClr val="E0BAB7"/>
        </a:accent5>
        <a:accent6>
          <a:srgbClr val="BF95CA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2B166E"/>
        </a:dk1>
        <a:lt1>
          <a:srgbClr val="FFFFFF"/>
        </a:lt1>
        <a:dk2>
          <a:srgbClr val="3F9D6C"/>
        </a:dk2>
        <a:lt2>
          <a:srgbClr val="DDDDDD"/>
        </a:lt2>
        <a:accent1>
          <a:srgbClr val="5BCD81"/>
        </a:accent1>
        <a:accent2>
          <a:srgbClr val="3399FF"/>
        </a:accent2>
        <a:accent3>
          <a:srgbClr val="FFFFFF"/>
        </a:accent3>
        <a:accent4>
          <a:srgbClr val="23115D"/>
        </a:accent4>
        <a:accent5>
          <a:srgbClr val="B5E3C1"/>
        </a:accent5>
        <a:accent6>
          <a:srgbClr val="2D8AE7"/>
        </a:accent6>
        <a:hlink>
          <a:srgbClr val="6666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slicce báo cáo</Template>
  <TotalTime>1709</TotalTime>
  <Words>277</Words>
  <Application>Microsoft Office PowerPoint</Application>
  <PresentationFormat>On-screen Show (4:3)</PresentationFormat>
  <Paragraphs>38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sample</vt:lpstr>
      <vt:lpstr>Image</vt:lpstr>
      <vt:lpstr>Câu 11</vt:lpstr>
      <vt:lpstr>Câu 12</vt:lpstr>
      <vt:lpstr>Câu 13</vt:lpstr>
      <vt:lpstr>Câu 14</vt:lpstr>
      <vt:lpstr>Câu 15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TỐI ƯU HÓA CÔNG THỨC GEL VI NHŨ TƯƠNG CURCUMIN VÀ THỬ TÁC DỤNG KHÁNG UNG THƯ CỦA CHẾ PHẨM TRÊN CHUỘT</dc:title>
  <dc:creator>PC</dc:creator>
  <cp:lastModifiedBy>Windows User</cp:lastModifiedBy>
  <cp:revision>219</cp:revision>
  <dcterms:created xsi:type="dcterms:W3CDTF">2016-09-29T06:22:15Z</dcterms:created>
  <dcterms:modified xsi:type="dcterms:W3CDTF">2020-07-18T01:40:06Z</dcterms:modified>
</cp:coreProperties>
</file>