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C579-1F2A-4E16-97CA-C3CB58440665}" type="datetimeFigureOut">
              <a:rPr lang="en-US" smtClean="0"/>
              <a:t>09/11/18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2BCB-80B0-4347-9611-B1E2F78665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C579-1F2A-4E16-97CA-C3CB58440665}" type="datetimeFigureOut">
              <a:rPr lang="en-US" smtClean="0"/>
              <a:t>09/11/18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2BCB-80B0-4347-9611-B1E2F78665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C579-1F2A-4E16-97CA-C3CB58440665}" type="datetimeFigureOut">
              <a:rPr lang="en-US" smtClean="0"/>
              <a:t>09/11/18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2BCB-80B0-4347-9611-B1E2F78665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C579-1F2A-4E16-97CA-C3CB58440665}" type="datetimeFigureOut">
              <a:rPr lang="en-US" smtClean="0"/>
              <a:t>09/11/18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2BCB-80B0-4347-9611-B1E2F78665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C579-1F2A-4E16-97CA-C3CB58440665}" type="datetimeFigureOut">
              <a:rPr lang="en-US" smtClean="0"/>
              <a:t>09/11/18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2BCB-80B0-4347-9611-B1E2F78665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C579-1F2A-4E16-97CA-C3CB58440665}" type="datetimeFigureOut">
              <a:rPr lang="en-US" smtClean="0"/>
              <a:t>09/11/18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2BCB-80B0-4347-9611-B1E2F78665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C579-1F2A-4E16-97CA-C3CB58440665}" type="datetimeFigureOut">
              <a:rPr lang="en-US" smtClean="0"/>
              <a:t>09/11/18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2BCB-80B0-4347-9611-B1E2F78665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C579-1F2A-4E16-97CA-C3CB58440665}" type="datetimeFigureOut">
              <a:rPr lang="en-US" smtClean="0"/>
              <a:t>09/11/18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2BCB-80B0-4347-9611-B1E2F78665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C579-1F2A-4E16-97CA-C3CB58440665}" type="datetimeFigureOut">
              <a:rPr lang="en-US" smtClean="0"/>
              <a:t>09/11/18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2BCB-80B0-4347-9611-B1E2F78665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C579-1F2A-4E16-97CA-C3CB58440665}" type="datetimeFigureOut">
              <a:rPr lang="en-US" smtClean="0"/>
              <a:t>09/11/18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2BCB-80B0-4347-9611-B1E2F78665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C579-1F2A-4E16-97CA-C3CB58440665}" type="datetimeFigureOut">
              <a:rPr lang="en-US" smtClean="0"/>
              <a:t>09/11/18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2BCB-80B0-4347-9611-B1E2F78665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6C579-1F2A-4E16-97CA-C3CB58440665}" type="datetimeFigureOut">
              <a:rPr lang="en-US" smtClean="0"/>
              <a:t>09/11/18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42BCB-80B0-4347-9611-B1E2F78665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vi-VN" b="1">
                <a:latin typeface="+mj-lt"/>
              </a:rPr>
              <a:t>Câu </a:t>
            </a:r>
            <a:r>
              <a:rPr lang="en-US" b="1" smtClean="0">
                <a:latin typeface="+mj-lt"/>
              </a:rPr>
              <a:t>1</a:t>
            </a:r>
            <a:r>
              <a:rPr lang="vi-VN" b="1" smtClean="0">
                <a:latin typeface="+mj-lt"/>
              </a:rPr>
              <a:t>.</a:t>
            </a:r>
            <a:r>
              <a:rPr lang="vi-VN" smtClean="0">
                <a:latin typeface="+mj-lt"/>
              </a:rPr>
              <a:t> </a:t>
            </a:r>
            <a:r>
              <a:rPr lang="vi-VN">
                <a:latin typeface="+mj-lt"/>
              </a:rPr>
              <a:t>Người ta nghiền 1kg than củi thành hạt có đường kính  0,2.10</a:t>
            </a:r>
            <a:r>
              <a:rPr lang="vi-VN" baseline="30000">
                <a:latin typeface="+mj-lt"/>
              </a:rPr>
              <a:t>-4</a:t>
            </a:r>
            <a:r>
              <a:rPr lang="vi-VN">
                <a:latin typeface="+mj-lt"/>
              </a:rPr>
              <a:t> m. Khối lượng riêng của than củi là 1,8.10</a:t>
            </a:r>
            <a:r>
              <a:rPr lang="vi-VN" baseline="30000">
                <a:latin typeface="+mj-lt"/>
              </a:rPr>
              <a:t>2</a:t>
            </a:r>
            <a:r>
              <a:rPr lang="vi-VN">
                <a:latin typeface="+mj-lt"/>
              </a:rPr>
              <a:t> kg.m</a:t>
            </a:r>
            <a:r>
              <a:rPr lang="vi-VN" baseline="30000">
                <a:latin typeface="+mj-lt"/>
              </a:rPr>
              <a:t>-3</a:t>
            </a:r>
            <a:r>
              <a:rPr lang="vi-VN">
                <a:latin typeface="+mj-lt"/>
              </a:rPr>
              <a:t>. Diện tích bề mặt tổng của than sau khi nghiền là:</a:t>
            </a:r>
            <a:endParaRPr lang="en-US">
              <a:latin typeface="+mj-lt"/>
            </a:endParaRPr>
          </a:p>
          <a:p>
            <a:pPr>
              <a:buNone/>
            </a:pPr>
            <a:r>
              <a:rPr lang="fr-FR">
                <a:latin typeface="+mj-lt"/>
              </a:rPr>
              <a:t>A. 166,6 m</a:t>
            </a:r>
            <a:r>
              <a:rPr lang="fr-FR" baseline="30000">
                <a:latin typeface="+mj-lt"/>
              </a:rPr>
              <a:t>2</a:t>
            </a:r>
            <a:r>
              <a:rPr lang="fr-FR">
                <a:latin typeface="+mj-lt"/>
              </a:rPr>
              <a:t>.		</a:t>
            </a:r>
            <a:endParaRPr lang="fr-FR" smtClean="0">
              <a:latin typeface="+mj-lt"/>
            </a:endParaRPr>
          </a:p>
          <a:p>
            <a:pPr>
              <a:buNone/>
            </a:pPr>
            <a:r>
              <a:rPr lang="fr-FR" smtClean="0">
                <a:latin typeface="+mj-lt"/>
              </a:rPr>
              <a:t>B</a:t>
            </a:r>
            <a:r>
              <a:rPr lang="fr-FR">
                <a:latin typeface="+mj-lt"/>
              </a:rPr>
              <a:t>. 162,6 m</a:t>
            </a:r>
            <a:r>
              <a:rPr lang="fr-FR" baseline="30000">
                <a:latin typeface="+mj-lt"/>
              </a:rPr>
              <a:t>2</a:t>
            </a:r>
            <a:r>
              <a:rPr lang="fr-FR">
                <a:latin typeface="+mj-lt"/>
              </a:rPr>
              <a:t>.		</a:t>
            </a:r>
            <a:endParaRPr lang="fr-FR" smtClean="0">
              <a:latin typeface="+mj-lt"/>
            </a:endParaRPr>
          </a:p>
          <a:p>
            <a:pPr>
              <a:buNone/>
            </a:pPr>
            <a:r>
              <a:rPr lang="fr-FR" smtClean="0">
                <a:latin typeface="+mj-lt"/>
              </a:rPr>
              <a:t>C. </a:t>
            </a:r>
            <a:r>
              <a:rPr lang="fr-FR">
                <a:latin typeface="+mj-lt"/>
              </a:rPr>
              <a:t>120,3 m</a:t>
            </a:r>
            <a:r>
              <a:rPr lang="fr-FR" baseline="30000">
                <a:latin typeface="+mj-lt"/>
              </a:rPr>
              <a:t>2</a:t>
            </a:r>
            <a:r>
              <a:rPr lang="fr-FR">
                <a:latin typeface="+mj-lt"/>
              </a:rPr>
              <a:t>.		</a:t>
            </a:r>
            <a:endParaRPr lang="fr-FR" smtClean="0">
              <a:latin typeface="+mj-lt"/>
            </a:endParaRPr>
          </a:p>
          <a:p>
            <a:pPr>
              <a:buNone/>
            </a:pPr>
            <a:r>
              <a:rPr lang="fr-FR" smtClean="0">
                <a:latin typeface="+mj-lt"/>
              </a:rPr>
              <a:t>D</a:t>
            </a:r>
            <a:r>
              <a:rPr lang="fr-FR">
                <a:latin typeface="+mj-lt"/>
              </a:rPr>
              <a:t>. 163,6 m</a:t>
            </a:r>
            <a:r>
              <a:rPr lang="fr-FR" baseline="30000">
                <a:latin typeface="+mj-lt"/>
              </a:rPr>
              <a:t>2</a:t>
            </a:r>
            <a:r>
              <a:rPr lang="fr-FR">
                <a:latin typeface="+mj-lt"/>
              </a:rPr>
              <a:t>.</a:t>
            </a:r>
            <a:endParaRPr lang="en-US">
              <a:latin typeface="+mj-lt"/>
            </a:endParaRP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vi-VN" b="1">
                <a:latin typeface="+mj-lt"/>
              </a:rPr>
              <a:t>Câu </a:t>
            </a:r>
            <a:r>
              <a:rPr lang="en-US" b="1">
                <a:latin typeface="+mj-lt"/>
              </a:rPr>
              <a:t>2</a:t>
            </a:r>
            <a:r>
              <a:rPr lang="vi-VN" b="1" smtClean="0">
                <a:latin typeface="+mj-lt"/>
              </a:rPr>
              <a:t>. </a:t>
            </a:r>
            <a:r>
              <a:rPr lang="vi-VN">
                <a:latin typeface="+mj-lt"/>
              </a:rPr>
              <a:t>Một chất phóng xạ sau 1h phân rã hết 25%. Thời gian bán hủy của nó là</a:t>
            </a:r>
            <a:endParaRPr lang="en-US">
              <a:latin typeface="+mj-lt"/>
            </a:endParaRPr>
          </a:p>
          <a:p>
            <a:pPr>
              <a:buNone/>
            </a:pPr>
            <a:r>
              <a:rPr lang="fr-FR">
                <a:latin typeface="+mj-lt"/>
              </a:rPr>
              <a:t>A. 2,4h.</a:t>
            </a:r>
            <a:r>
              <a:rPr lang="fr-FR" b="1">
                <a:latin typeface="+mj-lt"/>
              </a:rPr>
              <a:t>		</a:t>
            </a:r>
            <a:endParaRPr lang="fr-FR" b="1" smtClean="0">
              <a:latin typeface="+mj-lt"/>
            </a:endParaRPr>
          </a:p>
          <a:p>
            <a:pPr>
              <a:buNone/>
            </a:pPr>
            <a:r>
              <a:rPr lang="fr-FR" smtClean="0">
                <a:latin typeface="+mj-lt"/>
              </a:rPr>
              <a:t>B</a:t>
            </a:r>
            <a:r>
              <a:rPr lang="fr-FR">
                <a:latin typeface="+mj-lt"/>
              </a:rPr>
              <a:t>. 1,8h.		</a:t>
            </a:r>
            <a:endParaRPr lang="fr-FR" smtClean="0">
              <a:latin typeface="+mj-lt"/>
            </a:endParaRPr>
          </a:p>
          <a:p>
            <a:pPr>
              <a:buNone/>
            </a:pPr>
            <a:r>
              <a:rPr lang="fr-FR" smtClean="0">
                <a:latin typeface="+mj-lt"/>
              </a:rPr>
              <a:t>C</a:t>
            </a:r>
            <a:r>
              <a:rPr lang="fr-FR">
                <a:latin typeface="+mj-lt"/>
              </a:rPr>
              <a:t>. 2,8h.		</a:t>
            </a:r>
            <a:endParaRPr lang="fr-FR" smtClean="0">
              <a:latin typeface="+mj-lt"/>
            </a:endParaRPr>
          </a:p>
          <a:p>
            <a:pPr>
              <a:buNone/>
            </a:pPr>
            <a:r>
              <a:rPr lang="fr-FR" smtClean="0">
                <a:latin typeface="+mj-lt"/>
              </a:rPr>
              <a:t>D</a:t>
            </a:r>
            <a:r>
              <a:rPr lang="fr-FR">
                <a:latin typeface="+mj-lt"/>
              </a:rPr>
              <a:t>. 3,2h.</a:t>
            </a:r>
            <a:endParaRPr lang="en-US">
              <a:latin typeface="+mj-lt"/>
            </a:endParaRP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>
                <a:latin typeface="Times New Roman" pitchFamily="18" charset="0"/>
                <a:cs typeface="Times New Roman" pitchFamily="18" charset="0"/>
              </a:rPr>
              <a:t>Câu 3</a:t>
            </a:r>
            <a:r>
              <a:rPr lang="fr-FR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Phản ứng 2N</a:t>
            </a:r>
            <a:r>
              <a:rPr lang="pl-PL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l-PL" baseline="-250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(k)  →  4NO</a:t>
            </a:r>
            <a:r>
              <a:rPr lang="pl-PL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(k)  +  O</a:t>
            </a:r>
            <a:r>
              <a:rPr lang="pl-PL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(k) có tốc độ tạo thành NO</a:t>
            </a:r>
            <a:r>
              <a:rPr lang="pl-PL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 ở một thời điểm xác định là 0.002 mol.l</a:t>
            </a:r>
            <a:r>
              <a:rPr lang="pl-PL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.s</a:t>
            </a:r>
            <a:r>
              <a:rPr lang="pl-PL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 Tốc phản ứng của N</a:t>
            </a:r>
            <a:r>
              <a:rPr lang="pl-PL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l-PL" baseline="-250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 tại thời điểm này là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>
                <a:latin typeface="Times New Roman" pitchFamily="18" charset="0"/>
                <a:cs typeface="Times New Roman" pitchFamily="18" charset="0"/>
              </a:rPr>
              <a:t>A. 0,004 mol.l</a:t>
            </a:r>
            <a:r>
              <a:rPr lang="pl-PL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.s</a:t>
            </a:r>
            <a:r>
              <a:rPr lang="pl-PL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			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 0,003 mol.l</a:t>
            </a:r>
            <a:r>
              <a:rPr lang="pl-PL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.s</a:t>
            </a:r>
            <a:r>
              <a:rPr lang="pl-PL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>
                <a:latin typeface="Times New Roman" pitchFamily="18" charset="0"/>
                <a:cs typeface="Times New Roman" pitchFamily="18" charset="0"/>
              </a:rPr>
              <a:t>C. 0,005 mol.l</a:t>
            </a:r>
            <a:r>
              <a:rPr lang="pl-PL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.s</a:t>
            </a:r>
            <a:r>
              <a:rPr lang="pl-PL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b="1">
                <a:latin typeface="Times New Roman" pitchFamily="18" charset="0"/>
                <a:cs typeface="Times New Roman" pitchFamily="18" charset="0"/>
              </a:rPr>
              <a:t>			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 0,001 mol.l</a:t>
            </a:r>
            <a:r>
              <a:rPr lang="pl-PL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.s</a:t>
            </a:r>
            <a:r>
              <a:rPr lang="pl-PL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Thuốc hạ sốt paracetamol có thời gian bán thải t</a:t>
            </a:r>
            <a:r>
              <a:rPr lang="vi-VN" baseline="-25000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 là 2,5 giờ. Liều dùng ban đầu là 400 mg. Lượng thuốc còn lại trong huyết tương sau 5 giờ là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100,0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mg.				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. 90,8 mg.</a:t>
            </a:r>
          </a:p>
          <a:p>
            <a:pPr marL="514350" indent="-514350">
              <a:buAutoNum type="alphaUcPeriod" startAt="3"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97,3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mg.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				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. 89,7 mg.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vi-VN" b="1">
                <a:latin typeface="+mj-lt"/>
              </a:rPr>
              <a:t>Câu </a:t>
            </a:r>
            <a:r>
              <a:rPr lang="en-US" b="1">
                <a:latin typeface="+mj-lt"/>
              </a:rPr>
              <a:t>5</a:t>
            </a:r>
            <a:r>
              <a:rPr lang="vi-VN" b="1" smtClean="0">
                <a:latin typeface="+mj-lt"/>
              </a:rPr>
              <a:t>. </a:t>
            </a:r>
            <a:r>
              <a:rPr lang="vi-VN">
                <a:latin typeface="+mj-lt"/>
              </a:rPr>
              <a:t>Một lọ thuốc kháng sinh có thời hạn  sử dụng trong 48 giờ khi bảo quản trong tủ lạnh (5</a:t>
            </a:r>
            <a:r>
              <a:rPr lang="vi-VN" baseline="30000">
                <a:latin typeface="+mj-lt"/>
              </a:rPr>
              <a:t>0</a:t>
            </a:r>
            <a:r>
              <a:rPr lang="vi-VN">
                <a:latin typeface="+mj-lt"/>
              </a:rPr>
              <a:t>C). Biết năng lượng hoạt hóa của phản ứng E</a:t>
            </a:r>
            <a:r>
              <a:rPr lang="vi-VN" baseline="-25000">
                <a:latin typeface="+mj-lt"/>
              </a:rPr>
              <a:t>a</a:t>
            </a:r>
            <a:r>
              <a:rPr lang="vi-VN">
                <a:latin typeface="+mj-lt"/>
              </a:rPr>
              <a:t> = 70,2 kJ.  Hạn sử dụng của thuốc trên ở nhiệt độ phòng (25</a:t>
            </a:r>
            <a:r>
              <a:rPr lang="vi-VN" baseline="30000">
                <a:latin typeface="+mj-lt"/>
              </a:rPr>
              <a:t>0</a:t>
            </a:r>
            <a:r>
              <a:rPr lang="vi-VN">
                <a:latin typeface="+mj-lt"/>
              </a:rPr>
              <a:t>C) là</a:t>
            </a:r>
            <a:endParaRPr lang="en-US">
              <a:latin typeface="+mj-lt"/>
            </a:endParaRPr>
          </a:p>
          <a:p>
            <a:pPr marL="514350" indent="-514350">
              <a:buAutoNum type="alphaUcPeriod"/>
            </a:pPr>
            <a:r>
              <a:rPr lang="vi-VN" smtClean="0">
                <a:latin typeface="+mj-lt"/>
              </a:rPr>
              <a:t>5,8 </a:t>
            </a:r>
            <a:r>
              <a:rPr lang="vi-VN">
                <a:latin typeface="+mj-lt"/>
              </a:rPr>
              <a:t>giờ.					B. 6,9 giờ.  </a:t>
            </a:r>
            <a:endParaRPr lang="en-US" smtClean="0">
              <a:latin typeface="+mj-lt"/>
            </a:endParaRPr>
          </a:p>
          <a:p>
            <a:pPr marL="514350" indent="-514350">
              <a:buNone/>
            </a:pPr>
            <a:r>
              <a:rPr lang="vi-VN" smtClean="0">
                <a:latin typeface="+mj-lt"/>
              </a:rPr>
              <a:t>C</a:t>
            </a:r>
            <a:r>
              <a:rPr lang="vi-VN">
                <a:latin typeface="+mj-lt"/>
              </a:rPr>
              <a:t>. 4,3 giờ.</a:t>
            </a:r>
            <a:r>
              <a:rPr lang="vi-VN" b="1">
                <a:latin typeface="+mj-lt"/>
              </a:rPr>
              <a:t>					</a:t>
            </a:r>
            <a:r>
              <a:rPr lang="vi-VN">
                <a:latin typeface="+mj-lt"/>
              </a:rPr>
              <a:t>D. 6,3 giờ.</a:t>
            </a:r>
            <a:endParaRPr lang="en-US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VNPOST</dc:creator>
  <cp:lastModifiedBy>VNPOST</cp:lastModifiedBy>
  <cp:revision>1</cp:revision>
  <dcterms:created xsi:type="dcterms:W3CDTF">2018-11-09T02:35:12Z</dcterms:created>
  <dcterms:modified xsi:type="dcterms:W3CDTF">2018-11-09T02:35:40Z</dcterms:modified>
</cp:coreProperties>
</file>