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899E82-8B6C-483A-B2C1-E1DF605F8D5D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55C90C-F7C4-40A9-ADDA-9BB9DBF9D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544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6B2A1-8FAC-4479-86E7-22D2BF745D06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866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6B2A1-8FAC-4479-86E7-22D2BF745D06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8939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6B2A1-8FAC-4479-86E7-22D2BF745D06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2055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6B2A1-8FAC-4479-86E7-22D2BF745D06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7351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6B2A1-8FAC-4479-86E7-22D2BF745D06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0485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6B2A1-8FAC-4479-86E7-22D2BF745D06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24075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6B2A1-8FAC-4479-86E7-22D2BF745D06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99156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6B2A1-8FAC-4479-86E7-22D2BF745D06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2088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6B2A1-8FAC-4479-86E7-22D2BF745D06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2814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514600"/>
            <a:ext cx="8001000" cy="914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914400" y="3429000"/>
            <a:ext cx="7086600" cy="3810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16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553200"/>
            <a:ext cx="2133600" cy="16827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553200"/>
            <a:ext cx="2895600" cy="16827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553200"/>
            <a:ext cx="2133600" cy="168275"/>
          </a:xfrm>
        </p:spPr>
        <p:txBody>
          <a:bodyPr/>
          <a:lstStyle>
            <a:lvl1pPr algn="r">
              <a:defRPr sz="14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</a:lstStyle>
          <a:p>
            <a:fld id="{3E4DF0C9-7209-484E-A5AA-E62CC5F5C8B1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6111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5631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19088"/>
            <a:ext cx="2057400" cy="6005512"/>
          </a:xfrm>
        </p:spPr>
        <p:txBody>
          <a:bodyPr vert="eaVert"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19088"/>
            <a:ext cx="6019800" cy="6005512"/>
          </a:xfrm>
        </p:spPr>
        <p:txBody>
          <a:bodyPr vert="eaVert"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9579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9088"/>
            <a:ext cx="8229600" cy="563562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447800"/>
            <a:ext cx="8229600" cy="4876800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icon to add table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7657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 algn="just">
              <a:buClrTx/>
              <a:buNone/>
              <a:defRPr sz="2800" b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algn="just">
              <a:buClrTx/>
              <a:defRPr sz="2800" b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algn="just">
              <a:defRPr sz="2800" b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algn="just">
              <a:defRPr sz="2800" b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algn="just">
              <a:defRPr sz="2800" b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68CD0020-8722-4D93-9DC7-E034B10161B6}" type="slidenum">
              <a:rPr lang="en-US" smtClean="0">
                <a:solidFill>
                  <a:srgbClr val="2B166E"/>
                </a:solidFill>
              </a:rPr>
              <a:pPr/>
              <a:t>‹#›</a:t>
            </a:fld>
            <a:endParaRPr lang="en-US">
              <a:solidFill>
                <a:srgbClr val="2B166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8445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146006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876800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876800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4670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5699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2691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7620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256459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765042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9" name="Object 15"/>
          <p:cNvGraphicFramePr>
            <a:graphicFrameLocks noChangeAspect="1"/>
          </p:cNvGraphicFramePr>
          <p:nvPr/>
        </p:nvGraphicFramePr>
        <p:xfrm>
          <a:off x="0" y="0"/>
          <a:ext cx="91440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Image" r:id="rId15" imgW="7377778" imgH="1219048" progId="Photoshop.Image.6">
                  <p:embed/>
                </p:oleObj>
              </mc:Choice>
              <mc:Fallback>
                <p:oleObj name="Image" r:id="rId15" imgW="7377778" imgH="1219048" progId="Photoshop.Image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2905" b="12500"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82296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457200" y="319088"/>
            <a:ext cx="8229600" cy="56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352800" y="6480175"/>
            <a:ext cx="2133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69A656F-2C0C-4B31-A885-86A90CF38BD9}" type="slidenum">
              <a:rPr lang="en-US" sz="1200">
                <a:solidFill>
                  <a:srgbClr val="2B166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>
              <a:solidFill>
                <a:srgbClr val="2B166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5950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sldNum="0"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v"/>
        <a:defRPr sz="2800" b="1" kern="1200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b="1"/>
              <a:t>  Thành phần quyết định tính dẻo dai, đàn hồi của vỏ nang mềm là: </a:t>
            </a:r>
            <a:endParaRPr lang="en-US" b="1" smtClean="0"/>
          </a:p>
          <a:p>
            <a:r>
              <a:rPr lang="vi-VN" b="1" smtClean="0"/>
              <a:t>a</a:t>
            </a:r>
            <a:r>
              <a:rPr lang="vi-VN" b="1"/>
              <a:t>. Gelatin.</a:t>
            </a:r>
          </a:p>
          <a:p>
            <a:r>
              <a:rPr lang="vi-VN" b="1"/>
              <a:t>b. Nước.</a:t>
            </a:r>
          </a:p>
          <a:p>
            <a:r>
              <a:rPr lang="vi-VN" b="1"/>
              <a:t>c. Chất hoá dẻo.</a:t>
            </a:r>
          </a:p>
          <a:p>
            <a:r>
              <a:rPr lang="vi-VN" b="1"/>
              <a:t>d. Tính chất của khối thuốc bên trong vỏ nang.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849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b="1" smtClean="0"/>
              <a:t>Phương </a:t>
            </a:r>
            <a:r>
              <a:rPr lang="vi-VN" b="1"/>
              <a:t>pháp đóng nang mềm cho năng suất cao nhất là: </a:t>
            </a:r>
          </a:p>
          <a:p>
            <a:r>
              <a:rPr lang="vi-VN" b="1"/>
              <a:t>a. Phương pháp ép trên trụ.</a:t>
            </a:r>
          </a:p>
          <a:p>
            <a:r>
              <a:rPr lang="vi-VN" b="1"/>
              <a:t>b. Phương pháp nhỏ giọt.</a:t>
            </a:r>
          </a:p>
          <a:p>
            <a:r>
              <a:rPr lang="vi-VN" b="1"/>
              <a:t>c. Phương pháp nhúng khuôn.</a:t>
            </a:r>
          </a:p>
          <a:p>
            <a:r>
              <a:rPr lang="vi-VN" b="1"/>
              <a:t>d. Phương pháp ép trên khuôn cố định.</a:t>
            </a:r>
          </a:p>
        </p:txBody>
      </p:sp>
    </p:spTree>
    <p:extLst>
      <p:ext uri="{BB962C8B-B14F-4D97-AF65-F5344CB8AC3E}">
        <p14:creationId xmlns:p14="http://schemas.microsoft.com/office/powerpoint/2010/main" val="3835585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b="1" smtClean="0"/>
              <a:t>Phương </a:t>
            </a:r>
            <a:r>
              <a:rPr lang="vi-VN" b="1"/>
              <a:t>pháp đóng nang nào chỉ sản xuất được nang mềm hình cầu?  </a:t>
            </a:r>
          </a:p>
          <a:p>
            <a:r>
              <a:rPr lang="vi-VN" b="1"/>
              <a:t>a. Phương pháp ép trên trụ.</a:t>
            </a:r>
          </a:p>
          <a:p>
            <a:r>
              <a:rPr lang="vi-VN" b="1"/>
              <a:t>b. Phương pháp nhỏ giọt.</a:t>
            </a:r>
          </a:p>
          <a:p>
            <a:r>
              <a:rPr lang="vi-VN" b="1"/>
              <a:t>c. Phương pháp nhúng khuôn.</a:t>
            </a:r>
          </a:p>
          <a:p>
            <a:r>
              <a:rPr lang="vi-VN" b="1"/>
              <a:t>d. Phương pháp ép trên khuôn cố định.</a:t>
            </a:r>
          </a:p>
        </p:txBody>
      </p:sp>
    </p:spTree>
    <p:extLst>
      <p:ext uri="{BB962C8B-B14F-4D97-AF65-F5344CB8AC3E}">
        <p14:creationId xmlns:p14="http://schemas.microsoft.com/office/powerpoint/2010/main" val="798207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389" y="1219200"/>
            <a:ext cx="8229600" cy="4876800"/>
          </a:xfrm>
        </p:spPr>
        <p:txBody>
          <a:bodyPr/>
          <a:lstStyle/>
          <a:p>
            <a:r>
              <a:rPr lang="vi-VN" b="1" smtClean="0"/>
              <a:t>Khối </a:t>
            </a:r>
            <a:r>
              <a:rPr lang="vi-VN" b="1"/>
              <a:t>lượng tối đa của viên nang mềm sản xuất bằng phương pháp nhỏ giọt là: </a:t>
            </a:r>
          </a:p>
          <a:p>
            <a:r>
              <a:rPr lang="vi-VN" b="1"/>
              <a:t>a. 0,4 gam.</a:t>
            </a:r>
          </a:p>
          <a:p>
            <a:r>
              <a:rPr lang="vi-VN" b="1"/>
              <a:t>b. 0,6 gam.</a:t>
            </a:r>
          </a:p>
          <a:p>
            <a:r>
              <a:rPr lang="vi-VN" b="1"/>
              <a:t>c. 0,75 gam. </a:t>
            </a:r>
          </a:p>
          <a:p>
            <a:r>
              <a:rPr lang="vi-VN" b="1"/>
              <a:t>d. 0,9 gam. </a:t>
            </a:r>
          </a:p>
          <a:p>
            <a:r>
              <a:rPr lang="vi-VN" b="1"/>
              <a:t>e. 1 gam.</a:t>
            </a:r>
          </a:p>
        </p:txBody>
      </p:sp>
    </p:spTree>
    <p:extLst>
      <p:ext uri="{BB962C8B-B14F-4D97-AF65-F5344CB8AC3E}">
        <p14:creationId xmlns:p14="http://schemas.microsoft.com/office/powerpoint/2010/main" val="1554670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/>
              <a:t>Khối thuốc trong nang nên có pH trong khoảng: </a:t>
            </a:r>
          </a:p>
          <a:p>
            <a:r>
              <a:rPr lang="en-US" b="1" smtClean="0"/>
              <a:t>a. 1 - 12.</a:t>
            </a:r>
          </a:p>
          <a:p>
            <a:r>
              <a:rPr lang="en-US" b="1" smtClean="0"/>
              <a:t>b</a:t>
            </a:r>
            <a:r>
              <a:rPr lang="en-US" b="1"/>
              <a:t>. 2 - 10.</a:t>
            </a:r>
          </a:p>
          <a:p>
            <a:r>
              <a:rPr lang="en-US" b="1"/>
              <a:t>c. 2,5 - 7,5.</a:t>
            </a:r>
          </a:p>
          <a:p>
            <a:r>
              <a:rPr lang="en-US" b="1"/>
              <a:t>d. Trung tính. </a:t>
            </a:r>
          </a:p>
        </p:txBody>
      </p:sp>
    </p:spTree>
    <p:extLst>
      <p:ext uri="{BB962C8B-B14F-4D97-AF65-F5344CB8AC3E}">
        <p14:creationId xmlns:p14="http://schemas.microsoft.com/office/powerpoint/2010/main" val="334612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/>
              <a:t>Hàm ẩm trung bình của vỏ nang mềm là: </a:t>
            </a:r>
          </a:p>
          <a:p>
            <a:r>
              <a:rPr lang="en-US" b="1" smtClean="0"/>
              <a:t>a. 10 - 20%.</a:t>
            </a:r>
          </a:p>
          <a:p>
            <a:r>
              <a:rPr lang="en-US" b="1" smtClean="0"/>
              <a:t>b</a:t>
            </a:r>
            <a:r>
              <a:rPr lang="en-US" b="1"/>
              <a:t>. 15 - 20%.</a:t>
            </a:r>
          </a:p>
          <a:p>
            <a:r>
              <a:rPr lang="en-US" b="1"/>
              <a:t>c. 6 - 10%.</a:t>
            </a:r>
          </a:p>
          <a:p>
            <a:r>
              <a:rPr lang="en-US" b="1"/>
              <a:t>d. 1 - 5%.</a:t>
            </a:r>
          </a:p>
        </p:txBody>
      </p:sp>
    </p:spTree>
    <p:extLst>
      <p:ext uri="{BB962C8B-B14F-4D97-AF65-F5344CB8AC3E}">
        <p14:creationId xmlns:p14="http://schemas.microsoft.com/office/powerpoint/2010/main" val="2054548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b="1" smtClean="0"/>
              <a:t>Chất </a:t>
            </a:r>
            <a:r>
              <a:rPr lang="vi-VN" b="1"/>
              <a:t>lỏng nào không nên dùng để pha chế khối thuốc trong nang mềm?  </a:t>
            </a:r>
          </a:p>
          <a:p>
            <a:r>
              <a:rPr lang="vi-VN" b="1"/>
              <a:t>a. Dầu thực vật.</a:t>
            </a:r>
          </a:p>
          <a:p>
            <a:r>
              <a:rPr lang="vi-VN" b="1"/>
              <a:t>b. Các alcol phân tử lượng thấp.</a:t>
            </a:r>
          </a:p>
          <a:p>
            <a:r>
              <a:rPr lang="vi-VN" b="1"/>
              <a:t>c. Các polyol. </a:t>
            </a:r>
          </a:p>
          <a:p>
            <a:r>
              <a:rPr lang="vi-VN" b="1"/>
              <a:t>c. Các alcol phân tử lượng cao.</a:t>
            </a:r>
          </a:p>
        </p:txBody>
      </p:sp>
    </p:spTree>
    <p:extLst>
      <p:ext uri="{BB962C8B-B14F-4D97-AF65-F5344CB8AC3E}">
        <p14:creationId xmlns:p14="http://schemas.microsoft.com/office/powerpoint/2010/main" val="199658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b="1" smtClean="0"/>
              <a:t>Vai </a:t>
            </a:r>
            <a:r>
              <a:rPr lang="vi-VN" b="1"/>
              <a:t>trò chính của chất tạo độ nhớt trong khối thuốc để đóng vào nang mềm: </a:t>
            </a:r>
          </a:p>
          <a:p>
            <a:r>
              <a:rPr lang="vi-VN" b="1"/>
              <a:t>a. Điều chỉnh độ chảy của khối thuốc vào vỏ nang.</a:t>
            </a:r>
          </a:p>
          <a:p>
            <a:r>
              <a:rPr lang="vi-VN" b="1"/>
              <a:t>b. Hạn chế sự tách lớp của các tiểu phân rắn trong giai đoạn bảo quản.</a:t>
            </a:r>
          </a:p>
          <a:p>
            <a:r>
              <a:rPr lang="vi-VN" b="1"/>
              <a:t>c. Hạn chế sự tách lớp của các tiểu phân rắn trong khối thuốc trong giai đoạn đóng thuốc.</a:t>
            </a:r>
          </a:p>
          <a:p>
            <a:r>
              <a:rPr lang="vi-VN" b="1"/>
              <a:t>d. Hạn chế tương tác giữa khối thuốc và vỏ nang.</a:t>
            </a:r>
          </a:p>
        </p:txBody>
      </p:sp>
    </p:spTree>
    <p:extLst>
      <p:ext uri="{BB962C8B-B14F-4D97-AF65-F5344CB8AC3E}">
        <p14:creationId xmlns:p14="http://schemas.microsoft.com/office/powerpoint/2010/main" val="1476585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b="1" smtClean="0"/>
              <a:t>Các </a:t>
            </a:r>
            <a:r>
              <a:rPr lang="vi-VN" b="1"/>
              <a:t>chất hoá dẻo thường dùng trong vỏ nang mềm: </a:t>
            </a:r>
          </a:p>
          <a:p>
            <a:r>
              <a:rPr lang="vi-VN" b="1"/>
              <a:t>a. Triethyl citrate, PEG.</a:t>
            </a:r>
          </a:p>
          <a:p>
            <a:r>
              <a:rPr lang="vi-VN" b="1"/>
              <a:t>b. PEG, các dẫn chất cellulose.</a:t>
            </a:r>
          </a:p>
          <a:p>
            <a:r>
              <a:rPr lang="vi-VN" b="1"/>
              <a:t>c. Glycerin, sorbitol.</a:t>
            </a:r>
          </a:p>
          <a:p>
            <a:r>
              <a:rPr lang="vi-VN" b="1"/>
              <a:t>d. Triethyl citrate, diethyl phtalat.</a:t>
            </a:r>
          </a:p>
          <a:p>
            <a:r>
              <a:rPr lang="vi-VN" b="1"/>
              <a:t>e. Tất cả các chất trên đều dùng được.</a:t>
            </a:r>
          </a:p>
        </p:txBody>
      </p:sp>
    </p:spTree>
    <p:extLst>
      <p:ext uri="{BB962C8B-B14F-4D97-AF65-F5344CB8AC3E}">
        <p14:creationId xmlns:p14="http://schemas.microsoft.com/office/powerpoint/2010/main" val="756472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000"/>
    </mc:Choice>
    <mc:Fallback xmlns="">
      <p:transition spd="slow" advTm="60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sample">
  <a:themeElements>
    <a:clrScheme name="sample 3">
      <a:dk1>
        <a:srgbClr val="2B166E"/>
      </a:dk1>
      <a:lt1>
        <a:srgbClr val="FFFFFF"/>
      </a:lt1>
      <a:dk2>
        <a:srgbClr val="3F9D6C"/>
      </a:dk2>
      <a:lt2>
        <a:srgbClr val="DDDDDD"/>
      </a:lt2>
      <a:accent1>
        <a:srgbClr val="5BCD81"/>
      </a:accent1>
      <a:accent2>
        <a:srgbClr val="3399FF"/>
      </a:accent2>
      <a:accent3>
        <a:srgbClr val="FFFFFF"/>
      </a:accent3>
      <a:accent4>
        <a:srgbClr val="23115D"/>
      </a:accent4>
      <a:accent5>
        <a:srgbClr val="B5E3C1"/>
      </a:accent5>
      <a:accent6>
        <a:srgbClr val="2D8AE7"/>
      </a:accent6>
      <a:hlink>
        <a:srgbClr val="6666FF"/>
      </a:hlink>
      <a:folHlink>
        <a:srgbClr val="6C9BBE"/>
      </a:folHlink>
    </a:clrScheme>
    <a:fontScheme name="sam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anose="020B0604030504040204" pitchFamily="34" charset="0"/>
          </a:defRPr>
        </a:defPPr>
      </a:lstStyle>
    </a:lnDef>
  </a:objectDefaults>
  <a:extraClrSchemeLst>
    <a:extraClrScheme>
      <a:clrScheme name="sample 1">
        <a:dk1>
          <a:srgbClr val="2B166E"/>
        </a:dk1>
        <a:lt1>
          <a:srgbClr val="FFFFFF"/>
        </a:lt1>
        <a:dk2>
          <a:srgbClr val="336699"/>
        </a:dk2>
        <a:lt2>
          <a:srgbClr val="DDDDDD"/>
        </a:lt2>
        <a:accent1>
          <a:srgbClr val="458F8F"/>
        </a:accent1>
        <a:accent2>
          <a:srgbClr val="CCCC00"/>
        </a:accent2>
        <a:accent3>
          <a:srgbClr val="FFFFFF"/>
        </a:accent3>
        <a:accent4>
          <a:srgbClr val="23115D"/>
        </a:accent4>
        <a:accent5>
          <a:srgbClr val="B0C6C6"/>
        </a:accent5>
        <a:accent6>
          <a:srgbClr val="B9B900"/>
        </a:accent6>
        <a:hlink>
          <a:srgbClr val="9999FF"/>
        </a:hlink>
        <a:folHlink>
          <a:srgbClr val="6C9BB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666633"/>
        </a:dk1>
        <a:lt1>
          <a:srgbClr val="FFFFFF"/>
        </a:lt1>
        <a:dk2>
          <a:srgbClr val="000066"/>
        </a:dk2>
        <a:lt2>
          <a:srgbClr val="F7F4D5"/>
        </a:lt2>
        <a:accent1>
          <a:srgbClr val="C86C62"/>
        </a:accent1>
        <a:accent2>
          <a:srgbClr val="D3A5DF"/>
        </a:accent2>
        <a:accent3>
          <a:srgbClr val="FFFFFF"/>
        </a:accent3>
        <a:accent4>
          <a:srgbClr val="56562A"/>
        </a:accent4>
        <a:accent5>
          <a:srgbClr val="E0BAB7"/>
        </a:accent5>
        <a:accent6>
          <a:srgbClr val="BF95CA"/>
        </a:accent6>
        <a:hlink>
          <a:srgbClr val="3197BB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2B166E"/>
        </a:dk1>
        <a:lt1>
          <a:srgbClr val="FFFFFF"/>
        </a:lt1>
        <a:dk2>
          <a:srgbClr val="3F9D6C"/>
        </a:dk2>
        <a:lt2>
          <a:srgbClr val="DDDDDD"/>
        </a:lt2>
        <a:accent1>
          <a:srgbClr val="5BCD81"/>
        </a:accent1>
        <a:accent2>
          <a:srgbClr val="3399FF"/>
        </a:accent2>
        <a:accent3>
          <a:srgbClr val="FFFFFF"/>
        </a:accent3>
        <a:accent4>
          <a:srgbClr val="23115D"/>
        </a:accent4>
        <a:accent5>
          <a:srgbClr val="B5E3C1"/>
        </a:accent5>
        <a:accent6>
          <a:srgbClr val="2D8AE7"/>
        </a:accent6>
        <a:hlink>
          <a:srgbClr val="6666FF"/>
        </a:hlink>
        <a:folHlink>
          <a:srgbClr val="6C9BB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334</Words>
  <Application>Microsoft Office PowerPoint</Application>
  <PresentationFormat>On-screen Show (4:3)</PresentationFormat>
  <Paragraphs>65</Paragraphs>
  <Slides>9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1_sample</vt:lpstr>
      <vt:lpstr>Image</vt:lpstr>
      <vt:lpstr>2</vt:lpstr>
      <vt:lpstr>3</vt:lpstr>
      <vt:lpstr>4</vt:lpstr>
      <vt:lpstr>5</vt:lpstr>
      <vt:lpstr>6</vt:lpstr>
      <vt:lpstr>7</vt:lpstr>
      <vt:lpstr>8</vt:lpstr>
      <vt:lpstr>9</vt:lpstr>
      <vt:lpstr>10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</dc:title>
  <dc:creator>Windows User</dc:creator>
  <cp:lastModifiedBy>Windows User</cp:lastModifiedBy>
  <cp:revision>1</cp:revision>
  <dcterms:created xsi:type="dcterms:W3CDTF">2020-06-18T13:58:18Z</dcterms:created>
  <dcterms:modified xsi:type="dcterms:W3CDTF">2020-06-18T13:59:28Z</dcterms:modified>
</cp:coreProperties>
</file>