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99E82-8B6C-483A-B2C1-E1DF605F8D5D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5C90C-F7C4-40A9-ADDA-9BB9DBF9D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44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66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9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05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735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4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407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15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08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1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1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3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57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6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 algn="just">
              <a:buClrTx/>
              <a:buNone/>
              <a:defRPr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>
                <a:solidFill>
                  <a:srgbClr val="2B166E"/>
                </a:solidFill>
              </a:rPr>
              <a:pPr/>
              <a:t>‹#›</a:t>
            </a:fld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4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460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67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69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6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62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564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650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9A656F-2C0C-4B31-A885-86A90CF38BD9}" type="slidenum">
              <a:rPr lang="en-US" sz="1200">
                <a:solidFill>
                  <a:srgbClr val="2B166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/>
              <a:t>  Thành phần quyết định tính dẻo dai, đàn hồi của vỏ nang mềm là: </a:t>
            </a:r>
            <a:endParaRPr lang="en-US" b="1" smtClean="0"/>
          </a:p>
          <a:p>
            <a:r>
              <a:rPr lang="vi-VN" b="1" smtClean="0"/>
              <a:t>a</a:t>
            </a:r>
            <a:r>
              <a:rPr lang="vi-VN" b="1"/>
              <a:t>. Gelatin.</a:t>
            </a:r>
          </a:p>
          <a:p>
            <a:r>
              <a:rPr lang="vi-VN" b="1"/>
              <a:t>b. Nước.</a:t>
            </a:r>
          </a:p>
          <a:p>
            <a:r>
              <a:rPr lang="vi-VN" b="1"/>
              <a:t>c. Chất hoá dẻo.</a:t>
            </a:r>
          </a:p>
          <a:p>
            <a:r>
              <a:rPr lang="vi-VN" b="1"/>
              <a:t>d. Tính chất của khối thuốc bên trong vỏ nang.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4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mtClean="0"/>
              <a:t>Phương </a:t>
            </a:r>
            <a:r>
              <a:rPr lang="vi-VN" b="1"/>
              <a:t>pháp đóng nang mềm cho năng suất cao nhất là: </a:t>
            </a:r>
          </a:p>
          <a:p>
            <a:r>
              <a:rPr lang="vi-VN" b="1"/>
              <a:t>a. Phương pháp ép trên trụ.</a:t>
            </a:r>
          </a:p>
          <a:p>
            <a:r>
              <a:rPr lang="vi-VN" b="1"/>
              <a:t>b. Phương pháp nhỏ giọt.</a:t>
            </a:r>
          </a:p>
          <a:p>
            <a:r>
              <a:rPr lang="vi-VN" b="1"/>
              <a:t>c. Phương pháp nhúng khuôn.</a:t>
            </a:r>
          </a:p>
          <a:p>
            <a:r>
              <a:rPr lang="vi-VN" b="1"/>
              <a:t>d. Phương pháp ép trên khuôn cố định.</a:t>
            </a:r>
          </a:p>
        </p:txBody>
      </p:sp>
    </p:spTree>
    <p:extLst>
      <p:ext uri="{BB962C8B-B14F-4D97-AF65-F5344CB8AC3E}">
        <p14:creationId xmlns:p14="http://schemas.microsoft.com/office/powerpoint/2010/main" val="383558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mtClean="0"/>
              <a:t>Phương </a:t>
            </a:r>
            <a:r>
              <a:rPr lang="vi-VN" b="1"/>
              <a:t>pháp đóng nang nào chỉ sản xuất được nang mềm hình cầu?  </a:t>
            </a:r>
          </a:p>
          <a:p>
            <a:r>
              <a:rPr lang="vi-VN" b="1"/>
              <a:t>a. Phương pháp ép trên trụ.</a:t>
            </a:r>
          </a:p>
          <a:p>
            <a:r>
              <a:rPr lang="vi-VN" b="1"/>
              <a:t>b. Phương pháp nhỏ giọt.</a:t>
            </a:r>
          </a:p>
          <a:p>
            <a:r>
              <a:rPr lang="vi-VN" b="1"/>
              <a:t>c. Phương pháp nhúng khuôn.</a:t>
            </a:r>
          </a:p>
          <a:p>
            <a:r>
              <a:rPr lang="vi-VN" b="1"/>
              <a:t>d. Phương pháp ép trên khuôn cố định.</a:t>
            </a:r>
          </a:p>
        </p:txBody>
      </p:sp>
    </p:spTree>
    <p:extLst>
      <p:ext uri="{BB962C8B-B14F-4D97-AF65-F5344CB8AC3E}">
        <p14:creationId xmlns:p14="http://schemas.microsoft.com/office/powerpoint/2010/main" val="7982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89" y="1219200"/>
            <a:ext cx="8229600" cy="4876800"/>
          </a:xfrm>
        </p:spPr>
        <p:txBody>
          <a:bodyPr/>
          <a:lstStyle/>
          <a:p>
            <a:r>
              <a:rPr lang="vi-VN" b="1" smtClean="0"/>
              <a:t>Khối </a:t>
            </a:r>
            <a:r>
              <a:rPr lang="vi-VN" b="1"/>
              <a:t>lượng tối đa của viên nang mềm sản xuất bằng phương pháp nhỏ giọt là: </a:t>
            </a:r>
          </a:p>
          <a:p>
            <a:r>
              <a:rPr lang="vi-VN" b="1"/>
              <a:t>a. 0,4 gam.</a:t>
            </a:r>
          </a:p>
          <a:p>
            <a:r>
              <a:rPr lang="vi-VN" b="1"/>
              <a:t>b. 0,6 gam.</a:t>
            </a:r>
          </a:p>
          <a:p>
            <a:r>
              <a:rPr lang="vi-VN" b="1"/>
              <a:t>c. 0,75 gam. </a:t>
            </a:r>
          </a:p>
          <a:p>
            <a:r>
              <a:rPr lang="vi-VN" b="1"/>
              <a:t>d. 0,9 gam. </a:t>
            </a:r>
          </a:p>
          <a:p>
            <a:r>
              <a:rPr lang="vi-VN" b="1"/>
              <a:t>e. 1 gam.</a:t>
            </a:r>
          </a:p>
        </p:txBody>
      </p:sp>
    </p:spTree>
    <p:extLst>
      <p:ext uri="{BB962C8B-B14F-4D97-AF65-F5344CB8AC3E}">
        <p14:creationId xmlns:p14="http://schemas.microsoft.com/office/powerpoint/2010/main" val="15546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Khối thuốc trong nang nên có pH trong khoảng: </a:t>
            </a:r>
          </a:p>
          <a:p>
            <a:r>
              <a:rPr lang="en-US" b="1" smtClean="0"/>
              <a:t>a. 1 - 12.</a:t>
            </a:r>
          </a:p>
          <a:p>
            <a:r>
              <a:rPr lang="en-US" b="1" smtClean="0"/>
              <a:t>b</a:t>
            </a:r>
            <a:r>
              <a:rPr lang="en-US" b="1"/>
              <a:t>. 2 - 10.</a:t>
            </a:r>
          </a:p>
          <a:p>
            <a:r>
              <a:rPr lang="en-US" b="1"/>
              <a:t>c. 2,5 - 7,5.</a:t>
            </a:r>
          </a:p>
          <a:p>
            <a:r>
              <a:rPr lang="en-US" b="1"/>
              <a:t>d. Trung tính. </a:t>
            </a:r>
          </a:p>
        </p:txBody>
      </p:sp>
    </p:spTree>
    <p:extLst>
      <p:ext uri="{BB962C8B-B14F-4D97-AF65-F5344CB8AC3E}">
        <p14:creationId xmlns:p14="http://schemas.microsoft.com/office/powerpoint/2010/main" val="334612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Hàm ẩm trung bình của vỏ nang mềm là: </a:t>
            </a:r>
          </a:p>
          <a:p>
            <a:r>
              <a:rPr lang="en-US" b="1" smtClean="0"/>
              <a:t>a. 10 - 20%.</a:t>
            </a:r>
          </a:p>
          <a:p>
            <a:r>
              <a:rPr lang="en-US" b="1" smtClean="0"/>
              <a:t>b</a:t>
            </a:r>
            <a:r>
              <a:rPr lang="en-US" b="1"/>
              <a:t>. 15 - 20%.</a:t>
            </a:r>
          </a:p>
          <a:p>
            <a:r>
              <a:rPr lang="en-US" b="1"/>
              <a:t>c. 6 - 10%.</a:t>
            </a:r>
          </a:p>
          <a:p>
            <a:r>
              <a:rPr lang="en-US" b="1"/>
              <a:t>d. 1 - 5%.</a:t>
            </a:r>
          </a:p>
        </p:txBody>
      </p:sp>
    </p:spTree>
    <p:extLst>
      <p:ext uri="{BB962C8B-B14F-4D97-AF65-F5344CB8AC3E}">
        <p14:creationId xmlns:p14="http://schemas.microsoft.com/office/powerpoint/2010/main" val="205454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mtClean="0"/>
              <a:t>Chất </a:t>
            </a:r>
            <a:r>
              <a:rPr lang="vi-VN" b="1"/>
              <a:t>lỏng nào không nên dùng để pha chế khối thuốc trong nang mềm?  </a:t>
            </a:r>
          </a:p>
          <a:p>
            <a:r>
              <a:rPr lang="vi-VN" b="1"/>
              <a:t>a. Dầu thực vật.</a:t>
            </a:r>
          </a:p>
          <a:p>
            <a:r>
              <a:rPr lang="vi-VN" b="1"/>
              <a:t>b. Các alcol phân tử lượng thấp.</a:t>
            </a:r>
          </a:p>
          <a:p>
            <a:r>
              <a:rPr lang="vi-VN" b="1"/>
              <a:t>c. Các polyol. </a:t>
            </a:r>
          </a:p>
          <a:p>
            <a:r>
              <a:rPr lang="vi-VN" b="1"/>
              <a:t>c. Các alcol phân tử lượng cao.</a:t>
            </a:r>
          </a:p>
        </p:txBody>
      </p:sp>
    </p:spTree>
    <p:extLst>
      <p:ext uri="{BB962C8B-B14F-4D97-AF65-F5344CB8AC3E}">
        <p14:creationId xmlns:p14="http://schemas.microsoft.com/office/powerpoint/2010/main" val="19965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mtClean="0"/>
              <a:t>Vai </a:t>
            </a:r>
            <a:r>
              <a:rPr lang="vi-VN" b="1"/>
              <a:t>trò chính của chất tạo độ nhớt trong khối thuốc để đóng vào nang mềm: </a:t>
            </a:r>
          </a:p>
          <a:p>
            <a:r>
              <a:rPr lang="vi-VN" b="1"/>
              <a:t>a. Điều chỉnh độ chảy của khối thuốc vào vỏ nang.</a:t>
            </a:r>
          </a:p>
          <a:p>
            <a:r>
              <a:rPr lang="vi-VN" b="1"/>
              <a:t>b. Hạn chế sự tách lớp của các tiểu phân rắn trong giai đoạn bảo quản.</a:t>
            </a:r>
          </a:p>
          <a:p>
            <a:r>
              <a:rPr lang="vi-VN" b="1"/>
              <a:t>c. Hạn chế sự tách lớp của các tiểu phân rắn trong khối thuốc trong giai đoạn đóng thuốc.</a:t>
            </a:r>
          </a:p>
          <a:p>
            <a:r>
              <a:rPr lang="vi-VN" b="1"/>
              <a:t>d. Hạn chế tương tác giữa khối thuốc và vỏ nang.</a:t>
            </a:r>
          </a:p>
        </p:txBody>
      </p:sp>
    </p:spTree>
    <p:extLst>
      <p:ext uri="{BB962C8B-B14F-4D97-AF65-F5344CB8AC3E}">
        <p14:creationId xmlns:p14="http://schemas.microsoft.com/office/powerpoint/2010/main" val="147658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smtClean="0"/>
              <a:t>Các </a:t>
            </a:r>
            <a:r>
              <a:rPr lang="vi-VN" b="1"/>
              <a:t>chất hoá dẻo thường dùng trong vỏ nang mềm: </a:t>
            </a:r>
          </a:p>
          <a:p>
            <a:r>
              <a:rPr lang="vi-VN" b="1"/>
              <a:t>a. Triethyl citrate, PEG.</a:t>
            </a:r>
          </a:p>
          <a:p>
            <a:r>
              <a:rPr lang="vi-VN" b="1"/>
              <a:t>b. PEG, các dẫn chất cellulose.</a:t>
            </a:r>
          </a:p>
          <a:p>
            <a:r>
              <a:rPr lang="vi-VN" b="1"/>
              <a:t>c. Glycerin, sorbitol.</a:t>
            </a:r>
          </a:p>
          <a:p>
            <a:r>
              <a:rPr lang="vi-VN" b="1"/>
              <a:t>d. Triethyl citrate, diethyl phtalat.</a:t>
            </a:r>
          </a:p>
          <a:p>
            <a:r>
              <a:rPr lang="vi-VN" b="1"/>
              <a:t>e. Tất cả các chất trên đều dùng được.</a:t>
            </a:r>
          </a:p>
        </p:txBody>
      </p:sp>
    </p:spTree>
    <p:extLst>
      <p:ext uri="{BB962C8B-B14F-4D97-AF65-F5344CB8AC3E}">
        <p14:creationId xmlns:p14="http://schemas.microsoft.com/office/powerpoint/2010/main" val="75647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On-screen Show (4:3)</PresentationFormat>
  <Paragraphs>65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1_sample</vt:lpstr>
      <vt:lpstr>Image</vt:lpstr>
      <vt:lpstr>2</vt:lpstr>
      <vt:lpstr>3</vt:lpstr>
      <vt:lpstr>4</vt:lpstr>
      <vt:lpstr>5</vt:lpstr>
      <vt:lpstr>6</vt:lpstr>
      <vt:lpstr>7</vt:lpstr>
      <vt:lpstr>8</vt:lpstr>
      <vt:lpstr>9</vt:lpstr>
      <vt:lpstr>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Windows User</dc:creator>
  <cp:lastModifiedBy>Windows User</cp:lastModifiedBy>
  <cp:revision>1</cp:revision>
  <dcterms:created xsi:type="dcterms:W3CDTF">2020-06-18T13:58:18Z</dcterms:created>
  <dcterms:modified xsi:type="dcterms:W3CDTF">2020-06-18T13:59:28Z</dcterms:modified>
</cp:coreProperties>
</file>