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12"/>
  </p:notesMasterIdLst>
  <p:sldIdLst>
    <p:sldId id="273" r:id="rId2"/>
    <p:sldId id="272" r:id="rId3"/>
    <p:sldId id="281" r:id="rId4"/>
    <p:sldId id="282" r:id="rId5"/>
    <p:sldId id="305" r:id="rId6"/>
    <p:sldId id="306" r:id="rId7"/>
    <p:sldId id="283" r:id="rId8"/>
    <p:sldId id="303" r:id="rId9"/>
    <p:sldId id="307" r:id="rId10"/>
    <p:sldId id="298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4664" autoAdjust="0"/>
  </p:normalViewPr>
  <p:slideViewPr>
    <p:cSldViewPr>
      <p:cViewPr varScale="1">
        <p:scale>
          <a:sx n="65" d="100"/>
          <a:sy n="65" d="100"/>
        </p:scale>
        <p:origin x="-1982" y="-77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850AF-BC72-4CE7-97EA-1849F93AF2D4}" type="datetimeFigureOut">
              <a:rPr lang="en-US" smtClean="0"/>
              <a:t>7/18/2020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06B2A1-8FAC-4479-86E7-22D2BF74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24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2008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324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0721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011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1022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4264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832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0685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60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014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514600"/>
            <a:ext cx="8001000" cy="914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914400" y="3429000"/>
            <a:ext cx="7086600" cy="3810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553200"/>
            <a:ext cx="2133600" cy="16827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553200"/>
            <a:ext cx="2895600" cy="16827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53200"/>
            <a:ext cx="2133600" cy="168275"/>
          </a:xfrm>
        </p:spPr>
        <p:txBody>
          <a:bodyPr/>
          <a:lstStyle>
            <a:lvl1pPr algn="r">
              <a:defRPr sz="14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</a:lstStyle>
          <a:p>
            <a:fld id="{3E4DF0C9-7209-484E-A5AA-E62CC5F5C8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660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19088"/>
            <a:ext cx="2057400" cy="6005512"/>
          </a:xfrm>
        </p:spPr>
        <p:txBody>
          <a:bodyPr vert="eaVert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19088"/>
            <a:ext cx="6019800" cy="6005512"/>
          </a:xfrm>
        </p:spPr>
        <p:txBody>
          <a:bodyPr vert="eaVert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32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9088"/>
            <a:ext cx="8229600" cy="563562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47800"/>
            <a:ext cx="8229600" cy="487680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icon to add table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350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just">
              <a:buClrTx/>
              <a:defRPr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just">
              <a:buClrTx/>
              <a:defRPr sz="2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just">
              <a:defRPr sz="2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just">
              <a:defRPr sz="2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just">
              <a:defRPr sz="2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8CD0020-8722-4D93-9DC7-E034B101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3370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2736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87680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87680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836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52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837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006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8193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0878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0" y="0"/>
          <a:ext cx="91440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1" name="Image" r:id="rId15" imgW="7377778" imgH="1219048" progId="Photoshop.Image.6">
                  <p:embed/>
                </p:oleObj>
              </mc:Choice>
              <mc:Fallback>
                <p:oleObj name="Image" r:id="rId15" imgW="7377778" imgH="1219048" progId="Photoshop.Image.6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2905" b="12500"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457200" y="319088"/>
            <a:ext cx="822960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52800" y="6480175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769A656F-2C0C-4B31-A885-86A90CF38BD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1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/>
              <a:t>Dược liệu để chiết xuất cần được phân chia mịn nhằm</a:t>
            </a:r>
          </a:p>
          <a:p>
            <a:pPr marL="0" indent="0">
              <a:buNone/>
            </a:pPr>
            <a:r>
              <a:rPr lang="vi-VN"/>
              <a:t>A. Tăng tính hoà tan chọn lọc</a:t>
            </a:r>
          </a:p>
          <a:p>
            <a:pPr marL="0" indent="0">
              <a:buNone/>
            </a:pPr>
            <a:r>
              <a:rPr lang="vi-VN"/>
              <a:t>B. Tăng hiệu suất chiết</a:t>
            </a:r>
          </a:p>
          <a:p>
            <a:pPr marL="0" indent="0">
              <a:buNone/>
            </a:pPr>
            <a:r>
              <a:rPr lang="vi-VN"/>
              <a:t>c. Tăng khả năng thấm dung môi</a:t>
            </a:r>
          </a:p>
          <a:p>
            <a:pPr marL="0" indent="0">
              <a:buNone/>
            </a:pPr>
            <a:r>
              <a:rPr lang="vi-VN"/>
              <a:t>D. </a:t>
            </a:r>
            <a:r>
              <a:rPr lang="vi-VN" smtClean="0"/>
              <a:t>Rút </a:t>
            </a:r>
            <a:r>
              <a:rPr lang="vi-VN"/>
              <a:t>ngắn thời gian chiết</a:t>
            </a:r>
          </a:p>
          <a:p>
            <a:pPr marL="0" indent="0">
              <a:buNone/>
            </a:pPr>
            <a:r>
              <a:rPr lang="vi-VN"/>
              <a:t>E. Hạn chế tạp chất hoà tan</a:t>
            </a:r>
          </a:p>
        </p:txBody>
      </p:sp>
    </p:spTree>
    <p:extLst>
      <p:ext uri="{BB962C8B-B14F-4D97-AF65-F5344CB8AC3E}">
        <p14:creationId xmlns:p14="http://schemas.microsoft.com/office/powerpoint/2010/main" val="3609858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10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sz="2800" b="0"/>
              <a:t>Ngâm lạnh là</a:t>
            </a:r>
          </a:p>
          <a:p>
            <a:pPr marL="0" indent="0">
              <a:buNone/>
            </a:pPr>
            <a:r>
              <a:rPr lang="vi-VN" sz="2800" b="0"/>
              <a:t>A. Dược liệu ngâm trong </a:t>
            </a:r>
            <a:r>
              <a:rPr lang="vi-VN" sz="2800" b="0" smtClean="0"/>
              <a:t>nư</a:t>
            </a:r>
            <a:r>
              <a:rPr lang="en-US" sz="2800" b="0" smtClean="0"/>
              <a:t>ớ</a:t>
            </a:r>
            <a:r>
              <a:rPr lang="vi-VN" sz="2800" b="0" smtClean="0"/>
              <a:t>c</a:t>
            </a:r>
            <a:r>
              <a:rPr lang="vi-VN" sz="2800" b="0"/>
              <a:t>, trong thời gian nhất định, rút dịch chiết</a:t>
            </a:r>
          </a:p>
          <a:p>
            <a:pPr marL="0" indent="0">
              <a:buNone/>
            </a:pPr>
            <a:r>
              <a:rPr lang="vi-VN" sz="2800" b="0"/>
              <a:t>B. Dược liệu ngâm trong cồn hoặc nước trong thời gian nhất định </a:t>
            </a:r>
            <a:r>
              <a:rPr lang="en-US" sz="2800" b="0" smtClean="0"/>
              <a:t>ở </a:t>
            </a:r>
            <a:r>
              <a:rPr lang="vi-VN" sz="2800" b="0" smtClean="0"/>
              <a:t>nhiệt </a:t>
            </a:r>
            <a:r>
              <a:rPr lang="vi-VN" sz="2800" b="0"/>
              <a:t>độ thường, rút dịch chiết</a:t>
            </a:r>
          </a:p>
          <a:p>
            <a:pPr marL="0" indent="0">
              <a:buNone/>
            </a:pPr>
            <a:r>
              <a:rPr lang="vi-VN" sz="2800" b="0"/>
              <a:t>c. Dược liệu ngâm trong dung môi trong thời gian nhất định ở nhiệt </a:t>
            </a:r>
            <a:r>
              <a:rPr lang="vi-VN" sz="2800" b="0" smtClean="0"/>
              <a:t>độ</a:t>
            </a:r>
            <a:r>
              <a:rPr lang="en-US" sz="2800" b="0" smtClean="0"/>
              <a:t> </a:t>
            </a:r>
            <a:r>
              <a:rPr lang="vi-VN" sz="2800" b="0" smtClean="0"/>
              <a:t>thường</a:t>
            </a:r>
            <a:r>
              <a:rPr lang="vi-VN" sz="2800" b="0"/>
              <a:t>, có khuấy trộn, rút dịch chiết.</a:t>
            </a:r>
          </a:p>
          <a:p>
            <a:pPr marL="0" indent="0">
              <a:buNone/>
            </a:pPr>
            <a:r>
              <a:rPr lang="vi-VN" sz="2800" b="0"/>
              <a:t>D. Dược liệu ngâm trong dung môi trong thời gian nhất định ở nhiệt </a:t>
            </a:r>
            <a:r>
              <a:rPr lang="vi-VN" sz="2800" b="0" smtClean="0"/>
              <a:t>độ</a:t>
            </a:r>
            <a:r>
              <a:rPr lang="en-US" sz="2800" b="0" smtClean="0"/>
              <a:t> </a:t>
            </a:r>
            <a:r>
              <a:rPr lang="vi-VN" sz="2800" b="0" smtClean="0"/>
              <a:t>thích </a:t>
            </a:r>
            <a:r>
              <a:rPr lang="vi-VN" sz="2800" b="0"/>
              <a:t>hợp, có khuấy trộn, rút dịch </a:t>
            </a:r>
            <a:r>
              <a:rPr lang="vi-VN" sz="2800" b="0" smtClean="0"/>
              <a:t>chi</a:t>
            </a:r>
            <a:r>
              <a:rPr lang="en-US" sz="2800" b="0" smtClean="0"/>
              <a:t>ế</a:t>
            </a:r>
            <a:r>
              <a:rPr lang="vi-VN" sz="2800" b="0" smtClean="0"/>
              <a:t>t</a:t>
            </a:r>
            <a:r>
              <a:rPr lang="vi-VN" sz="2800" b="0"/>
              <a:t>.</a:t>
            </a:r>
          </a:p>
          <a:p>
            <a:pPr marL="0" indent="0">
              <a:buNone/>
            </a:pPr>
            <a:r>
              <a:rPr lang="vi-VN" sz="2800" b="0"/>
              <a:t>E. Dược liệu ngâm trong dung môi </a:t>
            </a:r>
            <a:r>
              <a:rPr lang="en-US" sz="2800" b="0" smtClean="0"/>
              <a:t>ở</a:t>
            </a:r>
            <a:r>
              <a:rPr lang="vi-VN" sz="2800" b="0" smtClean="0"/>
              <a:t> </a:t>
            </a:r>
            <a:r>
              <a:rPr lang="vi-VN" sz="2800" b="0"/>
              <a:t>nhiệt độ lạnh trong một thòi </a:t>
            </a:r>
            <a:r>
              <a:rPr lang="vi-VN" sz="2800" b="0" smtClean="0"/>
              <a:t>gian</a:t>
            </a:r>
            <a:r>
              <a:rPr lang="en-US" sz="2800" b="0" smtClean="0"/>
              <a:t> </a:t>
            </a:r>
            <a:r>
              <a:rPr lang="vi-VN" sz="2800" b="0" smtClean="0"/>
              <a:t>nhất </a:t>
            </a:r>
            <a:r>
              <a:rPr lang="vi-VN" sz="2800" b="0"/>
              <a:t>định, rút dịch chiết.</a:t>
            </a:r>
          </a:p>
        </p:txBody>
      </p:sp>
    </p:spTree>
    <p:extLst>
      <p:ext uri="{BB962C8B-B14F-4D97-AF65-F5344CB8AC3E}">
        <p14:creationId xmlns:p14="http://schemas.microsoft.com/office/powerpoint/2010/main" val="220407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</a:t>
            </a:r>
            <a:r>
              <a:rPr lang="en-US"/>
              <a:t>2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/>
              <a:t>Nhờ hiện tượng thẩm tích qua màng tế bào dược liệu nguyên vẹn </a:t>
            </a:r>
            <a:r>
              <a:rPr lang="vi-VN" smtClean="0"/>
              <a:t>đã</a:t>
            </a:r>
            <a:r>
              <a:rPr lang="en-US" smtClean="0"/>
              <a:t> </a:t>
            </a:r>
            <a:r>
              <a:rPr lang="vi-VN" smtClean="0"/>
              <a:t>giúp cho</a:t>
            </a:r>
            <a:r>
              <a:rPr lang="en-US" smtClean="0"/>
              <a:t> chiết xuất</a:t>
            </a:r>
            <a:r>
              <a:rPr lang="vi-VN" smtClean="0"/>
              <a:t> </a:t>
            </a:r>
            <a:r>
              <a:rPr lang="vi-VN"/>
              <a:t>đạt được:</a:t>
            </a:r>
          </a:p>
          <a:p>
            <a:pPr marL="0" indent="0">
              <a:buNone/>
            </a:pPr>
            <a:r>
              <a:rPr lang="vi-VN"/>
              <a:t>A. Hiệu suất cao</a:t>
            </a:r>
          </a:p>
          <a:p>
            <a:pPr marL="0" indent="0">
              <a:buNone/>
            </a:pPr>
            <a:r>
              <a:rPr lang="vi-VN"/>
              <a:t>B. Hoà tan có tính chọn lọc</a:t>
            </a:r>
          </a:p>
          <a:p>
            <a:pPr marL="0" indent="0">
              <a:buNone/>
            </a:pPr>
            <a:r>
              <a:rPr lang="vi-VN"/>
              <a:t>c. Tốc độ hoà tan nhanh</a:t>
            </a:r>
          </a:p>
          <a:p>
            <a:pPr marL="0" indent="0">
              <a:buNone/>
            </a:pPr>
            <a:r>
              <a:rPr lang="vi-VN"/>
              <a:t>D. </a:t>
            </a:r>
            <a:r>
              <a:rPr lang="vi-VN" smtClean="0"/>
              <a:t>Thời </a:t>
            </a:r>
            <a:r>
              <a:rPr lang="vi-VN"/>
              <a:t>gian chiết xuất ngắn</a:t>
            </a:r>
          </a:p>
          <a:p>
            <a:pPr marL="0" indent="0">
              <a:buNone/>
            </a:pPr>
            <a:r>
              <a:rPr lang="vi-VN"/>
              <a:t>E. Tốc độ khếch tán nhanh</a:t>
            </a:r>
          </a:p>
        </p:txBody>
      </p:sp>
    </p:spTree>
    <p:extLst>
      <p:ext uri="{BB962C8B-B14F-4D97-AF65-F5344CB8AC3E}">
        <p14:creationId xmlns:p14="http://schemas.microsoft.com/office/powerpoint/2010/main" val="2328019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</a:t>
            </a:r>
            <a:r>
              <a:rPr lang="en-US"/>
              <a:t>3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sz="2800" b="0"/>
              <a:t>Phương pháp chiết cho hiệu suất cao và tiết kiệm dung môi:</a:t>
            </a:r>
          </a:p>
          <a:p>
            <a:pPr marL="0" indent="0">
              <a:buNone/>
            </a:pPr>
            <a:r>
              <a:rPr lang="vi-VN" sz="2800" b="0"/>
              <a:t>A. </a:t>
            </a:r>
            <a:r>
              <a:rPr lang="vi-VN" sz="2800" b="0" smtClean="0"/>
              <a:t>S</a:t>
            </a:r>
            <a:r>
              <a:rPr lang="en-US" sz="2800" b="0" smtClean="0"/>
              <a:t>ắ</a:t>
            </a:r>
            <a:r>
              <a:rPr lang="vi-VN" sz="2800" b="0" smtClean="0"/>
              <a:t>c</a:t>
            </a:r>
            <a:endParaRPr lang="vi-VN" sz="2800" b="0"/>
          </a:p>
          <a:p>
            <a:pPr marL="0" indent="0">
              <a:buNone/>
            </a:pPr>
            <a:r>
              <a:rPr lang="vi-VN" sz="2800" b="0"/>
              <a:t>B. Ngâm kiệt</a:t>
            </a:r>
          </a:p>
          <a:p>
            <a:pPr marL="0" indent="0">
              <a:buNone/>
            </a:pPr>
            <a:r>
              <a:rPr lang="en-US" sz="2800" b="0" smtClean="0"/>
              <a:t>C</a:t>
            </a:r>
            <a:r>
              <a:rPr lang="vi-VN" sz="2800" b="0" smtClean="0"/>
              <a:t>. </a:t>
            </a:r>
            <a:r>
              <a:rPr lang="vi-VN" sz="2800" b="0"/>
              <a:t>Ngấm kiệt ngược dòng</a:t>
            </a:r>
          </a:p>
          <a:p>
            <a:pPr marL="0" indent="0">
              <a:buNone/>
            </a:pPr>
            <a:r>
              <a:rPr lang="vi-VN" sz="2800" b="0"/>
              <a:t>D. Ngâm kiệt phân đoạn</a:t>
            </a:r>
          </a:p>
          <a:p>
            <a:pPr marL="0" indent="0">
              <a:buNone/>
            </a:pPr>
            <a:r>
              <a:rPr lang="vi-VN" sz="2800" b="0"/>
              <a:t>E. Hầm</a:t>
            </a:r>
          </a:p>
        </p:txBody>
      </p:sp>
    </p:spTree>
    <p:extLst>
      <p:ext uri="{BB962C8B-B14F-4D97-AF65-F5344CB8AC3E}">
        <p14:creationId xmlns:p14="http://schemas.microsoft.com/office/powerpoint/2010/main" val="2090112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</a:t>
            </a:r>
            <a:r>
              <a:rPr lang="en-US"/>
              <a:t>4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sz="2800" b="0"/>
              <a:t>Ngấm kiệt phân đoạn </a:t>
            </a:r>
            <a:r>
              <a:rPr lang="en-US" sz="2800" b="0" smtClean="0"/>
              <a:t>ứ</a:t>
            </a:r>
            <a:r>
              <a:rPr lang="vi-VN" sz="2800" b="0" smtClean="0"/>
              <a:t>ng </a:t>
            </a:r>
            <a:r>
              <a:rPr lang="vi-VN" sz="2800" b="0"/>
              <a:t>dụng cho trường hợp sau:</a:t>
            </a:r>
          </a:p>
          <a:p>
            <a:pPr marL="0" indent="0">
              <a:buNone/>
            </a:pPr>
            <a:r>
              <a:rPr lang="vi-VN" sz="2800" b="0"/>
              <a:t>A. Dược liệu quí hiếm</a:t>
            </a:r>
          </a:p>
          <a:p>
            <a:pPr marL="0" indent="0">
              <a:buNone/>
            </a:pPr>
            <a:r>
              <a:rPr lang="vi-VN" sz="2800" b="0"/>
              <a:t>B. Dược liệu rẻ tiển</a:t>
            </a:r>
          </a:p>
          <a:p>
            <a:pPr marL="0" indent="0">
              <a:buNone/>
            </a:pPr>
            <a:r>
              <a:rPr lang="en-US" sz="2800" b="0" smtClean="0"/>
              <a:t>C</a:t>
            </a:r>
            <a:r>
              <a:rPr lang="vi-VN" sz="2800" b="0" smtClean="0"/>
              <a:t>. </a:t>
            </a:r>
            <a:r>
              <a:rPr lang="vi-VN" sz="2800" b="0"/>
              <a:t>Dược liệu rẻ tiền và có hoạt </a:t>
            </a:r>
            <a:r>
              <a:rPr lang="vi-VN" sz="2800" b="0" smtClean="0"/>
              <a:t>ch</a:t>
            </a:r>
            <a:r>
              <a:rPr lang="en-US" sz="2800" b="0" smtClean="0"/>
              <a:t>ấ</a:t>
            </a:r>
            <a:r>
              <a:rPr lang="vi-VN" sz="2800" b="0" smtClean="0"/>
              <a:t>t </a:t>
            </a:r>
            <a:r>
              <a:rPr lang="vi-VN" sz="2800" b="0"/>
              <a:t>dễ bay hơi</a:t>
            </a:r>
          </a:p>
          <a:p>
            <a:pPr marL="0" indent="0">
              <a:buNone/>
            </a:pPr>
            <a:r>
              <a:rPr lang="vi-VN" sz="2800" b="0"/>
              <a:t>D. Dược liệu quí hiếm, độc, có hoạt </a:t>
            </a:r>
            <a:r>
              <a:rPr lang="vi-VN" sz="2800" b="0" smtClean="0"/>
              <a:t>ch</a:t>
            </a:r>
            <a:r>
              <a:rPr lang="en-US" sz="2800" b="0" smtClean="0"/>
              <a:t>ấ</a:t>
            </a:r>
            <a:r>
              <a:rPr lang="vi-VN" sz="2800" b="0" smtClean="0"/>
              <a:t>t </a:t>
            </a:r>
            <a:r>
              <a:rPr lang="vi-VN" sz="2800" b="0"/>
              <a:t>dễ bay hơi</a:t>
            </a:r>
          </a:p>
          <a:p>
            <a:pPr marL="0" indent="0">
              <a:buNone/>
            </a:pPr>
            <a:r>
              <a:rPr lang="vi-VN" sz="2800" b="0"/>
              <a:t>E. </a:t>
            </a:r>
            <a:r>
              <a:rPr lang="vi-VN" sz="2800" b="0" smtClean="0"/>
              <a:t>T</a:t>
            </a:r>
            <a:r>
              <a:rPr lang="en-US" sz="2800" b="0" smtClean="0"/>
              <a:t>ấ</a:t>
            </a:r>
            <a:r>
              <a:rPr lang="vi-VN" sz="2800" b="0" smtClean="0"/>
              <a:t>t </a:t>
            </a:r>
            <a:r>
              <a:rPr lang="vi-VN" sz="2800" b="0"/>
              <a:t>cả các loại dược liệu.</a:t>
            </a:r>
          </a:p>
        </p:txBody>
      </p:sp>
    </p:spTree>
    <p:extLst>
      <p:ext uri="{BB962C8B-B14F-4D97-AF65-F5344CB8AC3E}">
        <p14:creationId xmlns:p14="http://schemas.microsoft.com/office/powerpoint/2010/main" val="2746748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</a:t>
            </a:r>
            <a:r>
              <a:rPr lang="en-US"/>
              <a:t>5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sz="2400" b="0" smtClean="0"/>
              <a:t> Chiết bằng bằng phương pháp hầm là</a:t>
            </a:r>
          </a:p>
          <a:p>
            <a:pPr marL="0" indent="0">
              <a:buNone/>
            </a:pPr>
            <a:r>
              <a:rPr lang="vi-VN" sz="2400" b="0" smtClean="0"/>
              <a:t>A. Dược liệu ngâm trong dung môi ỏ nhiệt độ cao, gạn lấy dịch chiết</a:t>
            </a:r>
          </a:p>
          <a:p>
            <a:pPr marL="0" indent="0">
              <a:buNone/>
            </a:pPr>
            <a:r>
              <a:rPr lang="vi-VN" sz="2400" b="0" smtClean="0"/>
              <a:t>B. Dược liệu ngâm trong dung môi ở nhiệt độ cao hơn nhiệt độ thường,</a:t>
            </a:r>
            <a:r>
              <a:rPr lang="en-US" sz="2400" b="0" smtClean="0"/>
              <a:t> </a:t>
            </a:r>
            <a:r>
              <a:rPr lang="vi-VN" sz="2400" b="0" smtClean="0"/>
              <a:t>thấp hơn nhiệt độ sôi trong một thời gian, có khuấy trộn, rút dịch chiết.</a:t>
            </a:r>
          </a:p>
          <a:p>
            <a:pPr marL="0" indent="0">
              <a:buNone/>
            </a:pPr>
            <a:r>
              <a:rPr lang="vi-VN" sz="2400" b="0" smtClean="0"/>
              <a:t>c. Dược liệu ngâm ở nhiệt độ sôi của dung môi trong một thời gian,</a:t>
            </a:r>
            <a:r>
              <a:rPr lang="en-US" sz="2400" b="0" smtClean="0"/>
              <a:t> </a:t>
            </a:r>
            <a:r>
              <a:rPr lang="vi-VN" sz="2400" b="0" smtClean="0"/>
              <a:t>gạn lấy dịch chiết</a:t>
            </a:r>
          </a:p>
          <a:p>
            <a:pPr marL="0" indent="0">
              <a:buNone/>
            </a:pPr>
            <a:r>
              <a:rPr lang="vi-VN" sz="2400" b="0" smtClean="0"/>
              <a:t>D. Dược liệu ngâm trong nước sôi, để nguội dần, gạn lấy dịch chiêt.</a:t>
            </a:r>
          </a:p>
          <a:p>
            <a:pPr marL="0" indent="0">
              <a:buNone/>
            </a:pPr>
            <a:r>
              <a:rPr lang="vi-VN" sz="2400" b="0" smtClean="0"/>
              <a:t>E. Dược liệu ngâm trong dung môi ở nhiệt độ sôi của dung môi rồi để</a:t>
            </a:r>
            <a:r>
              <a:rPr lang="en-US" sz="2400" b="0" smtClean="0"/>
              <a:t> </a:t>
            </a:r>
            <a:r>
              <a:rPr lang="vi-VN" sz="2400" b="0" smtClean="0"/>
              <a:t>nguội dần.</a:t>
            </a:r>
            <a:endParaRPr lang="vi-VN" sz="2400" b="0"/>
          </a:p>
        </p:txBody>
      </p:sp>
    </p:spTree>
    <p:extLst>
      <p:ext uri="{BB962C8B-B14F-4D97-AF65-F5344CB8AC3E}">
        <p14:creationId xmlns:p14="http://schemas.microsoft.com/office/powerpoint/2010/main" val="1227175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</a:t>
            </a:r>
            <a:r>
              <a:rPr lang="en-US"/>
              <a:t>6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sz="2800" b="0"/>
              <a:t>Chiết bằng phương pháp hãm là</a:t>
            </a:r>
          </a:p>
          <a:p>
            <a:pPr marL="0" indent="0">
              <a:buNone/>
            </a:pPr>
            <a:r>
              <a:rPr lang="vi-VN" sz="2800" b="0"/>
              <a:t>A. Dung môi sôi cho vào dược liệu trong thòi gian dài, gạn lấy dịch </a:t>
            </a:r>
            <a:r>
              <a:rPr lang="vi-VN" sz="2800" b="0" smtClean="0"/>
              <a:t>chi</a:t>
            </a:r>
            <a:r>
              <a:rPr lang="en-US" sz="2800" b="0" smtClean="0"/>
              <a:t>ế</a:t>
            </a:r>
            <a:r>
              <a:rPr lang="vi-VN" sz="2800" b="0" smtClean="0"/>
              <a:t>t</a:t>
            </a:r>
            <a:endParaRPr lang="vi-VN" sz="2800" b="0"/>
          </a:p>
          <a:p>
            <a:pPr marL="0" indent="0">
              <a:buNone/>
            </a:pPr>
            <a:r>
              <a:rPr lang="vi-VN" sz="2800" b="0"/>
              <a:t>B. Dung môi sôi cho vào dược liệu 30 phút, gạn lấy dịch chiềt</a:t>
            </a:r>
          </a:p>
          <a:p>
            <a:pPr marL="0" indent="0">
              <a:buNone/>
            </a:pPr>
            <a:r>
              <a:rPr lang="en-US" sz="2800" b="0" smtClean="0"/>
              <a:t>C.</a:t>
            </a:r>
            <a:r>
              <a:rPr lang="vi-VN" sz="2800" b="0" smtClean="0"/>
              <a:t> </a:t>
            </a:r>
            <a:r>
              <a:rPr lang="vi-VN" sz="2800" b="0"/>
              <a:t>Dựơc liệu ngâm trong dung môi ở nhiệt độ sôi trong 30 phút, gạn </a:t>
            </a:r>
            <a:r>
              <a:rPr lang="vi-VN" sz="2800" b="0" smtClean="0"/>
              <a:t>lấy</a:t>
            </a:r>
            <a:r>
              <a:rPr lang="en-US" sz="2800" b="0" smtClean="0"/>
              <a:t> </a:t>
            </a:r>
            <a:r>
              <a:rPr lang="vi-VN" sz="2800" b="0" smtClean="0"/>
              <a:t>dịch </a:t>
            </a:r>
            <a:r>
              <a:rPr lang="vi-VN" sz="2800" b="0"/>
              <a:t>chiết</a:t>
            </a:r>
          </a:p>
          <a:p>
            <a:pPr marL="0" indent="0">
              <a:buNone/>
            </a:pPr>
            <a:r>
              <a:rPr lang="vi-VN" sz="2800" b="0"/>
              <a:t>D. Dược liệu ngâm trong dung môi ỏ nhiệt độ sôi trong vài </a:t>
            </a:r>
            <a:r>
              <a:rPr lang="vi-VN" sz="2800" b="0" smtClean="0"/>
              <a:t>gi</a:t>
            </a:r>
            <a:r>
              <a:rPr lang="en-US" sz="2800" b="0" smtClean="0"/>
              <a:t>ờ</a:t>
            </a:r>
            <a:r>
              <a:rPr lang="vi-VN" sz="2800" b="0" smtClean="0"/>
              <a:t>, </a:t>
            </a:r>
            <a:r>
              <a:rPr lang="vi-VN" sz="2800" b="0"/>
              <a:t>gạn </a:t>
            </a:r>
            <a:r>
              <a:rPr lang="vi-VN" sz="2800" b="0" smtClean="0"/>
              <a:t>lấy</a:t>
            </a:r>
            <a:r>
              <a:rPr lang="en-US" sz="2800" b="0" smtClean="0"/>
              <a:t> </a:t>
            </a:r>
            <a:r>
              <a:rPr lang="vi-VN" sz="2800" b="0" smtClean="0"/>
              <a:t>dịch </a:t>
            </a:r>
            <a:r>
              <a:rPr lang="vi-VN" sz="2800" b="0"/>
              <a:t>chiết</a:t>
            </a:r>
          </a:p>
        </p:txBody>
      </p:sp>
    </p:spTree>
    <p:extLst>
      <p:ext uri="{BB962C8B-B14F-4D97-AF65-F5344CB8AC3E}">
        <p14:creationId xmlns:p14="http://schemas.microsoft.com/office/powerpoint/2010/main" val="3603247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</a:t>
            </a:r>
            <a:r>
              <a:rPr lang="en-US"/>
              <a:t>7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sz="2800" b="0"/>
              <a:t>Ngấm kiệt ngược dòng ứng dụng trong </a:t>
            </a:r>
            <a:r>
              <a:rPr lang="vi-VN" sz="2800" b="0" smtClean="0"/>
              <a:t>trư</a:t>
            </a:r>
            <a:r>
              <a:rPr lang="en-US" sz="2800" b="0" smtClean="0"/>
              <a:t>ờ</a:t>
            </a:r>
            <a:r>
              <a:rPr lang="vi-VN" sz="2800" b="0" smtClean="0"/>
              <a:t>ng </a:t>
            </a:r>
            <a:r>
              <a:rPr lang="vi-VN" sz="2800" b="0"/>
              <a:t>hợp:</a:t>
            </a:r>
          </a:p>
          <a:p>
            <a:pPr marL="0" indent="0">
              <a:buNone/>
            </a:pPr>
            <a:r>
              <a:rPr lang="vi-VN" sz="2800" b="0"/>
              <a:t>A. Điểu chế cồn thuốc</a:t>
            </a:r>
          </a:p>
          <a:p>
            <a:pPr marL="0" indent="0">
              <a:buNone/>
            </a:pPr>
            <a:r>
              <a:rPr lang="vi-VN" sz="2800" b="0"/>
              <a:t>B. Điểu chế cao thuốc</a:t>
            </a:r>
          </a:p>
          <a:p>
            <a:pPr marL="0" indent="0">
              <a:buNone/>
            </a:pPr>
            <a:r>
              <a:rPr lang="en-US" sz="2800" b="0" smtClean="0"/>
              <a:t>C</a:t>
            </a:r>
            <a:r>
              <a:rPr lang="vi-VN" sz="2800" b="0" smtClean="0"/>
              <a:t>. </a:t>
            </a:r>
            <a:r>
              <a:rPr lang="vi-VN" sz="2800" b="0"/>
              <a:t>Khi cần chiết với một lượng nhỏ dược liệu.</a:t>
            </a:r>
          </a:p>
          <a:p>
            <a:pPr marL="0" indent="0">
              <a:buNone/>
            </a:pPr>
            <a:r>
              <a:rPr lang="vi-VN" sz="2800" b="0"/>
              <a:t>D. Khi cần chiết với </a:t>
            </a:r>
            <a:r>
              <a:rPr lang="vi-VN" sz="2800" b="0" smtClean="0"/>
              <a:t>s</a:t>
            </a:r>
            <a:r>
              <a:rPr lang="en-US" sz="2800" b="0" smtClean="0"/>
              <a:t>ố</a:t>
            </a:r>
            <a:r>
              <a:rPr lang="vi-VN" sz="2800" b="0" smtClean="0"/>
              <a:t> </a:t>
            </a:r>
            <a:r>
              <a:rPr lang="vi-VN" sz="2800" b="0"/>
              <a:t>lượng lớn dược liệu trong một lần.</a:t>
            </a:r>
          </a:p>
          <a:p>
            <a:pPr marL="0" indent="0">
              <a:buNone/>
            </a:pPr>
            <a:r>
              <a:rPr lang="vi-VN" sz="2800" b="0"/>
              <a:t>E. Khi cần chiết với </a:t>
            </a:r>
            <a:r>
              <a:rPr lang="vi-VN" sz="2800" b="0" smtClean="0"/>
              <a:t>s</a:t>
            </a:r>
            <a:r>
              <a:rPr lang="en-US" sz="2800" b="0" smtClean="0"/>
              <a:t>ố</a:t>
            </a:r>
            <a:r>
              <a:rPr lang="vi-VN" sz="2800" b="0" smtClean="0"/>
              <a:t> </a:t>
            </a:r>
            <a:r>
              <a:rPr lang="vi-VN" sz="2800" b="0"/>
              <a:t>lượng lớn dược liệu nhiều lần, liên tục.</a:t>
            </a:r>
          </a:p>
        </p:txBody>
      </p:sp>
    </p:spTree>
    <p:extLst>
      <p:ext uri="{BB962C8B-B14F-4D97-AF65-F5344CB8AC3E}">
        <p14:creationId xmlns:p14="http://schemas.microsoft.com/office/powerpoint/2010/main" val="424458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</a:t>
            </a:r>
            <a:r>
              <a:rPr lang="en-US"/>
              <a:t>8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sz="2800" b="0"/>
              <a:t>Ưu điểm nổi bật của phương pháp ngấm kiệt so với các phương </a:t>
            </a:r>
            <a:r>
              <a:rPr lang="vi-VN" sz="2800" b="0" smtClean="0"/>
              <a:t>pháp</a:t>
            </a:r>
            <a:r>
              <a:rPr lang="en-US" sz="2800" b="0" smtClean="0"/>
              <a:t> </a:t>
            </a:r>
            <a:r>
              <a:rPr lang="vi-VN" sz="2800" b="0" smtClean="0"/>
              <a:t>ngâm </a:t>
            </a:r>
            <a:r>
              <a:rPr lang="vi-VN" sz="2800" b="0"/>
              <a:t>là:</a:t>
            </a:r>
          </a:p>
          <a:p>
            <a:pPr marL="0" indent="0">
              <a:buNone/>
            </a:pPr>
            <a:r>
              <a:rPr lang="vi-VN" sz="2800" b="0"/>
              <a:t>A. Quá trình chiết liên tục</a:t>
            </a:r>
          </a:p>
          <a:p>
            <a:pPr marL="0" indent="0">
              <a:buNone/>
            </a:pPr>
            <a:r>
              <a:rPr lang="vi-VN" sz="2800" b="0"/>
              <a:t>B. Thời gian chiết ngắn</a:t>
            </a:r>
          </a:p>
          <a:p>
            <a:pPr marL="0" indent="0">
              <a:buNone/>
            </a:pPr>
            <a:r>
              <a:rPr lang="en-US" sz="2800" b="0" smtClean="0"/>
              <a:t>C</a:t>
            </a:r>
            <a:r>
              <a:rPr lang="vi-VN" sz="2800" b="0" smtClean="0"/>
              <a:t>. </a:t>
            </a:r>
            <a:r>
              <a:rPr lang="vi-VN" sz="2800" b="0"/>
              <a:t>Không cần khuây trộn</a:t>
            </a:r>
          </a:p>
          <a:p>
            <a:pPr marL="0" indent="0">
              <a:buNone/>
            </a:pPr>
            <a:r>
              <a:rPr lang="vi-VN" sz="2800" b="0"/>
              <a:t>D. Với cùng lượng dung môi cho hiệu suất </a:t>
            </a:r>
            <a:r>
              <a:rPr lang="vi-VN" sz="2800" b="0" smtClean="0"/>
              <a:t>chiết </a:t>
            </a:r>
            <a:r>
              <a:rPr lang="vi-VN" sz="2800" b="0"/>
              <a:t>cao hơn</a:t>
            </a:r>
          </a:p>
          <a:p>
            <a:pPr marL="0" indent="0">
              <a:buNone/>
            </a:pPr>
            <a:r>
              <a:rPr lang="vi-VN" sz="2800" b="0"/>
              <a:t>E. Có thể áp dụng cho tâ't cả các loại dược liệu và dung môi</a:t>
            </a:r>
          </a:p>
        </p:txBody>
      </p:sp>
    </p:spTree>
    <p:extLst>
      <p:ext uri="{BB962C8B-B14F-4D97-AF65-F5344CB8AC3E}">
        <p14:creationId xmlns:p14="http://schemas.microsoft.com/office/powerpoint/2010/main" val="3967315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Câu </a:t>
            </a:r>
            <a:r>
              <a:rPr lang="en-US"/>
              <a:t>9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 sz="2800" b="0"/>
              <a:t>Chiết bằng phương pháp ngâm phân đoạn là phương pháp ngầm trong đó:</a:t>
            </a:r>
          </a:p>
          <a:p>
            <a:pPr marL="0" indent="0">
              <a:buNone/>
            </a:pPr>
            <a:r>
              <a:rPr lang="vi-VN" sz="2800" b="0"/>
              <a:t>A. Dược liệu được chia thành các phần không bằng nhau, rồi chiết </a:t>
            </a:r>
            <a:r>
              <a:rPr lang="vi-VN" sz="2800" b="0" smtClean="0"/>
              <a:t>với</a:t>
            </a:r>
            <a:r>
              <a:rPr lang="en-US" sz="2800" b="0" smtClean="0"/>
              <a:t> </a:t>
            </a:r>
            <a:r>
              <a:rPr lang="vi-VN" sz="2800" b="0" smtClean="0"/>
              <a:t>toàn </a:t>
            </a:r>
            <a:r>
              <a:rPr lang="vi-VN" sz="2800" b="0"/>
              <a:t>bộ dung môi.</a:t>
            </a:r>
          </a:p>
          <a:p>
            <a:pPr marL="0" indent="0">
              <a:buNone/>
            </a:pPr>
            <a:r>
              <a:rPr lang="vi-VN" sz="2800" b="0"/>
              <a:t>B. Dược liệu được chia thành các phần không bằng nhau, rồi chiết </a:t>
            </a:r>
            <a:r>
              <a:rPr lang="vi-VN" sz="2800" b="0" smtClean="0"/>
              <a:t>với</a:t>
            </a:r>
            <a:r>
              <a:rPr lang="en-US" sz="2800" b="0" smtClean="0"/>
              <a:t> </a:t>
            </a:r>
            <a:r>
              <a:rPr lang="vi-VN" sz="2800" b="0" smtClean="0"/>
              <a:t>từng </a:t>
            </a:r>
            <a:r>
              <a:rPr lang="vi-VN" sz="2800" b="0"/>
              <a:t>phần dung môi.</a:t>
            </a:r>
          </a:p>
          <a:p>
            <a:pPr marL="0" indent="0">
              <a:buNone/>
            </a:pPr>
            <a:r>
              <a:rPr lang="vi-VN" sz="2800" b="0"/>
              <a:t>c . Toàn bộ dược liệu được ngâm với từng phần dung môi, các dịch </a:t>
            </a:r>
            <a:r>
              <a:rPr lang="vi-VN" sz="2800" b="0" smtClean="0"/>
              <a:t>chiết</a:t>
            </a:r>
            <a:r>
              <a:rPr lang="en-US" sz="2800" b="0" smtClean="0"/>
              <a:t> </a:t>
            </a:r>
            <a:r>
              <a:rPr lang="vi-VN" sz="2800" b="0" smtClean="0"/>
              <a:t>gộp </a:t>
            </a:r>
            <a:r>
              <a:rPr lang="vi-VN" sz="2800" b="0"/>
              <a:t>lại thu dịch ngâm.</a:t>
            </a:r>
          </a:p>
          <a:p>
            <a:pPr marL="0" indent="0">
              <a:buNone/>
            </a:pPr>
            <a:r>
              <a:rPr lang="vi-VN" sz="2800" b="0"/>
              <a:t>D. Ngâm dược liệu với toàn bộ dung môi để cách vài ba ngày</a:t>
            </a:r>
          </a:p>
        </p:txBody>
      </p:sp>
    </p:spTree>
    <p:extLst>
      <p:ext uri="{BB962C8B-B14F-4D97-AF65-F5344CB8AC3E}">
        <p14:creationId xmlns:p14="http://schemas.microsoft.com/office/powerpoint/2010/main" val="340849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">
  <a:themeElements>
    <a:clrScheme name="sample 3">
      <a:dk1>
        <a:srgbClr val="2B166E"/>
      </a:dk1>
      <a:lt1>
        <a:srgbClr val="FFFFFF"/>
      </a:lt1>
      <a:dk2>
        <a:srgbClr val="3F9D6C"/>
      </a:dk2>
      <a:lt2>
        <a:srgbClr val="DDDDDD"/>
      </a:lt2>
      <a:accent1>
        <a:srgbClr val="5BCD81"/>
      </a:accent1>
      <a:accent2>
        <a:srgbClr val="3399FF"/>
      </a:accent2>
      <a:accent3>
        <a:srgbClr val="FFFFFF"/>
      </a:accent3>
      <a:accent4>
        <a:srgbClr val="23115D"/>
      </a:accent4>
      <a:accent5>
        <a:srgbClr val="B5E3C1"/>
      </a:accent5>
      <a:accent6>
        <a:srgbClr val="2D8AE7"/>
      </a:accent6>
      <a:hlink>
        <a:srgbClr val="6666FF"/>
      </a:hlink>
      <a:folHlink>
        <a:srgbClr val="6C9BBE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anose="020B0604030504040204" pitchFamily="34" charset="0"/>
          </a:defRPr>
        </a:defPPr>
      </a:lstStyle>
    </a:lnDef>
  </a:objectDefaults>
  <a:extraClrSchemeLst>
    <a:extraClrScheme>
      <a:clrScheme name="sample 1">
        <a:dk1>
          <a:srgbClr val="2B166E"/>
        </a:dk1>
        <a:lt1>
          <a:srgbClr val="FFFFFF"/>
        </a:lt1>
        <a:dk2>
          <a:srgbClr val="336699"/>
        </a:dk2>
        <a:lt2>
          <a:srgbClr val="DDDDDD"/>
        </a:lt2>
        <a:accent1>
          <a:srgbClr val="458F8F"/>
        </a:accent1>
        <a:accent2>
          <a:srgbClr val="CCCC00"/>
        </a:accent2>
        <a:accent3>
          <a:srgbClr val="FFFFFF"/>
        </a:accent3>
        <a:accent4>
          <a:srgbClr val="23115D"/>
        </a:accent4>
        <a:accent5>
          <a:srgbClr val="B0C6C6"/>
        </a:accent5>
        <a:accent6>
          <a:srgbClr val="B9B900"/>
        </a:accent6>
        <a:hlink>
          <a:srgbClr val="9999FF"/>
        </a:hlink>
        <a:folHlink>
          <a:srgbClr val="6C9BB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666633"/>
        </a:dk1>
        <a:lt1>
          <a:srgbClr val="FFFFFF"/>
        </a:lt1>
        <a:dk2>
          <a:srgbClr val="000066"/>
        </a:dk2>
        <a:lt2>
          <a:srgbClr val="F7F4D5"/>
        </a:lt2>
        <a:accent1>
          <a:srgbClr val="C86C62"/>
        </a:accent1>
        <a:accent2>
          <a:srgbClr val="D3A5DF"/>
        </a:accent2>
        <a:accent3>
          <a:srgbClr val="FFFFFF"/>
        </a:accent3>
        <a:accent4>
          <a:srgbClr val="56562A"/>
        </a:accent4>
        <a:accent5>
          <a:srgbClr val="E0BAB7"/>
        </a:accent5>
        <a:accent6>
          <a:srgbClr val="BF95CA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2B166E"/>
        </a:dk1>
        <a:lt1>
          <a:srgbClr val="FFFFFF"/>
        </a:lt1>
        <a:dk2>
          <a:srgbClr val="3F9D6C"/>
        </a:dk2>
        <a:lt2>
          <a:srgbClr val="DDDDDD"/>
        </a:lt2>
        <a:accent1>
          <a:srgbClr val="5BCD81"/>
        </a:accent1>
        <a:accent2>
          <a:srgbClr val="3399FF"/>
        </a:accent2>
        <a:accent3>
          <a:srgbClr val="FFFFFF"/>
        </a:accent3>
        <a:accent4>
          <a:srgbClr val="23115D"/>
        </a:accent4>
        <a:accent5>
          <a:srgbClr val="B5E3C1"/>
        </a:accent5>
        <a:accent6>
          <a:srgbClr val="2D8AE7"/>
        </a:accent6>
        <a:hlink>
          <a:srgbClr val="6666FF"/>
        </a:hlink>
        <a:folHlink>
          <a:srgbClr val="6C9BB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slicce báo cáo</Template>
  <TotalTime>1708</TotalTime>
  <Words>790</Words>
  <Application>Microsoft Office PowerPoint</Application>
  <PresentationFormat>On-screen Show (4:3)</PresentationFormat>
  <Paragraphs>78</Paragraphs>
  <Slides>10</Slides>
  <Notes>10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sample</vt:lpstr>
      <vt:lpstr>Image</vt:lpstr>
      <vt:lpstr>Câu 1</vt:lpstr>
      <vt:lpstr>Câu 2</vt:lpstr>
      <vt:lpstr>Câu 3</vt:lpstr>
      <vt:lpstr>Câu 4</vt:lpstr>
      <vt:lpstr>Câu 5</vt:lpstr>
      <vt:lpstr>Câu 6</vt:lpstr>
      <vt:lpstr>Câu 7</vt:lpstr>
      <vt:lpstr>Câu 8</vt:lpstr>
      <vt:lpstr>Câu 9</vt:lpstr>
      <vt:lpstr>Câu 10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TỐI ƯU HÓA CÔNG THỨC GEL VI NHŨ TƯƠNG CURCUMIN VÀ THỬ TÁC DỤNG KHÁNG UNG THƯ CỦA CHẾ PHẨM TRÊN CHUỘT</dc:title>
  <dc:creator>PC</dc:creator>
  <cp:lastModifiedBy>Windows User</cp:lastModifiedBy>
  <cp:revision>218</cp:revision>
  <dcterms:created xsi:type="dcterms:W3CDTF">2016-09-29T06:22:15Z</dcterms:created>
  <dcterms:modified xsi:type="dcterms:W3CDTF">2020-07-18T01:39:36Z</dcterms:modified>
</cp:coreProperties>
</file>