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8" r:id="rId2"/>
    <p:sldId id="277" r:id="rId3"/>
    <p:sldId id="276" r:id="rId4"/>
    <p:sldId id="274" r:id="rId5"/>
    <p:sldId id="273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80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B5D65-CB24-4487-9750-37F30F481781}" type="datetimeFigureOut">
              <a:rPr lang="en-US" smtClean="0"/>
              <a:t>17/11/18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5A3A1-EDFB-4B8D-A4CD-185AD15479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26C0E0-597F-4630-ABD4-7A6745C1D47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58A74-7CB9-445E-805F-7D525E621377}" type="datetimeFigureOut">
              <a:rPr lang="en-US" smtClean="0"/>
              <a:pPr/>
              <a:t>17/11/18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86B4-37E2-4227-A2AC-8C7F83FA1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58A74-7CB9-445E-805F-7D525E621377}" type="datetimeFigureOut">
              <a:rPr lang="en-US" smtClean="0"/>
              <a:pPr/>
              <a:t>17/11/18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86B4-37E2-4227-A2AC-8C7F83FA1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58A74-7CB9-445E-805F-7D525E621377}" type="datetimeFigureOut">
              <a:rPr lang="en-US" smtClean="0"/>
              <a:pPr/>
              <a:t>17/11/18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86B4-37E2-4227-A2AC-8C7F83FA1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58A74-7CB9-445E-805F-7D525E621377}" type="datetimeFigureOut">
              <a:rPr lang="en-US" smtClean="0"/>
              <a:pPr/>
              <a:t>17/11/18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86B4-37E2-4227-A2AC-8C7F83FA1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58A74-7CB9-445E-805F-7D525E621377}" type="datetimeFigureOut">
              <a:rPr lang="en-US" smtClean="0"/>
              <a:pPr/>
              <a:t>17/11/18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86B4-37E2-4227-A2AC-8C7F83FA1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58A74-7CB9-445E-805F-7D525E621377}" type="datetimeFigureOut">
              <a:rPr lang="en-US" smtClean="0"/>
              <a:pPr/>
              <a:t>17/11/18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86B4-37E2-4227-A2AC-8C7F83FA1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58A74-7CB9-445E-805F-7D525E621377}" type="datetimeFigureOut">
              <a:rPr lang="en-US" smtClean="0"/>
              <a:pPr/>
              <a:t>17/11/18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86B4-37E2-4227-A2AC-8C7F83FA1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58A74-7CB9-445E-805F-7D525E621377}" type="datetimeFigureOut">
              <a:rPr lang="en-US" smtClean="0"/>
              <a:pPr/>
              <a:t>17/11/18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86B4-37E2-4227-A2AC-8C7F83FA1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58A74-7CB9-445E-805F-7D525E621377}" type="datetimeFigureOut">
              <a:rPr lang="en-US" smtClean="0"/>
              <a:pPr/>
              <a:t>17/11/18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86B4-37E2-4227-A2AC-8C7F83FA1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58A74-7CB9-445E-805F-7D525E621377}" type="datetimeFigureOut">
              <a:rPr lang="en-US" smtClean="0"/>
              <a:pPr/>
              <a:t>17/11/18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86B4-37E2-4227-A2AC-8C7F83FA1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58A74-7CB9-445E-805F-7D525E621377}" type="datetimeFigureOut">
              <a:rPr lang="en-US" smtClean="0"/>
              <a:pPr/>
              <a:t>17/11/18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86B4-37E2-4227-A2AC-8C7F83FA1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58A74-7CB9-445E-805F-7D525E621377}" type="datetimeFigureOut">
              <a:rPr lang="en-US" smtClean="0"/>
              <a:pPr/>
              <a:t>17/11/18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386B4-37E2-4227-A2AC-8C7F83FA1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vi-VN" b="1">
                <a:latin typeface="+mj-lt"/>
              </a:rPr>
              <a:t>Câu </a:t>
            </a:r>
            <a:r>
              <a:rPr lang="en-US" b="1" smtClean="0">
                <a:latin typeface="+mj-lt"/>
              </a:rPr>
              <a:t>1</a:t>
            </a:r>
            <a:r>
              <a:rPr lang="vi-VN" b="1" smtClean="0">
                <a:latin typeface="+mj-lt"/>
              </a:rPr>
              <a:t>.</a:t>
            </a:r>
            <a:r>
              <a:rPr lang="vi-VN" smtClean="0">
                <a:latin typeface="+mj-lt"/>
              </a:rPr>
              <a:t> </a:t>
            </a:r>
            <a:r>
              <a:rPr lang="vi-VN">
                <a:latin typeface="+mj-lt"/>
              </a:rPr>
              <a:t>Người ta nghiền 1kg than củi thành hạt có đường kính  0,2.10</a:t>
            </a:r>
            <a:r>
              <a:rPr lang="vi-VN" baseline="30000">
                <a:latin typeface="+mj-lt"/>
              </a:rPr>
              <a:t>-4</a:t>
            </a:r>
            <a:r>
              <a:rPr lang="vi-VN">
                <a:latin typeface="+mj-lt"/>
              </a:rPr>
              <a:t> m. Khối lượng riêng của than củi là 1,8.10</a:t>
            </a:r>
            <a:r>
              <a:rPr lang="vi-VN" baseline="30000">
                <a:latin typeface="+mj-lt"/>
              </a:rPr>
              <a:t>2</a:t>
            </a:r>
            <a:r>
              <a:rPr lang="vi-VN">
                <a:latin typeface="+mj-lt"/>
              </a:rPr>
              <a:t> kg.m</a:t>
            </a:r>
            <a:r>
              <a:rPr lang="vi-VN" baseline="30000">
                <a:latin typeface="+mj-lt"/>
              </a:rPr>
              <a:t>-3</a:t>
            </a:r>
            <a:r>
              <a:rPr lang="vi-VN">
                <a:latin typeface="+mj-lt"/>
              </a:rPr>
              <a:t>. Diện tích bề mặt tổng của than sau khi nghiền là:</a:t>
            </a:r>
            <a:endParaRPr lang="en-US">
              <a:latin typeface="+mj-lt"/>
            </a:endParaRPr>
          </a:p>
          <a:p>
            <a:pPr>
              <a:buNone/>
            </a:pPr>
            <a:r>
              <a:rPr lang="fr-FR">
                <a:latin typeface="+mj-lt"/>
              </a:rPr>
              <a:t>A. 166,6 m</a:t>
            </a:r>
            <a:r>
              <a:rPr lang="fr-FR" baseline="30000">
                <a:latin typeface="+mj-lt"/>
              </a:rPr>
              <a:t>2</a:t>
            </a:r>
            <a:r>
              <a:rPr lang="fr-FR">
                <a:latin typeface="+mj-lt"/>
              </a:rPr>
              <a:t>.		</a:t>
            </a:r>
            <a:endParaRPr lang="fr-FR" smtClean="0">
              <a:latin typeface="+mj-lt"/>
            </a:endParaRPr>
          </a:p>
          <a:p>
            <a:pPr>
              <a:buNone/>
            </a:pPr>
            <a:r>
              <a:rPr lang="fr-FR" smtClean="0">
                <a:latin typeface="+mj-lt"/>
              </a:rPr>
              <a:t>B</a:t>
            </a:r>
            <a:r>
              <a:rPr lang="fr-FR">
                <a:latin typeface="+mj-lt"/>
              </a:rPr>
              <a:t>. 162,6 m</a:t>
            </a:r>
            <a:r>
              <a:rPr lang="fr-FR" baseline="30000">
                <a:latin typeface="+mj-lt"/>
              </a:rPr>
              <a:t>2</a:t>
            </a:r>
            <a:r>
              <a:rPr lang="fr-FR">
                <a:latin typeface="+mj-lt"/>
              </a:rPr>
              <a:t>.		</a:t>
            </a:r>
            <a:endParaRPr lang="fr-FR" smtClean="0">
              <a:latin typeface="+mj-lt"/>
            </a:endParaRPr>
          </a:p>
          <a:p>
            <a:pPr>
              <a:buNone/>
            </a:pPr>
            <a:r>
              <a:rPr lang="fr-FR" smtClean="0">
                <a:latin typeface="+mj-lt"/>
              </a:rPr>
              <a:t>C. </a:t>
            </a:r>
            <a:r>
              <a:rPr lang="fr-FR">
                <a:latin typeface="+mj-lt"/>
              </a:rPr>
              <a:t>120,3 m</a:t>
            </a:r>
            <a:r>
              <a:rPr lang="fr-FR" baseline="30000">
                <a:latin typeface="+mj-lt"/>
              </a:rPr>
              <a:t>2</a:t>
            </a:r>
            <a:r>
              <a:rPr lang="fr-FR">
                <a:latin typeface="+mj-lt"/>
              </a:rPr>
              <a:t>.		</a:t>
            </a:r>
            <a:endParaRPr lang="fr-FR" smtClean="0">
              <a:latin typeface="+mj-lt"/>
            </a:endParaRPr>
          </a:p>
          <a:p>
            <a:pPr>
              <a:buNone/>
            </a:pPr>
            <a:r>
              <a:rPr lang="fr-FR" smtClean="0">
                <a:latin typeface="+mj-lt"/>
              </a:rPr>
              <a:t>D</a:t>
            </a:r>
            <a:r>
              <a:rPr lang="fr-FR">
                <a:latin typeface="+mj-lt"/>
              </a:rPr>
              <a:t>. 163,6 m</a:t>
            </a:r>
            <a:r>
              <a:rPr lang="fr-FR" baseline="30000">
                <a:latin typeface="+mj-lt"/>
              </a:rPr>
              <a:t>2</a:t>
            </a:r>
            <a:r>
              <a:rPr lang="fr-FR">
                <a:latin typeface="+mj-lt"/>
              </a:rPr>
              <a:t>.</a:t>
            </a:r>
            <a:endParaRPr lang="en-US">
              <a:latin typeface="+mj-lt"/>
            </a:endParaRPr>
          </a:p>
          <a:p>
            <a:endParaRPr lang="en-US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vi-VN" b="1">
                <a:latin typeface="+mj-lt"/>
              </a:rPr>
              <a:t>Câu </a:t>
            </a:r>
            <a:r>
              <a:rPr lang="en-US" b="1" smtClean="0">
                <a:latin typeface="+mj-lt"/>
              </a:rPr>
              <a:t>6</a:t>
            </a:r>
            <a:r>
              <a:rPr lang="vi-VN" b="1" smtClean="0">
                <a:latin typeface="+mj-lt"/>
              </a:rPr>
              <a:t>.</a:t>
            </a:r>
            <a:r>
              <a:rPr lang="vi-VN" smtClean="0">
                <a:latin typeface="+mj-lt"/>
              </a:rPr>
              <a:t> </a:t>
            </a:r>
            <a:r>
              <a:rPr lang="vi-VN">
                <a:latin typeface="+mj-lt"/>
              </a:rPr>
              <a:t>Trong hiện tượng thẩm thấu phát biểu đúng là</a:t>
            </a:r>
            <a:endParaRPr lang="en-US">
              <a:latin typeface="+mj-lt"/>
            </a:endParaRPr>
          </a:p>
          <a:p>
            <a:pPr>
              <a:buNone/>
            </a:pPr>
            <a:r>
              <a:rPr lang="vi-VN">
                <a:latin typeface="+mj-lt"/>
              </a:rPr>
              <a:t>A. chuyển chất qua màng bán thấm.</a:t>
            </a:r>
            <a:endParaRPr lang="en-US">
              <a:latin typeface="+mj-lt"/>
            </a:endParaRPr>
          </a:p>
          <a:p>
            <a:pPr>
              <a:buNone/>
            </a:pPr>
            <a:r>
              <a:rPr lang="vi-VN">
                <a:latin typeface="+mj-lt"/>
              </a:rPr>
              <a:t>B. chuyển dung môi qua màng bán thấm.</a:t>
            </a:r>
            <a:endParaRPr lang="en-US">
              <a:latin typeface="+mj-lt"/>
            </a:endParaRPr>
          </a:p>
          <a:p>
            <a:pPr>
              <a:buNone/>
            </a:pPr>
            <a:r>
              <a:rPr lang="vi-VN">
                <a:latin typeface="+mj-lt"/>
              </a:rPr>
              <a:t>C. chuyển chất tan qua màng bán thấm</a:t>
            </a:r>
            <a:endParaRPr lang="en-US">
              <a:latin typeface="+mj-lt"/>
            </a:endParaRPr>
          </a:p>
          <a:p>
            <a:pPr>
              <a:buNone/>
            </a:pPr>
            <a:r>
              <a:rPr lang="vi-VN">
                <a:latin typeface="+mj-lt"/>
              </a:rPr>
              <a:t>D. chuyển dung môi và chất tan qua màng bán thấm</a:t>
            </a:r>
            <a:endParaRPr lang="en-US">
              <a:latin typeface="+mj-lt"/>
            </a:endParaRPr>
          </a:p>
          <a:p>
            <a:endParaRPr lang="en-US">
              <a:latin typeface="+mj-lt"/>
            </a:endParaRPr>
          </a:p>
        </p:txBody>
      </p:sp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vi-VN" b="1">
                <a:latin typeface="+mj-lt"/>
              </a:rPr>
              <a:t>Câu </a:t>
            </a:r>
            <a:r>
              <a:rPr lang="en-US" b="1" smtClean="0">
                <a:latin typeface="+mj-lt"/>
              </a:rPr>
              <a:t>7</a:t>
            </a:r>
            <a:r>
              <a:rPr lang="vi-VN" b="1" smtClean="0">
                <a:latin typeface="+mj-lt"/>
              </a:rPr>
              <a:t>. </a:t>
            </a:r>
            <a:r>
              <a:rPr lang="vi-VN">
                <a:latin typeface="+mj-lt"/>
              </a:rPr>
              <a:t>Thứ nguyên</a:t>
            </a:r>
            <a:r>
              <a:rPr lang="vi-VN" b="1">
                <a:latin typeface="+mj-lt"/>
              </a:rPr>
              <a:t> </a:t>
            </a:r>
            <a:r>
              <a:rPr lang="vi-VN">
                <a:latin typeface="+mj-lt"/>
              </a:rPr>
              <a:t>của hằng số tốc độ phản ứng bậc 1 là:</a:t>
            </a:r>
            <a:endParaRPr lang="en-US">
              <a:latin typeface="+mj-lt"/>
            </a:endParaRPr>
          </a:p>
          <a:p>
            <a:pPr>
              <a:buNone/>
            </a:pPr>
            <a:r>
              <a:rPr lang="vi-VN">
                <a:latin typeface="+mj-lt"/>
              </a:rPr>
              <a:t>A. t</a:t>
            </a:r>
            <a:r>
              <a:rPr lang="vi-VN" baseline="30000">
                <a:latin typeface="+mj-lt"/>
              </a:rPr>
              <a:t>-1</a:t>
            </a:r>
            <a:r>
              <a:rPr lang="vi-VN">
                <a:latin typeface="+mj-lt"/>
              </a:rPr>
              <a:t>			</a:t>
            </a:r>
            <a:endParaRPr lang="en-US" smtClean="0">
              <a:latin typeface="+mj-lt"/>
            </a:endParaRPr>
          </a:p>
          <a:p>
            <a:pPr>
              <a:buNone/>
            </a:pPr>
            <a:r>
              <a:rPr lang="vi-VN" smtClean="0">
                <a:latin typeface="+mj-lt"/>
              </a:rPr>
              <a:t>B</a:t>
            </a:r>
            <a:r>
              <a:rPr lang="vi-VN">
                <a:latin typeface="+mj-lt"/>
              </a:rPr>
              <a:t>. t</a:t>
            </a:r>
            <a:r>
              <a:rPr lang="vi-VN" baseline="30000">
                <a:latin typeface="+mj-lt"/>
              </a:rPr>
              <a:t>-1</a:t>
            </a:r>
            <a:r>
              <a:rPr lang="vi-VN">
                <a:latin typeface="+mj-lt"/>
              </a:rPr>
              <a:t>.mol.l</a:t>
            </a:r>
            <a:r>
              <a:rPr lang="vi-VN" baseline="30000">
                <a:latin typeface="+mj-lt"/>
              </a:rPr>
              <a:t>-1</a:t>
            </a:r>
            <a:r>
              <a:rPr lang="vi-VN">
                <a:latin typeface="+mj-lt"/>
              </a:rPr>
              <a:t>			</a:t>
            </a:r>
            <a:endParaRPr lang="en-US" smtClean="0">
              <a:latin typeface="+mj-lt"/>
            </a:endParaRPr>
          </a:p>
          <a:p>
            <a:pPr>
              <a:buNone/>
            </a:pPr>
            <a:r>
              <a:rPr lang="vi-VN" smtClean="0">
                <a:latin typeface="+mj-lt"/>
              </a:rPr>
              <a:t>C</a:t>
            </a:r>
            <a:r>
              <a:rPr lang="vi-VN">
                <a:latin typeface="+mj-lt"/>
              </a:rPr>
              <a:t>. t</a:t>
            </a:r>
            <a:r>
              <a:rPr lang="vi-VN" baseline="30000">
                <a:latin typeface="+mj-lt"/>
              </a:rPr>
              <a:t>-1</a:t>
            </a:r>
            <a:r>
              <a:rPr lang="vi-VN">
                <a:latin typeface="+mj-lt"/>
              </a:rPr>
              <a:t>.mol</a:t>
            </a:r>
            <a:r>
              <a:rPr lang="vi-VN" baseline="30000">
                <a:latin typeface="+mj-lt"/>
              </a:rPr>
              <a:t>-1</a:t>
            </a:r>
            <a:r>
              <a:rPr lang="vi-VN">
                <a:latin typeface="+mj-lt"/>
              </a:rPr>
              <a:t>.l			</a:t>
            </a:r>
            <a:endParaRPr lang="en-US" smtClean="0">
              <a:latin typeface="+mj-lt"/>
            </a:endParaRPr>
          </a:p>
          <a:p>
            <a:pPr>
              <a:buNone/>
            </a:pPr>
            <a:r>
              <a:rPr lang="vi-VN" smtClean="0">
                <a:latin typeface="+mj-lt"/>
              </a:rPr>
              <a:t>D</a:t>
            </a:r>
            <a:r>
              <a:rPr lang="vi-VN">
                <a:latin typeface="+mj-lt"/>
              </a:rPr>
              <a:t>. t.mol</a:t>
            </a:r>
            <a:r>
              <a:rPr lang="vi-VN" baseline="30000">
                <a:latin typeface="+mj-lt"/>
              </a:rPr>
              <a:t>-1</a:t>
            </a:r>
            <a:r>
              <a:rPr lang="vi-VN">
                <a:latin typeface="+mj-lt"/>
              </a:rPr>
              <a:t>.l	</a:t>
            </a:r>
            <a:endParaRPr lang="en-US">
              <a:latin typeface="+mj-lt"/>
            </a:endParaRPr>
          </a:p>
          <a:p>
            <a:pPr>
              <a:buNone/>
            </a:pPr>
            <a:endParaRPr lang="en-US">
              <a:latin typeface="+mj-lt"/>
            </a:endParaRPr>
          </a:p>
        </p:txBody>
      </p:sp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b="1">
                <a:latin typeface="+mj-lt"/>
              </a:rPr>
              <a:t>Câu </a:t>
            </a:r>
            <a:r>
              <a:rPr lang="en-US" b="1" smtClean="0">
                <a:latin typeface="+mj-lt"/>
              </a:rPr>
              <a:t>8</a:t>
            </a:r>
            <a:r>
              <a:rPr lang="vi-VN" b="1" smtClean="0">
                <a:latin typeface="+mj-lt"/>
              </a:rPr>
              <a:t>. </a:t>
            </a:r>
            <a:r>
              <a:rPr lang="vi-VN">
                <a:latin typeface="+mj-lt"/>
              </a:rPr>
              <a:t>Trong hiện tượng thẩm thấu</a:t>
            </a:r>
            <a:endParaRPr lang="en-US">
              <a:latin typeface="+mj-lt"/>
            </a:endParaRPr>
          </a:p>
          <a:p>
            <a:r>
              <a:rPr lang="vi-VN">
                <a:latin typeface="+mj-lt"/>
              </a:rPr>
              <a:t>A. Dung môi chuyển từ nơi có nồng độ chất tan thấp sang nơi có nồng độ chất tan cao.</a:t>
            </a:r>
            <a:endParaRPr lang="en-US">
              <a:latin typeface="+mj-lt"/>
            </a:endParaRPr>
          </a:p>
          <a:p>
            <a:r>
              <a:rPr lang="vi-VN">
                <a:latin typeface="+mj-lt"/>
              </a:rPr>
              <a:t>B. Chất tan chuyển từ nơi có nồng độ cao sang nơi có nồng độ thấp.</a:t>
            </a:r>
            <a:endParaRPr lang="en-US">
              <a:latin typeface="+mj-lt"/>
            </a:endParaRPr>
          </a:p>
          <a:p>
            <a:r>
              <a:rPr lang="vi-VN">
                <a:latin typeface="+mj-lt"/>
              </a:rPr>
              <a:t>C. Dung môi chuyển từ nơi có nồng độ chất tan cao sang nơi có nồng độ chất tan thấp.</a:t>
            </a:r>
            <a:endParaRPr lang="en-US">
              <a:latin typeface="+mj-lt"/>
            </a:endParaRPr>
          </a:p>
          <a:p>
            <a:r>
              <a:rPr lang="vi-VN">
                <a:latin typeface="+mj-lt"/>
              </a:rPr>
              <a:t>D. chất tan chuyển từ nơi có nồng độ thấp sang nơi có nồng độ cao.</a:t>
            </a:r>
            <a:endParaRPr lang="en-US">
              <a:latin typeface="+mj-lt"/>
            </a:endParaRPr>
          </a:p>
        </p:txBody>
      </p:sp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vi-VN" b="1">
                <a:latin typeface="+mj-lt"/>
              </a:rPr>
              <a:t>Câu </a:t>
            </a:r>
            <a:r>
              <a:rPr lang="en-US" b="1" smtClean="0">
                <a:latin typeface="+mj-lt"/>
              </a:rPr>
              <a:t>9</a:t>
            </a:r>
            <a:r>
              <a:rPr lang="vi-VN" b="1" smtClean="0">
                <a:latin typeface="+mj-lt"/>
              </a:rPr>
              <a:t>.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BỌT xà phòng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>
                <a:latin typeface="+mj-lt"/>
              </a:rPr>
              <a:t>là hệ phân tán </a:t>
            </a:r>
            <a:endParaRPr lang="en-US">
              <a:latin typeface="+mj-lt"/>
            </a:endParaRPr>
          </a:p>
          <a:p>
            <a:pPr>
              <a:buNone/>
            </a:pPr>
            <a:r>
              <a:rPr lang="vi-VN" b="1">
                <a:latin typeface="+mj-lt"/>
              </a:rPr>
              <a:t>A.</a:t>
            </a:r>
            <a:r>
              <a:rPr lang="vi-VN">
                <a:latin typeface="+mj-lt"/>
              </a:rPr>
              <a:t> Rắn trong lỏng.		</a:t>
            </a:r>
            <a:r>
              <a:rPr lang="vi-VN" b="1">
                <a:latin typeface="+mj-lt"/>
              </a:rPr>
              <a:t>B. </a:t>
            </a:r>
            <a:r>
              <a:rPr lang="vi-VN">
                <a:latin typeface="+mj-lt"/>
              </a:rPr>
              <a:t>Khí trong lỏng.		</a:t>
            </a:r>
            <a:endParaRPr lang="en-US">
              <a:latin typeface="+mj-lt"/>
            </a:endParaRPr>
          </a:p>
          <a:p>
            <a:pPr>
              <a:buNone/>
            </a:pPr>
            <a:r>
              <a:rPr lang="vi-VN" b="1">
                <a:latin typeface="+mj-lt"/>
              </a:rPr>
              <a:t>C. </a:t>
            </a:r>
            <a:r>
              <a:rPr lang="vi-VN">
                <a:latin typeface="+mj-lt"/>
              </a:rPr>
              <a:t>Rắn trong khí.		</a:t>
            </a:r>
            <a:r>
              <a:rPr lang="vi-VN" b="1">
                <a:latin typeface="+mj-lt"/>
              </a:rPr>
              <a:t>D.</a:t>
            </a:r>
            <a:r>
              <a:rPr lang="vi-VN">
                <a:latin typeface="+mj-lt"/>
              </a:rPr>
              <a:t> Lỏng trong khí.</a:t>
            </a:r>
            <a:endParaRPr lang="en-US">
              <a:latin typeface="+mj-lt"/>
            </a:endParaRPr>
          </a:p>
          <a:p>
            <a:endParaRPr lang="en-US">
              <a:latin typeface="+mj-lt"/>
            </a:endParaRPr>
          </a:p>
        </p:txBody>
      </p:sp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4800" y="838200"/>
            <a:ext cx="8534400" cy="5638800"/>
          </a:xfrm>
        </p:spPr>
        <p:txBody>
          <a:bodyPr/>
          <a:lstStyle/>
          <a:p>
            <a:pPr algn="l"/>
            <a:endParaRPr lang="en-US" smtClean="0">
              <a:solidFill>
                <a:schemeClr val="tx1"/>
              </a:solidFill>
            </a:endParaRPr>
          </a:p>
          <a:p>
            <a:pPr algn="l"/>
            <a:r>
              <a:rPr lang="en-US" err="1" smtClean="0">
                <a:solidFill>
                  <a:schemeClr val="tx1"/>
                </a:solidFill>
              </a:rPr>
              <a:t>Câu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10: </a:t>
            </a:r>
            <a:r>
              <a:rPr lang="en-US" smtClean="0">
                <a:solidFill>
                  <a:schemeClr val="tx1"/>
                </a:solidFill>
              </a:rPr>
              <a:t>Keo Lưu huỳnh được điều chế bằng phương pháp nào:</a:t>
            </a:r>
          </a:p>
          <a:p>
            <a:pPr algn="l"/>
            <a:r>
              <a:rPr lang="en-US" smtClean="0">
                <a:solidFill>
                  <a:schemeClr val="tx1"/>
                </a:solidFill>
              </a:rPr>
              <a:t>	</a:t>
            </a:r>
          </a:p>
          <a:p>
            <a:pPr algn="l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1600" y="6254750"/>
            <a:ext cx="1981200" cy="365125"/>
          </a:xfrm>
        </p:spPr>
        <p:txBody>
          <a:bodyPr/>
          <a:lstStyle/>
          <a:p>
            <a:fld id="{C2C1DCAD-4D0B-4FC0-B9A1-8D3371552C3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6057" y="2529115"/>
            <a:ext cx="914400" cy="609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smtClean="0"/>
              <a:t>A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1539" y="4376057"/>
            <a:ext cx="914400" cy="609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smtClean="0"/>
              <a:t>C.</a:t>
            </a:r>
            <a:endParaRPr lang="en-US" sz="4000" b="1"/>
          </a:p>
        </p:txBody>
      </p:sp>
      <p:sp>
        <p:nvSpPr>
          <p:cNvPr id="14" name="Rectangle 13"/>
          <p:cNvSpPr/>
          <p:nvPr/>
        </p:nvSpPr>
        <p:spPr>
          <a:xfrm>
            <a:off x="540656" y="5410208"/>
            <a:ext cx="914400" cy="609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smtClean="0"/>
              <a:t>D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51539" y="3487057"/>
            <a:ext cx="914400" cy="609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smtClean="0"/>
              <a:t>B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538513" y="2627086"/>
            <a:ext cx="6110514" cy="4789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Phân tán bằng hồ quang</a:t>
            </a:r>
            <a:endParaRPr lang="en-US" sz="24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60283" y="3635828"/>
            <a:ext cx="6117771" cy="4789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Phân tán lưu huỳnh vào nước</a:t>
            </a:r>
            <a:endParaRPr lang="en-US" sz="24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67542" y="4499428"/>
            <a:ext cx="6037943" cy="4789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Ngưng tụ bằng cách thay thế dung môi</a:t>
            </a:r>
            <a:endParaRPr lang="en-US" sz="24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60288" y="5435599"/>
            <a:ext cx="5783943" cy="4789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Phân tán bằng siêu âm</a:t>
            </a:r>
            <a:endParaRPr lang="en-US" sz="24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6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DONE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vi-VN" b="1">
                <a:latin typeface="+mj-lt"/>
              </a:rPr>
              <a:t>Câu </a:t>
            </a:r>
            <a:r>
              <a:rPr lang="en-US" b="1">
                <a:latin typeface="+mj-lt"/>
              </a:rPr>
              <a:t>2</a:t>
            </a:r>
            <a:r>
              <a:rPr lang="vi-VN" b="1" smtClean="0">
                <a:latin typeface="+mj-lt"/>
              </a:rPr>
              <a:t>. </a:t>
            </a:r>
            <a:r>
              <a:rPr lang="vi-VN">
                <a:latin typeface="+mj-lt"/>
              </a:rPr>
              <a:t>Một chất phóng xạ sau 1h phân rã hết 25%. Thời gian bán hủy của nó là</a:t>
            </a:r>
            <a:endParaRPr lang="en-US">
              <a:latin typeface="+mj-lt"/>
            </a:endParaRPr>
          </a:p>
          <a:p>
            <a:pPr>
              <a:buNone/>
            </a:pPr>
            <a:r>
              <a:rPr lang="fr-FR">
                <a:latin typeface="+mj-lt"/>
              </a:rPr>
              <a:t>A. 2,4h.</a:t>
            </a:r>
            <a:r>
              <a:rPr lang="fr-FR" b="1">
                <a:latin typeface="+mj-lt"/>
              </a:rPr>
              <a:t>		</a:t>
            </a:r>
            <a:endParaRPr lang="fr-FR" b="1" smtClean="0">
              <a:latin typeface="+mj-lt"/>
            </a:endParaRPr>
          </a:p>
          <a:p>
            <a:pPr>
              <a:buNone/>
            </a:pPr>
            <a:r>
              <a:rPr lang="fr-FR" smtClean="0">
                <a:latin typeface="+mj-lt"/>
              </a:rPr>
              <a:t>B</a:t>
            </a:r>
            <a:r>
              <a:rPr lang="fr-FR">
                <a:latin typeface="+mj-lt"/>
              </a:rPr>
              <a:t>. 1,8h.		</a:t>
            </a:r>
            <a:endParaRPr lang="fr-FR" smtClean="0">
              <a:latin typeface="+mj-lt"/>
            </a:endParaRPr>
          </a:p>
          <a:p>
            <a:pPr>
              <a:buNone/>
            </a:pPr>
            <a:r>
              <a:rPr lang="fr-FR" smtClean="0">
                <a:latin typeface="+mj-lt"/>
              </a:rPr>
              <a:t>C</a:t>
            </a:r>
            <a:r>
              <a:rPr lang="fr-FR">
                <a:latin typeface="+mj-lt"/>
              </a:rPr>
              <a:t>. 2,8h.		</a:t>
            </a:r>
            <a:endParaRPr lang="fr-FR" smtClean="0">
              <a:latin typeface="+mj-lt"/>
            </a:endParaRPr>
          </a:p>
          <a:p>
            <a:pPr>
              <a:buNone/>
            </a:pPr>
            <a:r>
              <a:rPr lang="fr-FR" smtClean="0">
                <a:latin typeface="+mj-lt"/>
              </a:rPr>
              <a:t>D</a:t>
            </a:r>
            <a:r>
              <a:rPr lang="fr-FR">
                <a:latin typeface="+mj-lt"/>
              </a:rPr>
              <a:t>. 3,2h.</a:t>
            </a:r>
            <a:endParaRPr lang="en-US">
              <a:latin typeface="+mj-lt"/>
            </a:endParaRPr>
          </a:p>
          <a:p>
            <a:endParaRPr lang="en-US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>
                <a:latin typeface="Times New Roman" pitchFamily="18" charset="0"/>
                <a:cs typeface="Times New Roman" pitchFamily="18" charset="0"/>
              </a:rPr>
              <a:t>Câu 3</a:t>
            </a:r>
            <a:r>
              <a:rPr lang="fr-FR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Phản ứng 2N</a:t>
            </a:r>
            <a:r>
              <a:rPr lang="pl-PL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l-PL" baseline="-250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(k)  →  4NO</a:t>
            </a:r>
            <a:r>
              <a:rPr lang="pl-PL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(k)  +  O</a:t>
            </a:r>
            <a:r>
              <a:rPr lang="pl-PL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(k) có tốc độ tạo thành NO</a:t>
            </a:r>
            <a:r>
              <a:rPr lang="pl-PL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 ở một thời điểm xác định là 0.002 mol.l</a:t>
            </a:r>
            <a:r>
              <a:rPr lang="pl-PL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.s</a:t>
            </a:r>
            <a:r>
              <a:rPr lang="pl-PL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. Tốc phản ứng của N</a:t>
            </a:r>
            <a:r>
              <a:rPr lang="pl-PL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l-PL" baseline="-250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 tại thời điểm này là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>
                <a:latin typeface="Times New Roman" pitchFamily="18" charset="0"/>
                <a:cs typeface="Times New Roman" pitchFamily="18" charset="0"/>
              </a:rPr>
              <a:t>A. 0,004 mol.l</a:t>
            </a:r>
            <a:r>
              <a:rPr lang="pl-PL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.s</a:t>
            </a:r>
            <a:r>
              <a:rPr lang="pl-PL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.			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. 0,003 mol.l</a:t>
            </a:r>
            <a:r>
              <a:rPr lang="pl-PL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.s</a:t>
            </a:r>
            <a:r>
              <a:rPr lang="pl-PL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>
                <a:latin typeface="Times New Roman" pitchFamily="18" charset="0"/>
                <a:cs typeface="Times New Roman" pitchFamily="18" charset="0"/>
              </a:rPr>
              <a:t>C. 0,005 mol.l</a:t>
            </a:r>
            <a:r>
              <a:rPr lang="pl-PL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.s</a:t>
            </a:r>
            <a:r>
              <a:rPr lang="pl-PL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l-PL" b="1">
                <a:latin typeface="Times New Roman" pitchFamily="18" charset="0"/>
                <a:cs typeface="Times New Roman" pitchFamily="18" charset="0"/>
              </a:rPr>
              <a:t>			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. 0,001 mol.l</a:t>
            </a:r>
            <a:r>
              <a:rPr lang="pl-PL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.s</a:t>
            </a:r>
            <a:r>
              <a:rPr lang="pl-PL" baseline="3000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vi-VN" b="1">
                <a:latin typeface="+mj-lt"/>
              </a:rPr>
              <a:t>Câu </a:t>
            </a:r>
            <a:r>
              <a:rPr lang="en-US" b="1" smtClean="0">
                <a:latin typeface="+mj-lt"/>
              </a:rPr>
              <a:t>4</a:t>
            </a:r>
            <a:r>
              <a:rPr lang="vi-VN" b="1" smtClean="0">
                <a:latin typeface="+mj-lt"/>
              </a:rPr>
              <a:t>. </a:t>
            </a:r>
            <a:r>
              <a:rPr lang="vi-VN">
                <a:latin typeface="+mj-lt"/>
              </a:rPr>
              <a:t>Một lọ thuốc kháng sinh có thời hạn  sử dụng trong 48 giờ khi bảo quản trong tủ lạnh (5</a:t>
            </a:r>
            <a:r>
              <a:rPr lang="vi-VN" baseline="30000">
                <a:latin typeface="+mj-lt"/>
              </a:rPr>
              <a:t>0</a:t>
            </a:r>
            <a:r>
              <a:rPr lang="vi-VN">
                <a:latin typeface="+mj-lt"/>
              </a:rPr>
              <a:t>C). Biết năng lượng hoạt hóa của phản ứng E</a:t>
            </a:r>
            <a:r>
              <a:rPr lang="vi-VN" baseline="-25000">
                <a:latin typeface="+mj-lt"/>
              </a:rPr>
              <a:t>a</a:t>
            </a:r>
            <a:r>
              <a:rPr lang="vi-VN">
                <a:latin typeface="+mj-lt"/>
              </a:rPr>
              <a:t> = 70,2 kJ.  Hạn sử dụng của thuốc trên ở nhiệt độ phòng (25</a:t>
            </a:r>
            <a:r>
              <a:rPr lang="vi-VN" baseline="30000">
                <a:latin typeface="+mj-lt"/>
              </a:rPr>
              <a:t>0</a:t>
            </a:r>
            <a:r>
              <a:rPr lang="vi-VN">
                <a:latin typeface="+mj-lt"/>
              </a:rPr>
              <a:t>C) là</a:t>
            </a:r>
            <a:endParaRPr lang="en-US">
              <a:latin typeface="+mj-lt"/>
            </a:endParaRPr>
          </a:p>
          <a:p>
            <a:pPr marL="514350" indent="-514350">
              <a:buAutoNum type="alphaUcPeriod"/>
            </a:pPr>
            <a:r>
              <a:rPr lang="vi-VN" smtClean="0">
                <a:latin typeface="+mj-lt"/>
              </a:rPr>
              <a:t>5,8 </a:t>
            </a:r>
            <a:r>
              <a:rPr lang="vi-VN">
                <a:latin typeface="+mj-lt"/>
              </a:rPr>
              <a:t>giờ.					B. 6,9 giờ.  </a:t>
            </a:r>
            <a:endParaRPr lang="en-US" smtClean="0">
              <a:latin typeface="+mj-lt"/>
            </a:endParaRPr>
          </a:p>
          <a:p>
            <a:pPr marL="514350" indent="-514350">
              <a:buNone/>
            </a:pPr>
            <a:r>
              <a:rPr lang="vi-VN" smtClean="0">
                <a:latin typeface="+mj-lt"/>
              </a:rPr>
              <a:t>C</a:t>
            </a:r>
            <a:r>
              <a:rPr lang="vi-VN">
                <a:latin typeface="+mj-lt"/>
              </a:rPr>
              <a:t>. 4,3 giờ.</a:t>
            </a:r>
            <a:r>
              <a:rPr lang="vi-VN" b="1">
                <a:latin typeface="+mj-lt"/>
              </a:rPr>
              <a:t>					</a:t>
            </a:r>
            <a:r>
              <a:rPr lang="vi-VN">
                <a:latin typeface="+mj-lt"/>
              </a:rPr>
              <a:t>D. 6,3 giờ.</a:t>
            </a:r>
            <a:endParaRPr lang="en-US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74558" y="599607"/>
            <a:ext cx="789981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Câu </a:t>
            </a:r>
            <a:r>
              <a:rPr lang="en-US" sz="3200" b="1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1</a:t>
            </a:r>
            <a:r>
              <a:rPr kumimoji="0" lang="vi-VN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 </a:t>
            </a:r>
            <a:r>
              <a:rPr kumimoji="0" lang="vi-VN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Keo Cu(OH)</a:t>
            </a:r>
            <a:r>
              <a:rPr kumimoji="0" lang="vi-VN" sz="32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2</a:t>
            </a:r>
            <a:r>
              <a:rPr kumimoji="0" lang="vi-VN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thu được khi cho CuCl</a:t>
            </a:r>
            <a:r>
              <a:rPr kumimoji="0" lang="vi-VN" sz="32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2</a:t>
            </a:r>
            <a:r>
              <a:rPr kumimoji="0" lang="vi-VN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tác dụng với NaOH dư có công thức là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vi-VN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[(Cu(OH)</a:t>
            </a:r>
            <a:r>
              <a:rPr kumimoji="0" lang="vi-VN" sz="32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2</a:t>
            </a:r>
            <a:r>
              <a:rPr kumimoji="0" lang="vi-VN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)</a:t>
            </a:r>
            <a:r>
              <a:rPr kumimoji="0" lang="vi-VN" sz="32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</a:t>
            </a:r>
            <a:r>
              <a:rPr kumimoji="0" lang="vi-VN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nCu</a:t>
            </a:r>
            <a:r>
              <a:rPr kumimoji="0" lang="vi-VN" sz="32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2+</a:t>
            </a:r>
            <a:r>
              <a:rPr kumimoji="0" lang="vi-VN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(2n-x)Cl</a:t>
            </a:r>
            <a:r>
              <a:rPr kumimoji="0" lang="vi-VN" sz="32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-</a:t>
            </a:r>
            <a:r>
              <a:rPr kumimoji="0" lang="vi-VN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]xCl</a:t>
            </a:r>
            <a:r>
              <a:rPr kumimoji="0" lang="vi-VN" sz="32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-</a:t>
            </a:r>
            <a:endParaRPr kumimoji="0" lang="en-US" sz="3200" b="0" i="0" u="none" strike="noStrike" cap="none" normalizeH="0" baseline="30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" pitchFamily="34" charset="0"/>
              <a:cs typeface="Times New Roman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B. [(Cu(OH)</a:t>
            </a:r>
            <a:r>
              <a:rPr kumimoji="0" lang="en-US" sz="32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)</a:t>
            </a:r>
            <a:r>
              <a:rPr kumimoji="0" lang="en-US" sz="32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nNa</a:t>
            </a:r>
            <a:r>
              <a:rPr kumimoji="0" lang="en-US" sz="32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+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(n-x)Cl</a:t>
            </a:r>
            <a:r>
              <a:rPr kumimoji="0" lang="en-US" sz="32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-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]xCl</a:t>
            </a:r>
            <a:r>
              <a:rPr kumimoji="0" lang="en-US" sz="32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-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C. [(Cu(OH)</a:t>
            </a:r>
            <a:r>
              <a:rPr kumimoji="0" lang="en-US" sz="32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)</a:t>
            </a:r>
            <a:r>
              <a:rPr kumimoji="0" lang="en-US" sz="32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nOH</a:t>
            </a:r>
            <a:r>
              <a:rPr kumimoji="0" lang="en-US" sz="32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-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(n-x)Na</a:t>
            </a:r>
            <a:r>
              <a:rPr kumimoji="0" lang="en-US" sz="32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+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]xNa</a:t>
            </a:r>
            <a:r>
              <a:rPr kumimoji="0" lang="en-US" sz="32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+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D. [(Cu(OH)</a:t>
            </a:r>
            <a:r>
              <a:rPr kumimoji="0" lang="en-US" sz="32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)</a:t>
            </a:r>
            <a:r>
              <a:rPr kumimoji="0" lang="en-US" sz="32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nCl</a:t>
            </a:r>
            <a:r>
              <a:rPr kumimoji="0" lang="en-US" sz="32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-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(n-x)Na</a:t>
            </a:r>
            <a:r>
              <a:rPr kumimoji="0" lang="en-US" sz="32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+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]xNa</a:t>
            </a:r>
            <a:r>
              <a:rPr kumimoji="0" lang="en-US" sz="32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+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vi-VN" b="1">
                <a:latin typeface="+mj-lt"/>
              </a:rPr>
              <a:t>Câu </a:t>
            </a:r>
            <a:r>
              <a:rPr lang="en-US" b="1" smtClean="0">
                <a:latin typeface="+mj-lt"/>
              </a:rPr>
              <a:t>2</a:t>
            </a:r>
            <a:r>
              <a:rPr lang="vi-VN" b="1" smtClean="0">
                <a:latin typeface="+mj-lt"/>
              </a:rPr>
              <a:t>. </a:t>
            </a:r>
            <a:r>
              <a:rPr lang="vi-VN">
                <a:latin typeface="+mj-lt"/>
              </a:rPr>
              <a:t>Sương mù là hệ phân tán </a:t>
            </a:r>
            <a:endParaRPr lang="en-US">
              <a:latin typeface="+mj-lt"/>
            </a:endParaRPr>
          </a:p>
          <a:p>
            <a:pPr>
              <a:buNone/>
            </a:pPr>
            <a:r>
              <a:rPr lang="vi-VN" b="1">
                <a:latin typeface="+mj-lt"/>
              </a:rPr>
              <a:t>A.</a:t>
            </a:r>
            <a:r>
              <a:rPr lang="vi-VN">
                <a:latin typeface="+mj-lt"/>
              </a:rPr>
              <a:t> Rắn trong lỏng.		</a:t>
            </a:r>
            <a:r>
              <a:rPr lang="vi-VN" b="1">
                <a:latin typeface="+mj-lt"/>
              </a:rPr>
              <a:t>B. </a:t>
            </a:r>
            <a:r>
              <a:rPr lang="vi-VN">
                <a:latin typeface="+mj-lt"/>
              </a:rPr>
              <a:t>Khí trong lỏng.		</a:t>
            </a:r>
            <a:endParaRPr lang="en-US">
              <a:latin typeface="+mj-lt"/>
            </a:endParaRPr>
          </a:p>
          <a:p>
            <a:pPr>
              <a:buNone/>
            </a:pPr>
            <a:r>
              <a:rPr lang="vi-VN" b="1">
                <a:latin typeface="+mj-lt"/>
              </a:rPr>
              <a:t>C. </a:t>
            </a:r>
            <a:r>
              <a:rPr lang="vi-VN">
                <a:latin typeface="+mj-lt"/>
              </a:rPr>
              <a:t>Rắn trong khí.		</a:t>
            </a:r>
            <a:r>
              <a:rPr lang="vi-VN" b="1">
                <a:latin typeface="+mj-lt"/>
              </a:rPr>
              <a:t>D.</a:t>
            </a:r>
            <a:r>
              <a:rPr lang="vi-VN">
                <a:latin typeface="+mj-lt"/>
              </a:rPr>
              <a:t> Lỏng trong khí.</a:t>
            </a:r>
            <a:endParaRPr lang="en-US">
              <a:latin typeface="+mj-lt"/>
            </a:endParaRPr>
          </a:p>
          <a:p>
            <a:endParaRPr lang="en-US">
              <a:latin typeface="+mj-lt"/>
            </a:endParaRPr>
          </a:p>
        </p:txBody>
      </p:sp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882" y="284814"/>
            <a:ext cx="8964118" cy="65731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b="1">
                <a:latin typeface="+mj-lt"/>
              </a:rPr>
              <a:t>Câu </a:t>
            </a:r>
            <a:r>
              <a:rPr lang="en-US" b="1" smtClean="0">
                <a:latin typeface="+mj-lt"/>
              </a:rPr>
              <a:t>3</a:t>
            </a:r>
            <a:r>
              <a:rPr lang="vi-VN" b="1" smtClean="0">
                <a:latin typeface="+mj-lt"/>
              </a:rPr>
              <a:t>. </a:t>
            </a:r>
            <a:r>
              <a:rPr lang="vi-VN">
                <a:latin typeface="+mj-lt"/>
              </a:rPr>
              <a:t>Phát biểu nào sau đây là đúng?</a:t>
            </a:r>
            <a:endParaRPr lang="en-US">
              <a:latin typeface="+mj-lt"/>
            </a:endParaRPr>
          </a:p>
          <a:p>
            <a:pPr>
              <a:buNone/>
            </a:pPr>
            <a:r>
              <a:rPr lang="vi-VN">
                <a:latin typeface="+mj-lt"/>
              </a:rPr>
              <a:t>A. Tốc độ tạo mầm không ảnh hưởng đến kích thước hạt keo</a:t>
            </a:r>
            <a:r>
              <a:rPr lang="vi-VN" smtClean="0">
                <a:latin typeface="+mj-lt"/>
              </a:rPr>
              <a:t>.</a:t>
            </a:r>
            <a:endParaRPr lang="en-US">
              <a:latin typeface="+mj-lt"/>
            </a:endParaRPr>
          </a:p>
          <a:p>
            <a:pPr>
              <a:buNone/>
            </a:pPr>
            <a:r>
              <a:rPr lang="vi-VN">
                <a:latin typeface="+mj-lt"/>
              </a:rPr>
              <a:t>B. Tốc độ tạo mầm càng nhanh thì hạt keo thu được có kích thước càng lớn</a:t>
            </a:r>
            <a:r>
              <a:rPr lang="vi-VN" smtClean="0">
                <a:latin typeface="+mj-lt"/>
              </a:rPr>
              <a:t>.</a:t>
            </a:r>
            <a:endParaRPr lang="en-US">
              <a:latin typeface="+mj-lt"/>
            </a:endParaRPr>
          </a:p>
          <a:p>
            <a:pPr>
              <a:buNone/>
            </a:pPr>
            <a:r>
              <a:rPr lang="vi-VN">
                <a:latin typeface="+mj-lt"/>
              </a:rPr>
              <a:t>C. Số mầm kết tinh càng nhiều thì hạt keo thu được có kích thước càng nhỏ</a:t>
            </a:r>
            <a:r>
              <a:rPr lang="vi-VN" smtClean="0">
                <a:latin typeface="+mj-lt"/>
              </a:rPr>
              <a:t>.</a:t>
            </a:r>
            <a:endParaRPr lang="en-US">
              <a:latin typeface="+mj-lt"/>
            </a:endParaRPr>
          </a:p>
          <a:p>
            <a:pPr>
              <a:buNone/>
            </a:pPr>
            <a:r>
              <a:rPr lang="vi-VN">
                <a:latin typeface="+mj-lt"/>
              </a:rPr>
              <a:t>D. Số mầm kết tinh không ảnh hưởng đến kích thước hạt keo.</a:t>
            </a:r>
            <a:endParaRPr lang="en-US">
              <a:latin typeface="+mj-lt"/>
            </a:endParaRPr>
          </a:p>
          <a:p>
            <a:endParaRPr lang="en-US">
              <a:latin typeface="+mj-lt"/>
            </a:endParaRPr>
          </a:p>
        </p:txBody>
      </p:sp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Câu </a:t>
            </a:r>
            <a:r>
              <a:rPr lang="en-US" b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4. </a:t>
            </a:r>
            <a:r>
              <a:rPr lang="en-US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Hệ phân tán nào dưới đây có độ phân tán lớn nhất:</a:t>
            </a:r>
          </a:p>
          <a:p>
            <a:pPr>
              <a:buNone/>
            </a:pPr>
            <a:r>
              <a:rPr lang="en-US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A. Phù sa.					</a:t>
            </a:r>
            <a:endParaRPr lang="en-US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</a:t>
            </a:r>
            <a:r>
              <a:rPr lang="en-US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Nhũ tương dầu trong nước.	</a:t>
            </a:r>
          </a:p>
          <a:p>
            <a:pPr>
              <a:buNone/>
            </a:pPr>
            <a:r>
              <a:rPr lang="en-US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C. Hồng cầu trong huyết tương.		</a:t>
            </a:r>
            <a:endParaRPr lang="en-US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</a:t>
            </a:r>
            <a:r>
              <a:rPr lang="en-US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Dung dịch nước muối.</a:t>
            </a:r>
          </a:p>
          <a:p>
            <a:endParaRPr lang="en-US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843" y="1600200"/>
            <a:ext cx="8229599" cy="4525963"/>
          </a:xfrm>
        </p:spPr>
        <p:txBody>
          <a:bodyPr/>
          <a:lstStyle/>
          <a:p>
            <a:pPr>
              <a:buNone/>
            </a:pPr>
            <a:r>
              <a:rPr lang="vi-VN" b="1" smtClean="0">
                <a:latin typeface="+mj-lt"/>
              </a:rPr>
              <a:t>Câu </a:t>
            </a:r>
            <a:r>
              <a:rPr lang="en-US" b="1" smtClean="0">
                <a:latin typeface="+mj-lt"/>
              </a:rPr>
              <a:t>5</a:t>
            </a:r>
            <a:r>
              <a:rPr lang="vi-VN" b="1" smtClean="0">
                <a:latin typeface="+mj-lt"/>
              </a:rPr>
              <a:t>. </a:t>
            </a:r>
            <a:r>
              <a:rPr lang="vi-VN">
                <a:latin typeface="+mj-lt"/>
              </a:rPr>
              <a:t>Phản ứng phân huỷ phóng xạ là:</a:t>
            </a:r>
            <a:endParaRPr lang="en-US">
              <a:latin typeface="+mj-lt"/>
            </a:endParaRPr>
          </a:p>
          <a:p>
            <a:pPr marL="514350" indent="-514350">
              <a:buAutoNum type="alphaUcPeriod"/>
            </a:pPr>
            <a:r>
              <a:rPr lang="vi-VN" smtClean="0">
                <a:latin typeface="+mj-lt"/>
              </a:rPr>
              <a:t>Phản </a:t>
            </a:r>
            <a:r>
              <a:rPr lang="vi-VN">
                <a:latin typeface="+mj-lt"/>
              </a:rPr>
              <a:t>ứng bậc </a:t>
            </a:r>
            <a:r>
              <a:rPr lang="vi-VN" smtClean="0">
                <a:latin typeface="+mj-lt"/>
              </a:rPr>
              <a:t>0</a:t>
            </a:r>
            <a:endParaRPr lang="en-US" smtClean="0">
              <a:latin typeface="+mj-lt"/>
            </a:endParaRPr>
          </a:p>
          <a:p>
            <a:pPr marL="514350" indent="-514350">
              <a:buNone/>
            </a:pPr>
            <a:r>
              <a:rPr lang="vi-VN" smtClean="0">
                <a:latin typeface="+mj-lt"/>
              </a:rPr>
              <a:t>B</a:t>
            </a:r>
            <a:r>
              <a:rPr lang="vi-VN">
                <a:latin typeface="+mj-lt"/>
              </a:rPr>
              <a:t>. Phản ứng bậc 1</a:t>
            </a:r>
            <a:endParaRPr lang="en-US">
              <a:latin typeface="+mj-lt"/>
            </a:endParaRPr>
          </a:p>
          <a:p>
            <a:pPr>
              <a:buNone/>
            </a:pPr>
            <a:r>
              <a:rPr lang="vi-VN">
                <a:latin typeface="+mj-lt"/>
              </a:rPr>
              <a:t>C. Phản ứng bậc </a:t>
            </a:r>
            <a:r>
              <a:rPr lang="vi-VN" smtClean="0">
                <a:latin typeface="+mj-lt"/>
              </a:rPr>
              <a:t>2</a:t>
            </a:r>
            <a:endParaRPr lang="en-US" b="1" smtClean="0">
              <a:latin typeface="+mj-lt"/>
            </a:endParaRPr>
          </a:p>
          <a:p>
            <a:pPr>
              <a:buNone/>
            </a:pPr>
            <a:r>
              <a:rPr lang="vi-VN" smtClean="0">
                <a:latin typeface="+mj-lt"/>
              </a:rPr>
              <a:t>D</a:t>
            </a:r>
            <a:r>
              <a:rPr lang="vi-VN">
                <a:latin typeface="+mj-lt"/>
              </a:rPr>
              <a:t>. Phản ứng bậc 3</a:t>
            </a:r>
            <a:endParaRPr lang="en-US">
              <a:latin typeface="+mj-lt"/>
            </a:endParaRPr>
          </a:p>
          <a:p>
            <a:endParaRPr lang="en-US">
              <a:latin typeface="+mj-lt"/>
            </a:endParaRPr>
          </a:p>
        </p:txBody>
      </p:sp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591</Words>
  <Application>Microsoft Office PowerPoint</Application>
  <PresentationFormat>On-screen Show (4:3)</PresentationFormat>
  <Paragraphs>77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DONE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VNPOST</dc:creator>
  <cp:lastModifiedBy>VNPOST</cp:lastModifiedBy>
  <cp:revision>9</cp:revision>
  <dcterms:created xsi:type="dcterms:W3CDTF">2018-10-28T13:55:04Z</dcterms:created>
  <dcterms:modified xsi:type="dcterms:W3CDTF">2018-11-17T08:49:39Z</dcterms:modified>
</cp:coreProperties>
</file>