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285" r:id="rId2"/>
    <p:sldId id="371" r:id="rId3"/>
    <p:sldId id="315" r:id="rId4"/>
    <p:sldId id="348" r:id="rId5"/>
    <p:sldId id="372" r:id="rId6"/>
    <p:sldId id="373" r:id="rId7"/>
    <p:sldId id="351" r:id="rId8"/>
    <p:sldId id="374" r:id="rId9"/>
    <p:sldId id="352" r:id="rId10"/>
    <p:sldId id="353" r:id="rId11"/>
    <p:sldId id="354" r:id="rId12"/>
    <p:sldId id="386" r:id="rId13"/>
    <p:sldId id="356" r:id="rId14"/>
    <p:sldId id="357" r:id="rId15"/>
    <p:sldId id="358" r:id="rId16"/>
    <p:sldId id="359" r:id="rId17"/>
    <p:sldId id="360" r:id="rId18"/>
    <p:sldId id="362" r:id="rId19"/>
    <p:sldId id="363" r:id="rId20"/>
    <p:sldId id="364" r:id="rId21"/>
    <p:sldId id="365" r:id="rId22"/>
    <p:sldId id="366" r:id="rId23"/>
    <p:sldId id="367" r:id="rId24"/>
    <p:sldId id="387" r:id="rId25"/>
    <p:sldId id="342" r:id="rId2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FF"/>
    <a:srgbClr val="FFCCCC"/>
    <a:srgbClr val="D7181F"/>
    <a:srgbClr val="000000"/>
    <a:srgbClr val="E0E4D0"/>
    <a:srgbClr val="CCE7D4"/>
    <a:srgbClr val="7CD10E"/>
    <a:srgbClr val="D4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0000" autoAdjust="0"/>
  </p:normalViewPr>
  <p:slideViewPr>
    <p:cSldViewPr>
      <p:cViewPr varScale="1">
        <p:scale>
          <a:sx n="47" d="100"/>
          <a:sy n="47" d="100"/>
        </p:scale>
        <p:origin x="-133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6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A14D69F-7080-4EA1-A269-37758D48B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7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ED1F88F-88C2-4427-8B3F-8AB6CA6D0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01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1F88F-88C2-4427-8B3F-8AB6CA6D00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1F88F-88C2-4427-8B3F-8AB6CA6D00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6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31301-6516-4709-B599-873E7D83A4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915D-8F18-493A-BD55-671FE71E50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7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8426"/>
            <a:ext cx="8245475" cy="54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F326-F8EA-4CD8-814F-0B984B2B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1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6F58-6C55-4179-9A0F-744D7483E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98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ABAE-B66C-4B40-8368-923F8C7D2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1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6A-57FA-4F5D-B31A-31B351B0F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0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79FD-F50F-4A24-8BAC-1564618AF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92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4699E-19AC-4298-83AD-851EE2378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2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B257-413E-42B9-938E-22E4B1D7B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7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965B-BBDB-4935-9D57-ACA51B92C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4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5E25-4C36-48E5-BD86-D652CC835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3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2FD-7268-43AF-A794-AAF7B27E5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72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2477-725B-45D4-AF2E-BFFA75348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8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Kho&#7843;n%202-%20&#273;i&#7873;u%2060%20l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Kho&#7843;n%202-%20&#273;i&#7873;u%2060%20l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Kho&#7843;n%202-%20&#273;i&#7873;u%2060%20l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Kho&#7843;n%202-%20&#273;i&#7873;u%2060%20l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Kho&#7843;n%202-%20&#273;i&#7873;u%2060%20l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Kho&#7843;n%202-%20&#273;i&#7873;u%2060%20l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Khoanr1,2%20&#273;i&#7873;u%2070.pptx" TargetMode="External"/><Relationship Id="rId2" Type="http://schemas.openxmlformats.org/officeDocument/2006/relationships/hyperlink" Target="Kho&#7843;n%202-%20&#273;i&#7873;u%2060%20ld.ppt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62000" y="2667000"/>
            <a:ext cx="73914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743200" algn="l"/>
              </a:tabLs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CHỨNG CHỈ HÀNH NGHỀ DƯỢC</a:t>
            </a:r>
          </a:p>
          <a:p>
            <a:pPr>
              <a:tabLst>
                <a:tab pos="2743200" algn="l"/>
              </a:tabLst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3653135"/>
            <a:ext cx="3404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+mn-lt"/>
              </a:rPr>
              <a:t>DS.CKI. </a:t>
            </a:r>
            <a:r>
              <a:rPr lang="en-US" sz="2400" b="1" i="1" dirty="0" err="1">
                <a:latin typeface="+mn-lt"/>
              </a:rPr>
              <a:t>Nguyễn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Thị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Hà</a:t>
            </a:r>
            <a:endParaRPr lang="en-US" sz="2400" b="1" i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5587" y="6497433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+mn-lt"/>
              </a:rPr>
              <a:t>Đà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Nẵng</a:t>
            </a:r>
            <a:r>
              <a:rPr lang="en-US" b="1" i="1" dirty="0">
                <a:latin typeface="+mn-lt"/>
              </a:rPr>
              <a:t> 08/2017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210812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3.4.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lvl="0" indent="-342900" algn="l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3.5.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CCHND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55468"/>
            <a:ext cx="6062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GCN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Giaays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28600" y="228600"/>
            <a:ext cx="5010150" cy="508000"/>
            <a:chOff x="891" y="1175"/>
            <a:chExt cx="3156" cy="320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13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14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</p:grpSp>
        <p:sp>
          <p:nvSpPr>
            <p:cNvPr id="11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2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942509" y="263823"/>
            <a:ext cx="6009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91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.1. CSSX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069277"/>
              </p:ext>
            </p:extLst>
          </p:nvPr>
        </p:nvGraphicFramePr>
        <p:xfrm>
          <a:off x="228600" y="1752601"/>
          <a:ext cx="8763000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5791200"/>
              </a:tblGrid>
              <a:tr h="41925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CSSX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229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sỹ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05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1456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vỏ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nang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ằng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sỹ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TNĐH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03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59383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Vắc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vắc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ĐH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ĐH Y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ĐH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05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0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1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2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3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5" name="Right Arrow 14">
            <a:hlinkClick r:id="rId3" action="ppaction://hlinkpres?slideindex=1&amp;slidetitle="/>
          </p:cNvPr>
          <p:cNvSpPr/>
          <p:nvPr/>
        </p:nvSpPr>
        <p:spPr bwMode="auto">
          <a:xfrm>
            <a:off x="6444129" y="595312"/>
            <a:ext cx="457200" cy="3302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892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.1. CSSX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0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1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2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3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5" name="Right Arrow 14">
            <a:hlinkClick r:id="rId3" action="ppaction://hlinkpres?slideindex=1&amp;slidetitle="/>
          </p:cNvPr>
          <p:cNvSpPr/>
          <p:nvPr/>
        </p:nvSpPr>
        <p:spPr bwMode="auto">
          <a:xfrm>
            <a:off x="6444129" y="595312"/>
            <a:ext cx="457200" cy="3302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65993"/>
              </p:ext>
            </p:extLst>
          </p:nvPr>
        </p:nvGraphicFramePr>
        <p:xfrm>
          <a:off x="76200" y="1843514"/>
          <a:ext cx="9067800" cy="41638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75167"/>
                <a:gridCol w="5992633"/>
              </a:tblGrid>
              <a:tr h="4180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CSSX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ĐBCL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52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sỹ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05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CSSX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/ CSKN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409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vỏ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ằng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sỹ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TNĐH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03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CSSX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CSKN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9497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Vắc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vắc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ĐH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 ĐH Y/ ĐH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05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CSSX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KN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vắc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y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608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35007"/>
              </p:ext>
            </p:extLst>
          </p:nvPr>
        </p:nvGraphicFramePr>
        <p:xfrm>
          <a:off x="76200" y="2019714"/>
          <a:ext cx="9067800" cy="4152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/>
                <a:gridCol w="6781800"/>
              </a:tblGrid>
              <a:tr h="7595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CSSX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chịu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ĐBCL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</a:tr>
              <a:tr h="69626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sỹ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ĐH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YHCY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DCT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2506566"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doanh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sản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liệu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sỹ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CĐD, TCD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ĐH, TC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YHCY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DCT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GCN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GCN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YDCT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990600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.1. CSSX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1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3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4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6" name="Right Arrow 15">
            <a:hlinkClick r:id="rId3" action="ppaction://hlinkpres?slideindex=1&amp;slidetitle="/>
          </p:cNvPr>
          <p:cNvSpPr/>
          <p:nvPr/>
        </p:nvSpPr>
        <p:spPr bwMode="auto">
          <a:xfrm>
            <a:off x="6444129" y="595312"/>
            <a:ext cx="457200" cy="3302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63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.2.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34075"/>
              </p:ext>
            </p:extLst>
          </p:nvPr>
        </p:nvGraphicFramePr>
        <p:xfrm>
          <a:off x="0" y="1809053"/>
          <a:ext cx="9067800" cy="459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99"/>
                <a:gridCol w="6858001"/>
              </a:tblGrid>
              <a:tr h="4638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CSBB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chịu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12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sỹ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12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Vắc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ĐH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 ĐH Y/ ĐH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201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sỹ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ĐH, TC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YHCY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DCT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GCN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GCN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YDCT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1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3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4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6" name="Right Arrow 15">
            <a:hlinkClick r:id="rId3" action="ppaction://hlinkpres?slideindex=1&amp;slidetitle="/>
          </p:cNvPr>
          <p:cNvSpPr/>
          <p:nvPr/>
        </p:nvSpPr>
        <p:spPr bwMode="auto">
          <a:xfrm>
            <a:off x="6444129" y="595312"/>
            <a:ext cx="457200" cy="3302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19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38200" y="951671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.3. CS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504378"/>
              </p:ext>
            </p:extLst>
          </p:nvPr>
        </p:nvGraphicFramePr>
        <p:xfrm>
          <a:off x="16565" y="1907367"/>
          <a:ext cx="9144000" cy="42648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/>
                <a:gridCol w="6553200"/>
              </a:tblGrid>
              <a:tr h="5326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CSXK, NK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chịu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557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sỹ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868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Vắc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ĐH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ĐH Y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ĐH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7788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sỹ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ĐH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YHCY </a:t>
                      </a:r>
                      <a:r>
                        <a:rPr lang="en-US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DCT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1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3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4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6" name="Right Arrow 15">
            <a:hlinkClick r:id="rId3" action="ppaction://hlinkpres?slideindex=1&amp;slidetitle="/>
          </p:cNvPr>
          <p:cNvSpPr/>
          <p:nvPr/>
        </p:nvSpPr>
        <p:spPr bwMode="auto">
          <a:xfrm>
            <a:off x="6444129" y="595312"/>
            <a:ext cx="457200" cy="3302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777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90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.4.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42211"/>
              </p:ext>
            </p:extLst>
          </p:nvPr>
        </p:nvGraphicFramePr>
        <p:xfrm>
          <a:off x="533398" y="2133600"/>
          <a:ext cx="822960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59"/>
                <a:gridCol w="6569243"/>
              </a:tblGrid>
              <a:tr h="213360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sỹ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chịu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DLS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4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5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7" name="Right Arrow 16">
            <a:hlinkClick r:id="rId3" action="ppaction://hlinkpres?slideindex=1&amp;slidetitle="/>
          </p:cNvPr>
          <p:cNvSpPr/>
          <p:nvPr/>
        </p:nvSpPr>
        <p:spPr bwMode="auto">
          <a:xfrm>
            <a:off x="6444129" y="595312"/>
            <a:ext cx="457200" cy="3302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556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96753"/>
              </p:ext>
            </p:extLst>
          </p:nvPr>
        </p:nvGraphicFramePr>
        <p:xfrm>
          <a:off x="381000" y="2545080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6400800"/>
              </a:tblGrid>
              <a:tr h="1188720">
                <a:tc>
                  <a:txBody>
                    <a:bodyPr/>
                    <a:lstStyle/>
                    <a:p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Quầy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ĐH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CĐD, TCD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KN: 18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990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.4.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4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5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87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51766"/>
              </p:ext>
            </p:extLst>
          </p:nvPr>
        </p:nvGraphicFramePr>
        <p:xfrm>
          <a:off x="0" y="2133600"/>
          <a:ext cx="92202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385"/>
                <a:gridCol w="7330815"/>
              </a:tblGrid>
              <a:tr h="34290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Tủ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ĐH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CĐD, TCD,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Sơ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KN: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năm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chuyên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tại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sở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CSKB,CB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Vùng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tộc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thiểu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miền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núi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đảo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vùng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KT-XH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biệt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khó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khăn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chưa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đáp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ĐK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ĐH Y, CĐY, TCY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KN: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01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năm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chuyên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tại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CSKB,CB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990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.4.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4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5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84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712093"/>
              </p:ext>
            </p:extLst>
          </p:nvPr>
        </p:nvGraphicFramePr>
        <p:xfrm>
          <a:off x="76200" y="2133600"/>
          <a:ext cx="90678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012"/>
                <a:gridCol w="6933788"/>
              </a:tblGrid>
              <a:tr h="26670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sỹ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24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CĐ</a:t>
                      </a:r>
                      <a:r>
                        <a:rPr lang="en-US" sz="24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TCD.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ĐH, TC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YHCT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DCT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GCN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Lương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y,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Lương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Bài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GCN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YDCT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KN: 01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năm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chuyên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tại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sở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CSKB,CB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990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.4.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4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5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01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4838700" y="571500"/>
            <a:ext cx="5562600" cy="68580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1143000" y="4129088"/>
            <a:ext cx="5010150" cy="508000"/>
            <a:chOff x="891" y="1175"/>
            <a:chExt cx="3156" cy="320"/>
          </a:xfrm>
        </p:grpSpPr>
        <p:grpSp>
          <p:nvGrpSpPr>
            <p:cNvPr id="41000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533400" y="5257800"/>
            <a:ext cx="5010150" cy="508000"/>
            <a:chOff x="1258" y="1081"/>
            <a:chExt cx="3156" cy="320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41014" name="Oval 54"/>
          <p:cNvSpPr>
            <a:spLocks noChangeArrowheads="1"/>
          </p:cNvSpPr>
          <p:nvPr/>
        </p:nvSpPr>
        <p:spPr bwMode="gray">
          <a:xfrm>
            <a:off x="614363" y="5343525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gray">
          <a:xfrm>
            <a:off x="620713" y="5330825"/>
            <a:ext cx="241300" cy="242888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1085850" y="3089275"/>
            <a:ext cx="5010150" cy="508000"/>
            <a:chOff x="1258" y="1081"/>
            <a:chExt cx="3156" cy="320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41019" name="Oval 59"/>
          <p:cNvSpPr>
            <a:spLocks noChangeArrowheads="1"/>
          </p:cNvSpPr>
          <p:nvPr/>
        </p:nvSpPr>
        <p:spPr bwMode="gray">
          <a:xfrm>
            <a:off x="1166813" y="3175000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gray">
          <a:xfrm>
            <a:off x="1173163" y="3162300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457200" y="2046288"/>
            <a:ext cx="5010150" cy="508000"/>
            <a:chOff x="891" y="1175"/>
            <a:chExt cx="3156" cy="320"/>
          </a:xfrm>
        </p:grpSpPr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066800" y="2073275"/>
            <a:ext cx="2852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+mn-lt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khái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niệm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endParaRPr lang="en-US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524000" y="3106737"/>
            <a:ext cx="7224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856909" y="4164311"/>
            <a:ext cx="6009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1219200" y="5253891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22231" y="457200"/>
            <a:ext cx="335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I. QUY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ĐỊNH CHUNG</a:t>
            </a:r>
          </a:p>
        </p:txBody>
      </p:sp>
      <p:grpSp>
        <p:nvGrpSpPr>
          <p:cNvPr id="42" name="Group 18"/>
          <p:cNvGrpSpPr>
            <a:grpSpLocks/>
          </p:cNvGrpSpPr>
          <p:nvPr/>
        </p:nvGrpSpPr>
        <p:grpSpPr bwMode="auto">
          <a:xfrm>
            <a:off x="3020102" y="278054"/>
            <a:ext cx="2694898" cy="659753"/>
            <a:chOff x="720" y="1392"/>
            <a:chExt cx="4058" cy="48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b="1" dirty="0" smtClean="0">
                <a:latin typeface="+mn-lt"/>
              </a:endParaRPr>
            </a:p>
            <a:p>
              <a:pPr algn="ctr"/>
              <a:r>
                <a:rPr lang="en-US" sz="2400" b="1" dirty="0" smtClean="0">
                  <a:latin typeface="+mn-lt"/>
                </a:rPr>
                <a:t>NỘI DUNG</a:t>
              </a:r>
            </a:p>
            <a:p>
              <a:pPr algn="ctr"/>
              <a:endParaRPr lang="en-US" sz="2400" dirty="0">
                <a:latin typeface="+mn-lt"/>
              </a:endParaRPr>
            </a:p>
          </p:txBody>
        </p:sp>
        <p:grpSp>
          <p:nvGrpSpPr>
            <p:cNvPr id="4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4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+mn-lt"/>
                </a:endParaRPr>
              </a:p>
            </p:txBody>
          </p:sp>
          <p:sp>
            <p:nvSpPr>
              <p:cNvPr id="4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+mn-lt"/>
                </a:endParaRPr>
              </a:p>
            </p:txBody>
          </p:sp>
        </p:grpSp>
      </p:grpSp>
      <p:sp>
        <p:nvSpPr>
          <p:cNvPr id="4" name="Right Arrow 3">
            <a:hlinkClick r:id="rId2" action="ppaction://hlinkpres?slideindex=1&amp;slidetitle="/>
          </p:cNvPr>
          <p:cNvSpPr/>
          <p:nvPr/>
        </p:nvSpPr>
        <p:spPr bwMode="auto">
          <a:xfrm>
            <a:off x="6686550" y="5765800"/>
            <a:ext cx="457200" cy="3302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ight Arrow 4">
            <a:hlinkClick r:id="rId3" action="ppaction://hlinkpres?slideindex=1&amp;slidetitle="/>
          </p:cNvPr>
          <p:cNvSpPr/>
          <p:nvPr/>
        </p:nvSpPr>
        <p:spPr bwMode="auto">
          <a:xfrm>
            <a:off x="6686550" y="5170488"/>
            <a:ext cx="381000" cy="3048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44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8" grpId="0" animBg="1"/>
      <p:bldP spid="41014" grpId="0" animBg="1"/>
      <p:bldP spid="41015" grpId="0" animBg="1"/>
      <p:bldP spid="41019" grpId="0" animBg="1"/>
      <p:bldP spid="41020" grpId="0" animBg="1"/>
      <p:bldP spid="40972" grpId="0"/>
      <p:bldP spid="40975" grpId="0"/>
      <p:bldP spid="40989" grpId="0"/>
      <p:bldP spid="41029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65319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4.5. CSKD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48935"/>
              </p:ext>
            </p:extLst>
          </p:nvPr>
        </p:nvGraphicFramePr>
        <p:xfrm>
          <a:off x="381000" y="2331720"/>
          <a:ext cx="84582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400800"/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ĐH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KN: 03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Vắc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ĐH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ĐH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Y, ĐH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KN: 03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1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3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4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41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.6. CSKD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87985"/>
              </p:ext>
            </p:extLst>
          </p:nvPr>
        </p:nvGraphicFramePr>
        <p:xfrm>
          <a:off x="304800" y="2270760"/>
          <a:ext cx="8458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400800"/>
              </a:tblGrid>
              <a:tr h="1284620">
                <a:tc>
                  <a:txBody>
                    <a:bodyPr/>
                    <a:lstStyle/>
                    <a:p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Thuốc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ĐH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KN: 03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sở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giường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7220">
                <a:tc>
                  <a:txBody>
                    <a:bodyPr/>
                    <a:lstStyle/>
                    <a:p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cổ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ĐH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ĐH Y; ĐH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YHCT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DCT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KN: 03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sở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giường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1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3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4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3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668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.7. CSKD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63007"/>
              </p:ext>
            </p:extLst>
          </p:nvPr>
        </p:nvGraphicFramePr>
        <p:xfrm>
          <a:off x="381000" y="2133600"/>
          <a:ext cx="84582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6172200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ĐH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sở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Vắc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xin</a:t>
                      </a:r>
                      <a:endParaRPr lang="en-US" sz="24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ĐH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ĐH Y, ĐH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sở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1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3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4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29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.8.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13309"/>
              </p:ext>
            </p:extLst>
          </p:nvPr>
        </p:nvGraphicFramePr>
        <p:xfrm>
          <a:off x="381000" y="2209800"/>
          <a:ext cx="84582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400800"/>
              </a:tblGrid>
              <a:tr h="1397668"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CSKB, CB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ĐH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sở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dược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giường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6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CSKB, CB</a:t>
                      </a:r>
                    </a:p>
                    <a:p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YHCT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ĐH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YHCT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DCT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KN: 02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giường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YHCT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290979" y="87312"/>
            <a:ext cx="5010150" cy="838200"/>
            <a:chOff x="1258" y="1081"/>
            <a:chExt cx="3156" cy="320"/>
          </a:xfrm>
        </p:grpSpPr>
        <p:sp>
          <p:nvSpPr>
            <p:cNvPr id="11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3" name="Oval 54"/>
          <p:cNvSpPr>
            <a:spLocks noChangeArrowheads="1"/>
          </p:cNvSpPr>
          <p:nvPr/>
        </p:nvSpPr>
        <p:spPr bwMode="gray">
          <a:xfrm>
            <a:off x="371942" y="264874"/>
            <a:ext cx="334962" cy="49712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4" name="Oval 55"/>
          <p:cNvSpPr>
            <a:spLocks noChangeArrowheads="1"/>
          </p:cNvSpPr>
          <p:nvPr/>
        </p:nvSpPr>
        <p:spPr bwMode="gray">
          <a:xfrm>
            <a:off x="378292" y="160336"/>
            <a:ext cx="241300" cy="400765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976779" y="83403"/>
            <a:ext cx="76338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63880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u="sng" dirty="0" err="1" smtClean="0">
                <a:latin typeface="+mn-lt"/>
              </a:rPr>
              <a:t>Lưu</a:t>
            </a:r>
            <a:r>
              <a:rPr lang="en-US" sz="2400" b="1" i="1" u="sng" dirty="0" smtClean="0">
                <a:latin typeface="+mn-lt"/>
              </a:rPr>
              <a:t> ý</a:t>
            </a:r>
            <a:r>
              <a:rPr lang="en-US" sz="2400" u="sng" dirty="0" smtClean="0">
                <a:latin typeface="+mn-lt"/>
              </a:rPr>
              <a:t>:</a:t>
            </a:r>
            <a:r>
              <a:rPr lang="en-US" sz="2400" dirty="0" smtClean="0">
                <a:latin typeface="+mn-lt"/>
              </a:rPr>
              <a:t> </a:t>
            </a:r>
          </a:p>
          <a:p>
            <a:pPr algn="l"/>
            <a:r>
              <a:rPr lang="vi-VN" sz="2400" dirty="0" smtClean="0">
                <a:latin typeface="+mn-lt"/>
              </a:rPr>
              <a:t>Người </a:t>
            </a:r>
            <a:r>
              <a:rPr lang="vi-VN" sz="2400" dirty="0">
                <a:latin typeface="+mn-lt"/>
              </a:rPr>
              <a:t>có trình độ </a:t>
            </a:r>
            <a:r>
              <a:rPr lang="vi-VN" sz="2400" dirty="0" smtClean="0">
                <a:latin typeface="+mn-lt"/>
              </a:rPr>
              <a:t>sau </a:t>
            </a:r>
            <a:r>
              <a:rPr lang="vi-VN" sz="2400" dirty="0">
                <a:latin typeface="+mn-lt"/>
              </a:rPr>
              <a:t>đại </a:t>
            </a:r>
            <a:r>
              <a:rPr lang="vi-VN" sz="2400" dirty="0" smtClean="0">
                <a:latin typeface="+mn-lt"/>
              </a:rPr>
              <a:t>học</a:t>
            </a:r>
            <a:r>
              <a:rPr lang="en-US" sz="2400" dirty="0" smtClean="0">
                <a:latin typeface="+mn-lt"/>
              </a:rPr>
              <a:t>, t</a:t>
            </a:r>
            <a:r>
              <a:rPr lang="vi-VN" sz="2400" dirty="0" smtClean="0">
                <a:latin typeface="+mn-lt"/>
              </a:rPr>
              <a:t>hời </a:t>
            </a:r>
            <a:r>
              <a:rPr lang="vi-VN" sz="2400" dirty="0">
                <a:latin typeface="+mn-lt"/>
              </a:rPr>
              <a:t>gian thực hành chuyên môn </a:t>
            </a:r>
            <a:r>
              <a:rPr lang="vi-VN" sz="2400" dirty="0" smtClean="0">
                <a:latin typeface="+mn-lt"/>
              </a:rPr>
              <a:t> </a:t>
            </a:r>
            <a:r>
              <a:rPr lang="vi-VN" sz="2400" dirty="0">
                <a:latin typeface="+mn-lt"/>
              </a:rPr>
              <a:t>được quy định tương ứng với từng phạm vi hành nghề </a:t>
            </a:r>
            <a:r>
              <a:rPr lang="en-US" sz="2400" dirty="0" err="1" smtClean="0">
                <a:latin typeface="+mn-lt"/>
              </a:rPr>
              <a:t>được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giảm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theo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quy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định</a:t>
            </a:r>
            <a:r>
              <a:rPr lang="vi-VN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142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TÀI LIỆU THAM KHẢO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915400" cy="320039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err="1"/>
              <a:t>Luật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  <a:r>
              <a:rPr lang="en-US" sz="2800" dirty="0" smtClean="0"/>
              <a:t>105/2016/QH13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Nghị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54/2017/NĐ-CP</a:t>
            </a:r>
          </a:p>
          <a:p>
            <a:pPr marL="0" indent="0">
              <a:buNone/>
            </a:pPr>
            <a:r>
              <a:rPr lang="en-US" sz="2800" dirty="0" err="1" smtClean="0"/>
              <a:t>Quy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chi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biện</a:t>
            </a:r>
            <a:r>
              <a:rPr lang="en-US" sz="2800" dirty="0" smtClean="0"/>
              <a:t> </a:t>
            </a:r>
            <a:r>
              <a:rPr lang="en-US" sz="2800" dirty="0" err="1" smtClean="0"/>
              <a:t>pháp</a:t>
            </a:r>
            <a:r>
              <a:rPr lang="en-US" sz="2800" dirty="0" smtClean="0"/>
              <a:t> </a:t>
            </a:r>
            <a:r>
              <a:rPr lang="en-US" sz="2800" dirty="0" err="1" smtClean="0"/>
              <a:t>thi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Luật</a:t>
            </a:r>
            <a:r>
              <a:rPr lang="en-US" sz="2800" dirty="0" smtClean="0"/>
              <a:t> </a:t>
            </a:r>
            <a:r>
              <a:rPr lang="en-US" sz="2800" dirty="0" err="1" smtClean="0"/>
              <a:t>Dược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/>
              <a:t>V</a:t>
            </a:r>
            <a:r>
              <a:rPr lang="en-US" sz="2800" dirty="0" err="1" smtClean="0"/>
              <a:t>ăn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Đại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đào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Dược</a:t>
            </a:r>
            <a:r>
              <a:rPr lang="en-US" sz="2800" dirty="0" smtClean="0"/>
              <a:t> </a:t>
            </a:r>
            <a:r>
              <a:rPr lang="en-US" sz="2800" dirty="0" err="1" smtClean="0"/>
              <a:t>sĩ</a:t>
            </a:r>
            <a:r>
              <a:rPr lang="en-US" sz="2800" dirty="0" smtClean="0"/>
              <a:t> </a:t>
            </a:r>
            <a:r>
              <a:rPr lang="en-US" sz="2800" dirty="0" err="1" smtClean="0"/>
              <a:t>Đại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ngành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Dược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1537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010400" cy="1066800"/>
          </a:xfrm>
        </p:spPr>
        <p:txBody>
          <a:bodyPr/>
          <a:lstStyle/>
          <a:p>
            <a:r>
              <a:rPr lang="en-US" sz="6000" dirty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04800" y="381000"/>
            <a:ext cx="5010150" cy="508000"/>
            <a:chOff x="891" y="1175"/>
            <a:chExt cx="3156" cy="320"/>
          </a:xfrm>
        </p:grpSpPr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9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10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</p:grpSp>
        <p:sp>
          <p:nvSpPr>
            <p:cNvPr id="7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8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14400" y="407987"/>
            <a:ext cx="2852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l"/>
            <a:r>
              <a:rPr lang="en-US" sz="2400" b="1" dirty="0" smtClean="0">
                <a:latin typeface="+mn-lt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khái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niệm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</a:t>
            </a:r>
            <a:endParaRPr lang="en-US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0668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i="1" dirty="0" err="1">
                <a:latin typeface="+mn-lt"/>
              </a:rPr>
              <a:t>Hành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nghề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dược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việc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độ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môn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để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kinh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doanh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hoạt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động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lâm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sàng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i="1" dirty="0" err="1">
                <a:latin typeface="+mn-lt"/>
              </a:rPr>
              <a:t>Kinh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doanh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dược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việc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thực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hiện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một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một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hoặc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công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đoạn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quá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đầu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tư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sản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xuất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đến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tiêu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thụ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sản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phẩm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hoặc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cung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ứng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dịch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vụ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liên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đến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thuốc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liệu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thuốc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trường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nhằm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mục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sinh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lời</a:t>
            </a:r>
            <a:r>
              <a:rPr lang="en-US" sz="2400" dirty="0">
                <a:latin typeface="+mn-lt"/>
              </a:rPr>
              <a:t>.</a:t>
            </a:r>
          </a:p>
          <a:p>
            <a:pPr marL="342900" lvl="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i="1" dirty="0" err="1">
                <a:latin typeface="+mn-lt"/>
              </a:rPr>
              <a:t>Dược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lâm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sàng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hoạt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động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nghiên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cứu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khoa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thực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hành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về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vấn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thuốc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hợp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lý</a:t>
            </a:r>
            <a:r>
              <a:rPr lang="en-US" sz="2400" dirty="0">
                <a:latin typeface="+mn-lt"/>
              </a:rPr>
              <a:t>, an </a:t>
            </a:r>
            <a:r>
              <a:rPr lang="en-US" sz="2400" dirty="0" err="1">
                <a:latin typeface="+mn-lt"/>
              </a:rPr>
              <a:t>toàn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hiệu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nhằm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ưu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hóa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việc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dụng</a:t>
            </a:r>
            <a:r>
              <a:rPr lang="en-US" sz="2400" dirty="0">
                <a:latin typeface="+mn-lt"/>
              </a:rPr>
              <a:t>  </a:t>
            </a:r>
            <a:r>
              <a:rPr lang="en-US" sz="2400" dirty="0" err="1">
                <a:latin typeface="+mn-lt"/>
              </a:rPr>
              <a:t>thuốc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47800"/>
            <a:ext cx="83058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CSKD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l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CSSX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l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CSKB,CB.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28600" y="228600"/>
            <a:ext cx="5010150" cy="508000"/>
            <a:chOff x="1258" y="1081"/>
            <a:chExt cx="3156" cy="320"/>
          </a:xfrm>
        </p:grpSpPr>
        <p:sp>
          <p:nvSpPr>
            <p:cNvPr id="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9" name="Oval 59"/>
          <p:cNvSpPr>
            <a:spLocks noChangeArrowheads="1"/>
          </p:cNvSpPr>
          <p:nvPr/>
        </p:nvSpPr>
        <p:spPr bwMode="gray">
          <a:xfrm>
            <a:off x="309563" y="314325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0" name="Oval 60"/>
          <p:cNvSpPr>
            <a:spLocks noChangeArrowheads="1"/>
          </p:cNvSpPr>
          <p:nvPr/>
        </p:nvSpPr>
        <p:spPr bwMode="gray">
          <a:xfrm>
            <a:off x="315913" y="301625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66750" y="246062"/>
            <a:ext cx="7224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59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28600" y="228600"/>
            <a:ext cx="5010150" cy="508000"/>
            <a:chOff x="1258" y="1081"/>
            <a:chExt cx="3156" cy="320"/>
          </a:xfrm>
        </p:grpSpPr>
        <p:sp>
          <p:nvSpPr>
            <p:cNvPr id="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9" name="Oval 59"/>
          <p:cNvSpPr>
            <a:spLocks noChangeArrowheads="1"/>
          </p:cNvSpPr>
          <p:nvPr/>
        </p:nvSpPr>
        <p:spPr bwMode="gray">
          <a:xfrm>
            <a:off x="309563" y="314325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0" name="Oval 60"/>
          <p:cNvSpPr>
            <a:spLocks noChangeArrowheads="1"/>
          </p:cNvSpPr>
          <p:nvPr/>
        </p:nvSpPr>
        <p:spPr bwMode="gray">
          <a:xfrm>
            <a:off x="315913" y="301625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+mn-lt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66750" y="246062"/>
            <a:ext cx="7224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437" y="1856601"/>
            <a:ext cx="8158163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>
              <a:buFontTx/>
              <a:buChar char="-"/>
            </a:pPr>
            <a:r>
              <a:rPr lang="en-US" sz="2400" dirty="0" smtClean="0"/>
              <a:t>CSSX </a:t>
            </a:r>
            <a:r>
              <a:rPr lang="en-US" sz="2400" dirty="0" err="1"/>
              <a:t>thuốc</a:t>
            </a:r>
            <a:r>
              <a:rPr lang="en-US" sz="2400" dirty="0"/>
              <a:t>,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 smtClean="0"/>
              <a:t>thuốc</a:t>
            </a:r>
            <a:endParaRPr lang="en-US" sz="2400" dirty="0" smtClean="0"/>
          </a:p>
          <a:p>
            <a:pPr marL="342900" lvl="0" indent="-342900" algn="l">
              <a:buFontTx/>
              <a:buChar char="-"/>
            </a:pPr>
            <a:r>
              <a:rPr lang="en-US" sz="2400" dirty="0" smtClean="0"/>
              <a:t>CS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/>
              <a:t>khẩu</a:t>
            </a:r>
            <a:r>
              <a:rPr lang="en-US" sz="2400" dirty="0"/>
              <a:t>,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,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 smtClean="0"/>
              <a:t>thuốc</a:t>
            </a:r>
            <a:endParaRPr lang="en-US" sz="2400" dirty="0" smtClean="0"/>
          </a:p>
          <a:p>
            <a:pPr marL="342900" lvl="0" indent="-342900" algn="l">
              <a:buFontTx/>
              <a:buChar char="-"/>
            </a:pPr>
            <a:r>
              <a:rPr lang="en-US" sz="2400" dirty="0" smtClean="0"/>
              <a:t>CSKD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quản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,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 </a:t>
            </a:r>
            <a:r>
              <a:rPr lang="en-US" sz="2400" dirty="0" err="1" smtClean="0"/>
              <a:t>thuốc</a:t>
            </a:r>
            <a:endParaRPr lang="en-US" sz="2400" dirty="0" smtClean="0"/>
          </a:p>
          <a:p>
            <a:pPr marL="342900" lvl="0" indent="-342900" algn="l">
              <a:buFontTx/>
              <a:buChar char="-"/>
            </a:pPr>
            <a:r>
              <a:rPr lang="en-US" sz="2400" dirty="0" smtClean="0"/>
              <a:t>CSBB </a:t>
            </a:r>
            <a:r>
              <a:rPr lang="en-US" sz="2400" dirty="0" err="1"/>
              <a:t>thuốc</a:t>
            </a:r>
            <a:r>
              <a:rPr lang="en-US" sz="2400" dirty="0"/>
              <a:t>,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 smtClean="0"/>
              <a:t>thuốc</a:t>
            </a:r>
            <a:endParaRPr lang="en-US" sz="2400" dirty="0" smtClean="0"/>
          </a:p>
          <a:p>
            <a:pPr marL="342900" lvl="0" indent="-342900" algn="l">
              <a:buFontTx/>
              <a:buChar char="-"/>
            </a:pPr>
            <a:r>
              <a:rPr lang="en-US" sz="2400" dirty="0" smtClean="0"/>
              <a:t>CSBL </a:t>
            </a:r>
            <a:r>
              <a:rPr lang="en-US" sz="2400" dirty="0" err="1"/>
              <a:t>thuốc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, </a:t>
            </a:r>
            <a:r>
              <a:rPr lang="en-US" sz="2400" dirty="0" err="1"/>
              <a:t>quầy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, </a:t>
            </a:r>
            <a:r>
              <a:rPr lang="en-US" sz="2400" dirty="0" err="1"/>
              <a:t>tủ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 </a:t>
            </a:r>
            <a:r>
              <a:rPr lang="en-US" sz="2400" dirty="0" smtClean="0"/>
              <a:t>TYT, CS </a:t>
            </a:r>
            <a:r>
              <a:rPr lang="en-US" sz="2400" dirty="0" err="1"/>
              <a:t>chuyên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lẻ</a:t>
            </a:r>
            <a:r>
              <a:rPr lang="en-US" sz="2400" dirty="0"/>
              <a:t> </a:t>
            </a:r>
            <a:r>
              <a:rPr lang="en-US" sz="2400" dirty="0" err="1"/>
              <a:t>dược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, </a:t>
            </a:r>
            <a:r>
              <a:rPr lang="en-US" sz="2400" dirty="0" err="1"/>
              <a:t>thuốc</a:t>
            </a:r>
            <a:r>
              <a:rPr lang="en-US" sz="2400" dirty="0"/>
              <a:t> </a:t>
            </a:r>
            <a:r>
              <a:rPr lang="en-US" sz="2400" dirty="0" err="1"/>
              <a:t>dược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, </a:t>
            </a:r>
            <a:r>
              <a:rPr lang="en-US" sz="2400" dirty="0" err="1"/>
              <a:t>thuốc</a:t>
            </a:r>
            <a:r>
              <a:rPr lang="en-US" sz="2400" dirty="0"/>
              <a:t>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 smtClean="0"/>
              <a:t>truyền</a:t>
            </a:r>
            <a:endParaRPr lang="en-US" sz="2400" dirty="0" smtClean="0"/>
          </a:p>
          <a:p>
            <a:pPr marL="342900" lvl="0" indent="-342900" algn="l">
              <a:buFontTx/>
              <a:buChar char="-"/>
            </a:pPr>
            <a:r>
              <a:rPr lang="en-US" sz="2400" dirty="0" smtClean="0"/>
              <a:t>CSKD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,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 </a:t>
            </a:r>
            <a:r>
              <a:rPr lang="en-US" sz="2400" dirty="0" err="1" smtClean="0"/>
              <a:t>thuốc</a:t>
            </a:r>
            <a:endParaRPr lang="en-US" sz="2400" dirty="0" smtClean="0"/>
          </a:p>
          <a:p>
            <a:pPr marL="342900" lvl="0" indent="-342900" algn="l">
              <a:buFontTx/>
              <a:buChar char="-"/>
            </a:pPr>
            <a:r>
              <a:rPr lang="en-US" sz="2400" dirty="0" smtClean="0"/>
              <a:t>CSKD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thử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 smtClean="0"/>
              <a:t>sàng</a:t>
            </a:r>
            <a:endParaRPr lang="en-US" sz="2400" dirty="0" smtClean="0"/>
          </a:p>
          <a:p>
            <a:pPr marL="342900" lvl="0" indent="-342900" algn="l">
              <a:buFontTx/>
              <a:buChar char="-"/>
            </a:pPr>
            <a:r>
              <a:rPr lang="en-US" sz="2400" dirty="0" smtClean="0"/>
              <a:t>CSKD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thử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đương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 </a:t>
            </a:r>
            <a:r>
              <a:rPr lang="en-US" sz="2400" dirty="0" err="1"/>
              <a:t>thuốc</a:t>
            </a:r>
            <a:r>
              <a:rPr lang="en-US" sz="2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8637" y="1371600"/>
            <a:ext cx="177965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CSKD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2246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41480"/>
            <a:ext cx="914400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GCN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0"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105.</a:t>
            </a:r>
          </a:p>
          <a:p>
            <a:pPr lvl="0"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3.5.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CCHND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228600" y="228600"/>
            <a:ext cx="5010150" cy="508000"/>
            <a:chOff x="891" y="1175"/>
            <a:chExt cx="3156" cy="320"/>
          </a:xfrm>
        </p:grpSpPr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17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18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</p:grp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6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942509" y="263823"/>
            <a:ext cx="6009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7692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VN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97674"/>
              </p:ext>
            </p:extLst>
          </p:nvPr>
        </p:nvGraphicFramePr>
        <p:xfrm>
          <a:off x="0" y="1828800"/>
          <a:ext cx="9144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701040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TNĐH </a:t>
                      </a:r>
                    </a:p>
                    <a:p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Tx/>
                        <a:buChar char="-"/>
                      </a:pP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sỹ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buFontTx/>
                        <a:buChar char="-"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buFontTx/>
                        <a:buChar char="-"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buFontTx/>
                        <a:buChar char="-"/>
                      </a:pP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TNCĐ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Y,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TNTC 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y,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228600" y="228600"/>
            <a:ext cx="5010150" cy="508000"/>
            <a:chOff x="891" y="1175"/>
            <a:chExt cx="3156" cy="320"/>
          </a:xfrm>
        </p:grpSpPr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17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18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</p:grp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6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942509" y="263823"/>
            <a:ext cx="6009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24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7692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VN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228600" y="228600"/>
            <a:ext cx="5010150" cy="508000"/>
            <a:chOff x="891" y="1175"/>
            <a:chExt cx="3156" cy="320"/>
          </a:xfrm>
        </p:grpSpPr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17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18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</p:grp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6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942509" y="263823"/>
            <a:ext cx="6009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981200"/>
            <a:ext cx="8328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vi-VN" sz="2400" b="1" dirty="0">
                <a:latin typeface="+mn-lt"/>
              </a:rPr>
              <a:t>Bằng tốt nghiệp đại học ngành dược </a:t>
            </a:r>
            <a:r>
              <a:rPr lang="vi-VN" sz="2400" b="1" dirty="0" smtClean="0">
                <a:latin typeface="+mn-lt"/>
              </a:rPr>
              <a:t>là</a:t>
            </a:r>
            <a:r>
              <a:rPr lang="en-US" sz="2400" b="1" dirty="0" smtClean="0">
                <a:latin typeface="+mn-lt"/>
              </a:rPr>
              <a:t>:</a:t>
            </a:r>
          </a:p>
          <a:p>
            <a:pPr algn="l"/>
            <a:r>
              <a:rPr lang="en-US" sz="2400" dirty="0">
                <a:latin typeface="+mn-lt"/>
              </a:rPr>
              <a:t>B</a:t>
            </a:r>
            <a:r>
              <a:rPr lang="vi-VN" sz="2400" dirty="0" smtClean="0">
                <a:latin typeface="+mn-lt"/>
              </a:rPr>
              <a:t>ằng </a:t>
            </a:r>
            <a:r>
              <a:rPr lang="vi-VN" sz="2400" dirty="0">
                <a:latin typeface="+mn-lt"/>
              </a:rPr>
              <a:t>tốt nghiệp trình độ đại học ngành dược do các cơ sở giáo dục trong nước cấp có ghi </a:t>
            </a:r>
            <a:r>
              <a:rPr lang="en-US" sz="2400" b="1" i="1" dirty="0" err="1" smtClean="0">
                <a:latin typeface="+mn-lt"/>
              </a:rPr>
              <a:t>một</a:t>
            </a:r>
            <a:r>
              <a:rPr lang="en-US" sz="2400" b="1" i="1" dirty="0" smtClean="0">
                <a:latin typeface="+mn-lt"/>
              </a:rPr>
              <a:t> </a:t>
            </a:r>
            <a:r>
              <a:rPr lang="en-US" sz="2400" b="1" i="1" dirty="0" err="1" smtClean="0">
                <a:latin typeface="+mn-lt"/>
              </a:rPr>
              <a:t>trong</a:t>
            </a:r>
            <a:r>
              <a:rPr lang="en-US" sz="2400" b="1" i="1" dirty="0" smtClean="0">
                <a:latin typeface="+mn-lt"/>
              </a:rPr>
              <a:t> </a:t>
            </a:r>
            <a:r>
              <a:rPr lang="en-US" sz="2400" b="1" i="1" dirty="0" err="1" smtClean="0">
                <a:latin typeface="+mn-lt"/>
              </a:rPr>
              <a:t>các</a:t>
            </a:r>
            <a:r>
              <a:rPr lang="en-US" sz="2400" b="1" i="1" dirty="0" smtClean="0">
                <a:latin typeface="+mn-lt"/>
              </a:rPr>
              <a:t> </a:t>
            </a:r>
            <a:r>
              <a:rPr lang="vi-VN" sz="2400" b="1" i="1" dirty="0" smtClean="0">
                <a:latin typeface="+mn-lt"/>
              </a:rPr>
              <a:t>chức danh</a:t>
            </a:r>
            <a:r>
              <a:rPr lang="en-US" sz="2400" b="1" i="1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24200" y="3592562"/>
            <a:ext cx="2590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vi-VN" sz="2400" dirty="0" smtClean="0"/>
              <a:t>Dược sĩ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4510585"/>
            <a:ext cx="2590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Dược sĩ đại học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3135312" y="5410200"/>
            <a:ext cx="2590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Dược sĩ cao cấp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005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002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CCHND do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2" y="990600"/>
            <a:ext cx="3449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3.2.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28600" y="228600"/>
            <a:ext cx="5010150" cy="508000"/>
            <a:chOff x="891" y="1175"/>
            <a:chExt cx="3156" cy="320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12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  <p:sp>
            <p:nvSpPr>
              <p:cNvPr id="13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+mn-lt"/>
                </a:endParaRPr>
              </a:p>
            </p:txBody>
          </p:sp>
        </p:grpSp>
        <p:sp>
          <p:nvSpPr>
            <p:cNvPr id="10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1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</p:grp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942509" y="263823"/>
            <a:ext cx="6009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50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2162</Words>
  <Application>Microsoft Office PowerPoint</Application>
  <PresentationFormat>On-screen Show (4:3)</PresentationFormat>
  <Paragraphs>243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TÀI LIỆU THAM KHẢO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CHỨNG CHỈ HÀNH NGHỀ DƯỢC</dc:title>
  <dc:creator>Ha</dc:creator>
  <cp:lastModifiedBy>Ha</cp:lastModifiedBy>
  <cp:revision>58</cp:revision>
  <dcterms:created xsi:type="dcterms:W3CDTF">2017-08-03T02:32:06Z</dcterms:created>
  <dcterms:modified xsi:type="dcterms:W3CDTF">2017-08-18T02:02:03Z</dcterms:modified>
</cp:coreProperties>
</file>