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diagrams/colors4.xml" ContentType="application/vnd.openxmlformats-officedocument.drawingml.diagramColors+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Override PartName="/ppt/diagrams/drawing3.xml" ContentType="application/vnd.ms-office.drawingml.diagramDrawing+xml"/>
  <Default Extension="png" ContentType="image/png"/>
  <Override PartName="/ppt/notesSlides/notesSlide68.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diagrams/quickStyle3.xml" ContentType="application/vnd.openxmlformats-officedocument.drawingml.diagramStyle+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Default Extension="gif" ContentType="image/gif"/>
  <Override PartName="/ppt/notesSlides/notesSlide20.xml" ContentType="application/vnd.openxmlformats-officedocument.presentationml.notesSlide+xml"/>
  <Override PartName="/ppt/diagrams/drawing8.xml" ContentType="application/vnd.ms-office.drawingml.diagramDrawing+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diagrams/layout3.xml" ContentType="application/vnd.openxmlformats-officedocument.drawingml.diagramLayout+xml"/>
  <Override PartName="/ppt/notesSlides/notesSlide9.xml" ContentType="application/vnd.openxmlformats-officedocument.presentationml.notesSlide+xml"/>
  <Override PartName="/ppt/diagrams/data4.xml" ContentType="application/vnd.openxmlformats-officedocument.drawingml.diagramData+xml"/>
  <Override PartName="/ppt/notesSlides/notesSlide21.xml" ContentType="application/vnd.openxmlformats-officedocument.presentationml.notesSlide+xml"/>
  <Override PartName="/ppt/diagrams/drawing9.xml" ContentType="application/vnd.ms-office.drawingml.diagramDrawing+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diagrams/colors10.xml" ContentType="application/vnd.openxmlformats-officedocument.drawingml.diagramColors+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diagrams/data9.xml" ContentType="application/vnd.openxmlformats-officedocument.drawingml.diagramData+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slides/slide118.xml" ContentType="application/vnd.openxmlformats-officedocument.presentationml.slide+xml"/>
  <Override PartName="/ppt/diagrams/drawing7.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slides/slide51.xml" ContentType="application/vnd.openxmlformats-officedocument.presentationml.slide+xml"/>
  <Override PartName="/ppt/notesSlides/notesSlide53.xml" ContentType="application/vnd.openxmlformats-officedocument.presentationml.notesSlide+xml"/>
  <Override PartName="/ppt/slides/slide40.xml" ContentType="application/vnd.openxmlformats-officedocument.presentationml.slide+xml"/>
  <Override PartName="/ppt/notesSlides/notesSlide4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7"/>
  </p:notesMasterIdLst>
  <p:sldIdLst>
    <p:sldId id="256" r:id="rId2"/>
    <p:sldId id="287" r:id="rId3"/>
    <p:sldId id="289" r:id="rId4"/>
    <p:sldId id="288" r:id="rId5"/>
    <p:sldId id="315" r:id="rId6"/>
    <p:sldId id="286" r:id="rId7"/>
    <p:sldId id="274" r:id="rId8"/>
    <p:sldId id="306" r:id="rId9"/>
    <p:sldId id="352" r:id="rId10"/>
    <p:sldId id="305" r:id="rId11"/>
    <p:sldId id="317" r:id="rId12"/>
    <p:sldId id="291" r:id="rId13"/>
    <p:sldId id="273" r:id="rId14"/>
    <p:sldId id="292" r:id="rId15"/>
    <p:sldId id="258" r:id="rId16"/>
    <p:sldId id="267" r:id="rId17"/>
    <p:sldId id="336" r:id="rId18"/>
    <p:sldId id="268" r:id="rId19"/>
    <p:sldId id="337" r:id="rId20"/>
    <p:sldId id="295" r:id="rId21"/>
    <p:sldId id="331" r:id="rId22"/>
    <p:sldId id="269" r:id="rId23"/>
    <p:sldId id="270" r:id="rId24"/>
    <p:sldId id="293" r:id="rId25"/>
    <p:sldId id="296" r:id="rId26"/>
    <p:sldId id="297" r:id="rId27"/>
    <p:sldId id="347" r:id="rId28"/>
    <p:sldId id="353" r:id="rId29"/>
    <p:sldId id="262" r:id="rId30"/>
    <p:sldId id="348" r:id="rId31"/>
    <p:sldId id="298" r:id="rId32"/>
    <p:sldId id="330" r:id="rId33"/>
    <p:sldId id="349" r:id="rId34"/>
    <p:sldId id="350" r:id="rId35"/>
    <p:sldId id="351" r:id="rId36"/>
    <p:sldId id="299" r:id="rId37"/>
    <p:sldId id="294" r:id="rId38"/>
    <p:sldId id="308" r:id="rId39"/>
    <p:sldId id="309" r:id="rId40"/>
    <p:sldId id="340" r:id="rId41"/>
    <p:sldId id="341" r:id="rId42"/>
    <p:sldId id="342" r:id="rId43"/>
    <p:sldId id="343" r:id="rId44"/>
    <p:sldId id="344" r:id="rId45"/>
    <p:sldId id="354" r:id="rId46"/>
    <p:sldId id="355" r:id="rId47"/>
    <p:sldId id="312" r:id="rId48"/>
    <p:sldId id="356" r:id="rId49"/>
    <p:sldId id="357" r:id="rId50"/>
    <p:sldId id="314" r:id="rId51"/>
    <p:sldId id="276" r:id="rId52"/>
    <p:sldId id="318" r:id="rId53"/>
    <p:sldId id="313" r:id="rId54"/>
    <p:sldId id="325" r:id="rId55"/>
    <p:sldId id="360" r:id="rId56"/>
    <p:sldId id="365" r:id="rId57"/>
    <p:sldId id="366" r:id="rId58"/>
    <p:sldId id="369" r:id="rId59"/>
    <p:sldId id="375" r:id="rId60"/>
    <p:sldId id="371" r:id="rId61"/>
    <p:sldId id="424" r:id="rId62"/>
    <p:sldId id="358" r:id="rId63"/>
    <p:sldId id="361" r:id="rId64"/>
    <p:sldId id="376" r:id="rId65"/>
    <p:sldId id="377" r:id="rId66"/>
    <p:sldId id="378" r:id="rId67"/>
    <p:sldId id="425" r:id="rId68"/>
    <p:sldId id="362" r:id="rId69"/>
    <p:sldId id="368" r:id="rId70"/>
    <p:sldId id="379" r:id="rId71"/>
    <p:sldId id="448" r:id="rId72"/>
    <p:sldId id="382" r:id="rId73"/>
    <p:sldId id="383" r:id="rId74"/>
    <p:sldId id="384" r:id="rId75"/>
    <p:sldId id="398" r:id="rId76"/>
    <p:sldId id="388" r:id="rId77"/>
    <p:sldId id="389" r:id="rId78"/>
    <p:sldId id="385" r:id="rId79"/>
    <p:sldId id="390" r:id="rId80"/>
    <p:sldId id="391" r:id="rId81"/>
    <p:sldId id="392" r:id="rId82"/>
    <p:sldId id="393" r:id="rId83"/>
    <p:sldId id="394" r:id="rId84"/>
    <p:sldId id="396" r:id="rId85"/>
    <p:sldId id="395" r:id="rId86"/>
    <p:sldId id="397" r:id="rId87"/>
    <p:sldId id="445" r:id="rId88"/>
    <p:sldId id="282" r:id="rId89"/>
    <p:sldId id="400" r:id="rId90"/>
    <p:sldId id="401" r:id="rId91"/>
    <p:sldId id="402" r:id="rId92"/>
    <p:sldId id="426" r:id="rId93"/>
    <p:sldId id="412" r:id="rId94"/>
    <p:sldId id="403" r:id="rId95"/>
    <p:sldId id="404" r:id="rId96"/>
    <p:sldId id="413" r:id="rId97"/>
    <p:sldId id="436" r:id="rId98"/>
    <p:sldId id="414" r:id="rId99"/>
    <p:sldId id="405" r:id="rId100"/>
    <p:sldId id="406" r:id="rId101"/>
    <p:sldId id="440" r:id="rId102"/>
    <p:sldId id="407" r:id="rId103"/>
    <p:sldId id="408" r:id="rId104"/>
    <p:sldId id="437" r:id="rId105"/>
    <p:sldId id="411" r:id="rId106"/>
    <p:sldId id="409" r:id="rId107"/>
    <p:sldId id="410" r:id="rId108"/>
    <p:sldId id="438" r:id="rId109"/>
    <p:sldId id="415" r:id="rId110"/>
    <p:sldId id="416" r:id="rId111"/>
    <p:sldId id="417" r:id="rId112"/>
    <p:sldId id="418" r:id="rId113"/>
    <p:sldId id="439" r:id="rId114"/>
    <p:sldId id="419" r:id="rId115"/>
    <p:sldId id="443" r:id="rId116"/>
    <p:sldId id="423" r:id="rId117"/>
    <p:sldId id="421" r:id="rId118"/>
    <p:sldId id="450" r:id="rId119"/>
    <p:sldId id="449" r:id="rId120"/>
    <p:sldId id="428" r:id="rId121"/>
    <p:sldId id="429" r:id="rId122"/>
    <p:sldId id="430" r:id="rId123"/>
    <p:sldId id="431" r:id="rId124"/>
    <p:sldId id="442" r:id="rId125"/>
    <p:sldId id="446" r:id="rId1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526" autoAdjust="0"/>
    <p:restoredTop sz="80108" autoAdjust="0"/>
  </p:normalViewPr>
  <p:slideViewPr>
    <p:cSldViewPr snapToGrid="0">
      <p:cViewPr>
        <p:scale>
          <a:sx n="60" d="100"/>
          <a:sy n="60" d="100"/>
        </p:scale>
        <p:origin x="-666" y="6"/>
      </p:cViewPr>
      <p:guideLst>
        <p:guide orient="horz" pos="2160"/>
        <p:guide pos="3840"/>
      </p:guideLst>
    </p:cSldViewPr>
  </p:slideViewPr>
  <p:notesTextViewPr>
    <p:cViewPr>
      <p:scale>
        <a:sx n="1" d="1"/>
        <a:sy n="1" d="1"/>
      </p:scale>
      <p:origin x="0" y="0"/>
    </p:cViewPr>
  </p:notesTextViewPr>
  <p:sorterViewPr>
    <p:cViewPr>
      <p:scale>
        <a:sx n="66" d="100"/>
        <a:sy n="66" d="100"/>
      </p:scale>
      <p:origin x="0" y="16272"/>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C7469A-ECF5-42D5-B569-A26032D57968}" type="doc">
      <dgm:prSet loTypeId="urn:microsoft.com/office/officeart/2005/8/layout/process4" loCatId="list" qsTypeId="urn:microsoft.com/office/officeart/2005/8/quickstyle/simple1" qsCatId="simple" csTypeId="urn:microsoft.com/office/officeart/2005/8/colors/colorful1" csCatId="colorful" phldr="1"/>
      <dgm:spPr/>
      <dgm:t>
        <a:bodyPr/>
        <a:lstStyle/>
        <a:p>
          <a:endParaRPr lang="en-US"/>
        </a:p>
      </dgm:t>
    </dgm:pt>
    <dgm:pt modelId="{4AACF8F0-D64E-4AC1-947D-EE003FE6CBDE}">
      <dgm:prSet custT="1"/>
      <dgm:spPr/>
      <dgm:t>
        <a:bodyPr/>
        <a:lstStyle/>
        <a:p>
          <a:pPr rtl="0"/>
          <a:r>
            <a:rPr lang="en-US" sz="2800" b="0" dirty="0" smtClean="0">
              <a:solidFill>
                <a:schemeClr val="tx1"/>
              </a:solidFill>
              <a:latin typeface="Times New Roman" pitchFamily="18" charset="0"/>
              <a:cs typeface="Times New Roman" pitchFamily="18" charset="0"/>
            </a:rPr>
            <a:t>PHẦN 1: ĐẠI CƯƠNG</a:t>
          </a:r>
          <a:endParaRPr lang="en-US" sz="2800" b="0" dirty="0">
            <a:solidFill>
              <a:schemeClr val="tx1"/>
            </a:solidFill>
            <a:latin typeface="Times New Roman" pitchFamily="18" charset="0"/>
            <a:cs typeface="Times New Roman" pitchFamily="18" charset="0"/>
          </a:endParaRPr>
        </a:p>
      </dgm:t>
    </dgm:pt>
    <dgm:pt modelId="{5BCCB074-3FC0-42DD-845A-0988CDBC6BDE}" type="parTrans" cxnId="{90E0B33E-2B66-46FD-91D5-6BAD92A2FFFC}">
      <dgm:prSet/>
      <dgm:spPr/>
      <dgm:t>
        <a:bodyPr/>
        <a:lstStyle/>
        <a:p>
          <a:endParaRPr lang="en-US" sz="2800" b="0">
            <a:solidFill>
              <a:schemeClr val="tx1"/>
            </a:solidFill>
            <a:latin typeface="Times New Roman" pitchFamily="18" charset="0"/>
            <a:cs typeface="Times New Roman" pitchFamily="18" charset="0"/>
          </a:endParaRPr>
        </a:p>
      </dgm:t>
    </dgm:pt>
    <dgm:pt modelId="{10DE4D0C-5149-43F9-BA47-1EB017D2C6CC}" type="sibTrans" cxnId="{90E0B33E-2B66-46FD-91D5-6BAD92A2FFFC}">
      <dgm:prSet/>
      <dgm:spPr/>
      <dgm:t>
        <a:bodyPr/>
        <a:lstStyle/>
        <a:p>
          <a:endParaRPr lang="en-US" sz="2800" b="0">
            <a:solidFill>
              <a:schemeClr val="tx1"/>
            </a:solidFill>
            <a:latin typeface="Times New Roman" pitchFamily="18" charset="0"/>
            <a:cs typeface="Times New Roman" pitchFamily="18" charset="0"/>
          </a:endParaRPr>
        </a:p>
      </dgm:t>
    </dgm:pt>
    <dgm:pt modelId="{38A167EE-09AD-424B-8339-F756DB9F87A0}">
      <dgm:prSet custT="1"/>
      <dgm:spPr/>
      <dgm:t>
        <a:bodyPr/>
        <a:lstStyle/>
        <a:p>
          <a:pPr rtl="0"/>
          <a:r>
            <a:rPr lang="en-US" sz="2800" b="0" dirty="0" smtClean="0">
              <a:solidFill>
                <a:schemeClr val="tx1"/>
              </a:solidFill>
              <a:latin typeface="Times New Roman" pitchFamily="18" charset="0"/>
              <a:cs typeface="Times New Roman" pitchFamily="18" charset="0"/>
            </a:rPr>
            <a:t>PHẦN 2: PHÂN L0ẠI</a:t>
          </a:r>
          <a:endParaRPr lang="en-US" sz="2800" b="0" dirty="0">
            <a:solidFill>
              <a:schemeClr val="tx1"/>
            </a:solidFill>
            <a:latin typeface="Times New Roman" pitchFamily="18" charset="0"/>
            <a:cs typeface="Times New Roman" pitchFamily="18" charset="0"/>
          </a:endParaRPr>
        </a:p>
      </dgm:t>
    </dgm:pt>
    <dgm:pt modelId="{10B281AC-8792-435A-8DAF-F4EA008270DA}" type="parTrans" cxnId="{B68FA82F-3B15-455B-8BF7-5BB2CA3F3331}">
      <dgm:prSet/>
      <dgm:spPr/>
      <dgm:t>
        <a:bodyPr/>
        <a:lstStyle/>
        <a:p>
          <a:endParaRPr lang="en-US" sz="2800" b="0">
            <a:solidFill>
              <a:schemeClr val="tx1"/>
            </a:solidFill>
            <a:latin typeface="Times New Roman" pitchFamily="18" charset="0"/>
            <a:cs typeface="Times New Roman" pitchFamily="18" charset="0"/>
          </a:endParaRPr>
        </a:p>
      </dgm:t>
    </dgm:pt>
    <dgm:pt modelId="{CEFA1A5D-EBD9-499F-A168-F1C269383CB1}" type="sibTrans" cxnId="{B68FA82F-3B15-455B-8BF7-5BB2CA3F3331}">
      <dgm:prSet/>
      <dgm:spPr/>
      <dgm:t>
        <a:bodyPr/>
        <a:lstStyle/>
        <a:p>
          <a:endParaRPr lang="en-US" sz="2800" b="0">
            <a:solidFill>
              <a:schemeClr val="tx1"/>
            </a:solidFill>
            <a:latin typeface="Times New Roman" pitchFamily="18" charset="0"/>
            <a:cs typeface="Times New Roman" pitchFamily="18" charset="0"/>
          </a:endParaRPr>
        </a:p>
      </dgm:t>
    </dgm:pt>
    <dgm:pt modelId="{7036C201-C068-415B-AEB6-696F58311824}">
      <dgm:prSet custT="1"/>
      <dgm:spPr/>
      <dgm:t>
        <a:bodyPr/>
        <a:lstStyle/>
        <a:p>
          <a:pPr rtl="0"/>
          <a:r>
            <a:rPr lang="en-US" sz="2800" b="0" smtClean="0">
              <a:solidFill>
                <a:schemeClr val="tx1"/>
              </a:solidFill>
              <a:latin typeface="Times New Roman" pitchFamily="18" charset="0"/>
              <a:cs typeface="Times New Roman" pitchFamily="18" charset="0"/>
            </a:rPr>
            <a:t>PHẦN 3: CHẨN ĐOÁN</a:t>
          </a:r>
          <a:endParaRPr lang="en-US" sz="2800" b="0" dirty="0">
            <a:solidFill>
              <a:schemeClr val="tx1"/>
            </a:solidFill>
            <a:latin typeface="Times New Roman" pitchFamily="18" charset="0"/>
            <a:cs typeface="Times New Roman" pitchFamily="18" charset="0"/>
          </a:endParaRPr>
        </a:p>
      </dgm:t>
    </dgm:pt>
    <dgm:pt modelId="{24E1453B-623E-403E-BEC9-D87242C9E04A}" type="parTrans" cxnId="{CD714042-C0CB-4E34-8285-F1992F623514}">
      <dgm:prSet/>
      <dgm:spPr/>
      <dgm:t>
        <a:bodyPr/>
        <a:lstStyle/>
        <a:p>
          <a:endParaRPr lang="en-US" sz="2800" b="0">
            <a:solidFill>
              <a:schemeClr val="tx1"/>
            </a:solidFill>
            <a:latin typeface="Times New Roman" pitchFamily="18" charset="0"/>
            <a:cs typeface="Times New Roman" pitchFamily="18" charset="0"/>
          </a:endParaRPr>
        </a:p>
      </dgm:t>
    </dgm:pt>
    <dgm:pt modelId="{953B7BB6-A3C9-41C0-8459-B757B94D94CA}" type="sibTrans" cxnId="{CD714042-C0CB-4E34-8285-F1992F623514}">
      <dgm:prSet/>
      <dgm:spPr/>
      <dgm:t>
        <a:bodyPr/>
        <a:lstStyle/>
        <a:p>
          <a:endParaRPr lang="en-US" sz="2800" b="0">
            <a:solidFill>
              <a:schemeClr val="tx1"/>
            </a:solidFill>
            <a:latin typeface="Times New Roman" pitchFamily="18" charset="0"/>
            <a:cs typeface="Times New Roman" pitchFamily="18" charset="0"/>
          </a:endParaRPr>
        </a:p>
      </dgm:t>
    </dgm:pt>
    <dgm:pt modelId="{374DED1E-1313-4CA1-B53D-7ADD1E926B4C}">
      <dgm:prSet custT="1"/>
      <dgm:spPr/>
      <dgm:t>
        <a:bodyPr/>
        <a:lstStyle/>
        <a:p>
          <a:pPr rtl="0"/>
          <a:r>
            <a:rPr lang="en-US" sz="2800" b="0" dirty="0" smtClean="0">
              <a:solidFill>
                <a:schemeClr val="tx1"/>
              </a:solidFill>
              <a:latin typeface="Times New Roman" pitchFamily="18" charset="0"/>
              <a:cs typeface="Times New Roman" pitchFamily="18" charset="0"/>
            </a:rPr>
            <a:t>PHẦN 4: BIẾN CHỨNG</a:t>
          </a:r>
          <a:endParaRPr lang="en-US" sz="2800" b="0" dirty="0">
            <a:solidFill>
              <a:schemeClr val="tx1"/>
            </a:solidFill>
            <a:latin typeface="Times New Roman" pitchFamily="18" charset="0"/>
            <a:cs typeface="Times New Roman" pitchFamily="18" charset="0"/>
          </a:endParaRPr>
        </a:p>
      </dgm:t>
    </dgm:pt>
    <dgm:pt modelId="{D546E6AC-AAFE-4825-94FC-F839D684474C}" type="parTrans" cxnId="{E36831DC-C48F-4556-AB03-E62AC4103232}">
      <dgm:prSet/>
      <dgm:spPr/>
      <dgm:t>
        <a:bodyPr/>
        <a:lstStyle/>
        <a:p>
          <a:endParaRPr lang="en-US" sz="2800" b="0">
            <a:solidFill>
              <a:schemeClr val="tx1"/>
            </a:solidFill>
            <a:latin typeface="Times New Roman" pitchFamily="18" charset="0"/>
            <a:cs typeface="Times New Roman" pitchFamily="18" charset="0"/>
          </a:endParaRPr>
        </a:p>
      </dgm:t>
    </dgm:pt>
    <dgm:pt modelId="{9B89C2EF-036B-4BBD-B8D8-61501A537149}" type="sibTrans" cxnId="{E36831DC-C48F-4556-AB03-E62AC4103232}">
      <dgm:prSet/>
      <dgm:spPr/>
      <dgm:t>
        <a:bodyPr/>
        <a:lstStyle/>
        <a:p>
          <a:endParaRPr lang="en-US" sz="2800" b="0">
            <a:solidFill>
              <a:schemeClr val="tx1"/>
            </a:solidFill>
            <a:latin typeface="Times New Roman" pitchFamily="18" charset="0"/>
            <a:cs typeface="Times New Roman" pitchFamily="18" charset="0"/>
          </a:endParaRPr>
        </a:p>
      </dgm:t>
    </dgm:pt>
    <dgm:pt modelId="{539A4F5F-EB94-4387-B434-039AD19CFE7D}">
      <dgm:prSet custT="1"/>
      <dgm:spPr/>
      <dgm:t>
        <a:bodyPr/>
        <a:lstStyle/>
        <a:p>
          <a:pPr rtl="0"/>
          <a:r>
            <a:rPr lang="en-US" sz="2800" b="0" dirty="0" smtClean="0">
              <a:solidFill>
                <a:schemeClr val="tx1"/>
              </a:solidFill>
              <a:latin typeface="Times New Roman" pitchFamily="18" charset="0"/>
              <a:cs typeface="Times New Roman" pitchFamily="18" charset="0"/>
            </a:rPr>
            <a:t>PHẦN 5: ĐIỀU TRỊ</a:t>
          </a:r>
          <a:endParaRPr lang="en-US" sz="2800" b="0" dirty="0">
            <a:solidFill>
              <a:schemeClr val="tx1"/>
            </a:solidFill>
            <a:latin typeface="Times New Roman" pitchFamily="18" charset="0"/>
            <a:cs typeface="Times New Roman" pitchFamily="18" charset="0"/>
          </a:endParaRPr>
        </a:p>
      </dgm:t>
    </dgm:pt>
    <dgm:pt modelId="{41293EAB-22A4-4C37-87BC-2E9762610339}" type="parTrans" cxnId="{5350DD6F-33BC-4D70-AE7E-DB37E97BCDAB}">
      <dgm:prSet/>
      <dgm:spPr/>
      <dgm:t>
        <a:bodyPr/>
        <a:lstStyle/>
        <a:p>
          <a:endParaRPr lang="en-US" sz="2800" b="0">
            <a:solidFill>
              <a:schemeClr val="tx1"/>
            </a:solidFill>
            <a:latin typeface="Times New Roman" pitchFamily="18" charset="0"/>
            <a:cs typeface="Times New Roman" pitchFamily="18" charset="0"/>
          </a:endParaRPr>
        </a:p>
      </dgm:t>
    </dgm:pt>
    <dgm:pt modelId="{9FAB623D-1CA4-47FB-A4A9-87ABEF209BA1}" type="sibTrans" cxnId="{5350DD6F-33BC-4D70-AE7E-DB37E97BCDAB}">
      <dgm:prSet/>
      <dgm:spPr/>
      <dgm:t>
        <a:bodyPr/>
        <a:lstStyle/>
        <a:p>
          <a:endParaRPr lang="en-US" sz="2800" b="0">
            <a:solidFill>
              <a:schemeClr val="tx1"/>
            </a:solidFill>
            <a:latin typeface="Times New Roman" pitchFamily="18" charset="0"/>
            <a:cs typeface="Times New Roman" pitchFamily="18" charset="0"/>
          </a:endParaRPr>
        </a:p>
      </dgm:t>
    </dgm:pt>
    <dgm:pt modelId="{807B9139-325F-4510-918A-6FBA3C9EA449}">
      <dgm:prSet custT="1"/>
      <dgm:spPr/>
      <dgm:t>
        <a:bodyPr/>
        <a:lstStyle/>
        <a:p>
          <a:pPr rtl="0"/>
          <a:r>
            <a:rPr lang="en-US" sz="2800" b="0" smtClean="0">
              <a:solidFill>
                <a:schemeClr val="tx1"/>
              </a:solidFill>
              <a:latin typeface="Times New Roman" pitchFamily="18" charset="0"/>
              <a:cs typeface="Times New Roman" pitchFamily="18" charset="0"/>
            </a:rPr>
            <a:t>PHẦN 6: CA LÂM SÀNG</a:t>
          </a:r>
          <a:endParaRPr lang="en-US" sz="2800" b="0" dirty="0">
            <a:solidFill>
              <a:schemeClr val="tx1"/>
            </a:solidFill>
            <a:latin typeface="Times New Roman" pitchFamily="18" charset="0"/>
            <a:cs typeface="Times New Roman" pitchFamily="18" charset="0"/>
          </a:endParaRPr>
        </a:p>
      </dgm:t>
    </dgm:pt>
    <dgm:pt modelId="{DF615C65-9140-4A36-BE11-D0996500C94D}" type="parTrans" cxnId="{B4D2CED1-43E7-46F1-807E-872CDDC8C21D}">
      <dgm:prSet/>
      <dgm:spPr/>
      <dgm:t>
        <a:bodyPr/>
        <a:lstStyle/>
        <a:p>
          <a:endParaRPr lang="en-US" sz="2800" b="0">
            <a:solidFill>
              <a:schemeClr val="tx1"/>
            </a:solidFill>
            <a:latin typeface="Times New Roman" pitchFamily="18" charset="0"/>
            <a:cs typeface="Times New Roman" pitchFamily="18" charset="0"/>
          </a:endParaRPr>
        </a:p>
      </dgm:t>
    </dgm:pt>
    <dgm:pt modelId="{93E11EC6-4BD5-4814-A8C4-74587720F422}" type="sibTrans" cxnId="{B4D2CED1-43E7-46F1-807E-872CDDC8C21D}">
      <dgm:prSet/>
      <dgm:spPr/>
      <dgm:t>
        <a:bodyPr/>
        <a:lstStyle/>
        <a:p>
          <a:endParaRPr lang="en-US" sz="2800" b="0">
            <a:solidFill>
              <a:schemeClr val="tx1"/>
            </a:solidFill>
            <a:latin typeface="Times New Roman" pitchFamily="18" charset="0"/>
            <a:cs typeface="Times New Roman" pitchFamily="18" charset="0"/>
          </a:endParaRPr>
        </a:p>
      </dgm:t>
    </dgm:pt>
    <dgm:pt modelId="{FB2183C0-C8ED-4F1D-8338-75BB23D408F0}" type="pres">
      <dgm:prSet presAssocID="{9CC7469A-ECF5-42D5-B569-A26032D57968}" presName="Name0" presStyleCnt="0">
        <dgm:presLayoutVars>
          <dgm:dir/>
          <dgm:animLvl val="lvl"/>
          <dgm:resizeHandles val="exact"/>
        </dgm:presLayoutVars>
      </dgm:prSet>
      <dgm:spPr/>
      <dgm:t>
        <a:bodyPr/>
        <a:lstStyle/>
        <a:p>
          <a:endParaRPr lang="en-US"/>
        </a:p>
      </dgm:t>
    </dgm:pt>
    <dgm:pt modelId="{1F4B6B35-40E3-4A49-979B-F3EC20B3197F}" type="pres">
      <dgm:prSet presAssocID="{807B9139-325F-4510-918A-6FBA3C9EA449}" presName="boxAndChildren" presStyleCnt="0"/>
      <dgm:spPr/>
    </dgm:pt>
    <dgm:pt modelId="{B062F0C9-28D5-47AA-9DAD-F5E1E40C4F19}" type="pres">
      <dgm:prSet presAssocID="{807B9139-325F-4510-918A-6FBA3C9EA449}" presName="parentTextBox" presStyleLbl="node1" presStyleIdx="0" presStyleCnt="6"/>
      <dgm:spPr/>
      <dgm:t>
        <a:bodyPr/>
        <a:lstStyle/>
        <a:p>
          <a:endParaRPr lang="en-US"/>
        </a:p>
      </dgm:t>
    </dgm:pt>
    <dgm:pt modelId="{647B8BC4-7462-4FAA-91DA-28BE0D60DA80}" type="pres">
      <dgm:prSet presAssocID="{9FAB623D-1CA4-47FB-A4A9-87ABEF209BA1}" presName="sp" presStyleCnt="0"/>
      <dgm:spPr/>
    </dgm:pt>
    <dgm:pt modelId="{9F43CEF1-8852-4224-AC7A-EBCC5882531D}" type="pres">
      <dgm:prSet presAssocID="{539A4F5F-EB94-4387-B434-039AD19CFE7D}" presName="arrowAndChildren" presStyleCnt="0"/>
      <dgm:spPr/>
    </dgm:pt>
    <dgm:pt modelId="{48C9D70F-AC41-4BF7-93A4-5D524336C0A1}" type="pres">
      <dgm:prSet presAssocID="{539A4F5F-EB94-4387-B434-039AD19CFE7D}" presName="parentTextArrow" presStyleLbl="node1" presStyleIdx="1" presStyleCnt="6"/>
      <dgm:spPr/>
      <dgm:t>
        <a:bodyPr/>
        <a:lstStyle/>
        <a:p>
          <a:endParaRPr lang="en-US"/>
        </a:p>
      </dgm:t>
    </dgm:pt>
    <dgm:pt modelId="{F2EA5B18-F09C-4D12-8A2E-B2D405DD756C}" type="pres">
      <dgm:prSet presAssocID="{9B89C2EF-036B-4BBD-B8D8-61501A537149}" presName="sp" presStyleCnt="0"/>
      <dgm:spPr/>
    </dgm:pt>
    <dgm:pt modelId="{B6ABD76C-ED51-4418-B2ED-73599F4B9899}" type="pres">
      <dgm:prSet presAssocID="{374DED1E-1313-4CA1-B53D-7ADD1E926B4C}" presName="arrowAndChildren" presStyleCnt="0"/>
      <dgm:spPr/>
    </dgm:pt>
    <dgm:pt modelId="{3F361160-4B77-4F65-B09E-176D991EAB28}" type="pres">
      <dgm:prSet presAssocID="{374DED1E-1313-4CA1-B53D-7ADD1E926B4C}" presName="parentTextArrow" presStyleLbl="node1" presStyleIdx="2" presStyleCnt="6"/>
      <dgm:spPr/>
      <dgm:t>
        <a:bodyPr/>
        <a:lstStyle/>
        <a:p>
          <a:endParaRPr lang="en-US"/>
        </a:p>
      </dgm:t>
    </dgm:pt>
    <dgm:pt modelId="{17078ABA-9E4F-47B3-9B0C-3F18C1557D36}" type="pres">
      <dgm:prSet presAssocID="{953B7BB6-A3C9-41C0-8459-B757B94D94CA}" presName="sp" presStyleCnt="0"/>
      <dgm:spPr/>
    </dgm:pt>
    <dgm:pt modelId="{ECA003C6-E475-46B8-BB61-2F03AD90546D}" type="pres">
      <dgm:prSet presAssocID="{7036C201-C068-415B-AEB6-696F58311824}" presName="arrowAndChildren" presStyleCnt="0"/>
      <dgm:spPr/>
    </dgm:pt>
    <dgm:pt modelId="{5DA0A2E5-812E-4B51-8F28-1103FB78E321}" type="pres">
      <dgm:prSet presAssocID="{7036C201-C068-415B-AEB6-696F58311824}" presName="parentTextArrow" presStyleLbl="node1" presStyleIdx="3" presStyleCnt="6"/>
      <dgm:spPr/>
      <dgm:t>
        <a:bodyPr/>
        <a:lstStyle/>
        <a:p>
          <a:endParaRPr lang="en-US"/>
        </a:p>
      </dgm:t>
    </dgm:pt>
    <dgm:pt modelId="{46DCE70B-6CA7-46C3-8973-54F3B8329EFA}" type="pres">
      <dgm:prSet presAssocID="{CEFA1A5D-EBD9-499F-A168-F1C269383CB1}" presName="sp" presStyleCnt="0"/>
      <dgm:spPr/>
    </dgm:pt>
    <dgm:pt modelId="{3A4EB674-2920-4FF3-B47C-05687B72B806}" type="pres">
      <dgm:prSet presAssocID="{38A167EE-09AD-424B-8339-F756DB9F87A0}" presName="arrowAndChildren" presStyleCnt="0"/>
      <dgm:spPr/>
    </dgm:pt>
    <dgm:pt modelId="{B590D8BD-03B2-404C-A15D-C2CF80F72880}" type="pres">
      <dgm:prSet presAssocID="{38A167EE-09AD-424B-8339-F756DB9F87A0}" presName="parentTextArrow" presStyleLbl="node1" presStyleIdx="4" presStyleCnt="6"/>
      <dgm:spPr/>
      <dgm:t>
        <a:bodyPr/>
        <a:lstStyle/>
        <a:p>
          <a:endParaRPr lang="en-US"/>
        </a:p>
      </dgm:t>
    </dgm:pt>
    <dgm:pt modelId="{813A6BFE-F955-44F9-9CDD-2BFC0889177F}" type="pres">
      <dgm:prSet presAssocID="{10DE4D0C-5149-43F9-BA47-1EB017D2C6CC}" presName="sp" presStyleCnt="0"/>
      <dgm:spPr/>
    </dgm:pt>
    <dgm:pt modelId="{72716597-1E44-45A9-96F6-EB24A3D8FDB5}" type="pres">
      <dgm:prSet presAssocID="{4AACF8F0-D64E-4AC1-947D-EE003FE6CBDE}" presName="arrowAndChildren" presStyleCnt="0"/>
      <dgm:spPr/>
    </dgm:pt>
    <dgm:pt modelId="{F7E68082-3180-45F5-9F83-4224B60BDAFC}" type="pres">
      <dgm:prSet presAssocID="{4AACF8F0-D64E-4AC1-947D-EE003FE6CBDE}" presName="parentTextArrow" presStyleLbl="node1" presStyleIdx="5" presStyleCnt="6"/>
      <dgm:spPr/>
      <dgm:t>
        <a:bodyPr/>
        <a:lstStyle/>
        <a:p>
          <a:endParaRPr lang="en-US"/>
        </a:p>
      </dgm:t>
    </dgm:pt>
  </dgm:ptLst>
  <dgm:cxnLst>
    <dgm:cxn modelId="{0401DE24-392D-41CA-9704-3FF046544A99}" type="presOf" srcId="{374DED1E-1313-4CA1-B53D-7ADD1E926B4C}" destId="{3F361160-4B77-4F65-B09E-176D991EAB28}" srcOrd="0" destOrd="0" presId="urn:microsoft.com/office/officeart/2005/8/layout/process4"/>
    <dgm:cxn modelId="{5350DD6F-33BC-4D70-AE7E-DB37E97BCDAB}" srcId="{9CC7469A-ECF5-42D5-B569-A26032D57968}" destId="{539A4F5F-EB94-4387-B434-039AD19CFE7D}" srcOrd="4" destOrd="0" parTransId="{41293EAB-22A4-4C37-87BC-2E9762610339}" sibTransId="{9FAB623D-1CA4-47FB-A4A9-87ABEF209BA1}"/>
    <dgm:cxn modelId="{16E2687B-D7F6-47AA-B7F6-404CC36C15BD}" type="presOf" srcId="{38A167EE-09AD-424B-8339-F756DB9F87A0}" destId="{B590D8BD-03B2-404C-A15D-C2CF80F72880}" srcOrd="0" destOrd="0" presId="urn:microsoft.com/office/officeart/2005/8/layout/process4"/>
    <dgm:cxn modelId="{FF9BFAE7-6809-471C-AC47-82389940139B}" type="presOf" srcId="{9CC7469A-ECF5-42D5-B569-A26032D57968}" destId="{FB2183C0-C8ED-4F1D-8338-75BB23D408F0}" srcOrd="0" destOrd="0" presId="urn:microsoft.com/office/officeart/2005/8/layout/process4"/>
    <dgm:cxn modelId="{E36831DC-C48F-4556-AB03-E62AC4103232}" srcId="{9CC7469A-ECF5-42D5-B569-A26032D57968}" destId="{374DED1E-1313-4CA1-B53D-7ADD1E926B4C}" srcOrd="3" destOrd="0" parTransId="{D546E6AC-AAFE-4825-94FC-F839D684474C}" sibTransId="{9B89C2EF-036B-4BBD-B8D8-61501A537149}"/>
    <dgm:cxn modelId="{EE23190B-5A10-4659-AFB6-0A0C52C2F60E}" type="presOf" srcId="{4AACF8F0-D64E-4AC1-947D-EE003FE6CBDE}" destId="{F7E68082-3180-45F5-9F83-4224B60BDAFC}" srcOrd="0" destOrd="0" presId="urn:microsoft.com/office/officeart/2005/8/layout/process4"/>
    <dgm:cxn modelId="{90E0B33E-2B66-46FD-91D5-6BAD92A2FFFC}" srcId="{9CC7469A-ECF5-42D5-B569-A26032D57968}" destId="{4AACF8F0-D64E-4AC1-947D-EE003FE6CBDE}" srcOrd="0" destOrd="0" parTransId="{5BCCB074-3FC0-42DD-845A-0988CDBC6BDE}" sibTransId="{10DE4D0C-5149-43F9-BA47-1EB017D2C6CC}"/>
    <dgm:cxn modelId="{B8DB5DA9-89BB-46ED-8B32-DECF7BA68CF5}" type="presOf" srcId="{807B9139-325F-4510-918A-6FBA3C9EA449}" destId="{B062F0C9-28D5-47AA-9DAD-F5E1E40C4F19}" srcOrd="0" destOrd="0" presId="urn:microsoft.com/office/officeart/2005/8/layout/process4"/>
    <dgm:cxn modelId="{910AB2DD-6A02-4140-9657-AFF49D6D8998}" type="presOf" srcId="{7036C201-C068-415B-AEB6-696F58311824}" destId="{5DA0A2E5-812E-4B51-8F28-1103FB78E321}" srcOrd="0" destOrd="0" presId="urn:microsoft.com/office/officeart/2005/8/layout/process4"/>
    <dgm:cxn modelId="{B4D2CED1-43E7-46F1-807E-872CDDC8C21D}" srcId="{9CC7469A-ECF5-42D5-B569-A26032D57968}" destId="{807B9139-325F-4510-918A-6FBA3C9EA449}" srcOrd="5" destOrd="0" parTransId="{DF615C65-9140-4A36-BE11-D0996500C94D}" sibTransId="{93E11EC6-4BD5-4814-A8C4-74587720F422}"/>
    <dgm:cxn modelId="{F0A914A7-BEA3-471D-9BC8-57D2D3AE5119}" type="presOf" srcId="{539A4F5F-EB94-4387-B434-039AD19CFE7D}" destId="{48C9D70F-AC41-4BF7-93A4-5D524336C0A1}" srcOrd="0" destOrd="0" presId="urn:microsoft.com/office/officeart/2005/8/layout/process4"/>
    <dgm:cxn modelId="{CD714042-C0CB-4E34-8285-F1992F623514}" srcId="{9CC7469A-ECF5-42D5-B569-A26032D57968}" destId="{7036C201-C068-415B-AEB6-696F58311824}" srcOrd="2" destOrd="0" parTransId="{24E1453B-623E-403E-BEC9-D87242C9E04A}" sibTransId="{953B7BB6-A3C9-41C0-8459-B757B94D94CA}"/>
    <dgm:cxn modelId="{B68FA82F-3B15-455B-8BF7-5BB2CA3F3331}" srcId="{9CC7469A-ECF5-42D5-B569-A26032D57968}" destId="{38A167EE-09AD-424B-8339-F756DB9F87A0}" srcOrd="1" destOrd="0" parTransId="{10B281AC-8792-435A-8DAF-F4EA008270DA}" sibTransId="{CEFA1A5D-EBD9-499F-A168-F1C269383CB1}"/>
    <dgm:cxn modelId="{70335E23-072E-4691-9787-F56ADC388AA8}" type="presParOf" srcId="{FB2183C0-C8ED-4F1D-8338-75BB23D408F0}" destId="{1F4B6B35-40E3-4A49-979B-F3EC20B3197F}" srcOrd="0" destOrd="0" presId="urn:microsoft.com/office/officeart/2005/8/layout/process4"/>
    <dgm:cxn modelId="{4069622C-3DC4-4A63-B661-D4D43172C018}" type="presParOf" srcId="{1F4B6B35-40E3-4A49-979B-F3EC20B3197F}" destId="{B062F0C9-28D5-47AA-9DAD-F5E1E40C4F19}" srcOrd="0" destOrd="0" presId="urn:microsoft.com/office/officeart/2005/8/layout/process4"/>
    <dgm:cxn modelId="{3E87907A-3394-4D13-A364-816FBB001F60}" type="presParOf" srcId="{FB2183C0-C8ED-4F1D-8338-75BB23D408F0}" destId="{647B8BC4-7462-4FAA-91DA-28BE0D60DA80}" srcOrd="1" destOrd="0" presId="urn:microsoft.com/office/officeart/2005/8/layout/process4"/>
    <dgm:cxn modelId="{BBEA0B83-BFFB-4D17-8642-6AA5BC9F5647}" type="presParOf" srcId="{FB2183C0-C8ED-4F1D-8338-75BB23D408F0}" destId="{9F43CEF1-8852-4224-AC7A-EBCC5882531D}" srcOrd="2" destOrd="0" presId="urn:microsoft.com/office/officeart/2005/8/layout/process4"/>
    <dgm:cxn modelId="{245AB3E9-05C8-46E2-83FE-76B34C1FEA56}" type="presParOf" srcId="{9F43CEF1-8852-4224-AC7A-EBCC5882531D}" destId="{48C9D70F-AC41-4BF7-93A4-5D524336C0A1}" srcOrd="0" destOrd="0" presId="urn:microsoft.com/office/officeart/2005/8/layout/process4"/>
    <dgm:cxn modelId="{23150B75-9759-4A0F-A60B-FA33ECBC1EEE}" type="presParOf" srcId="{FB2183C0-C8ED-4F1D-8338-75BB23D408F0}" destId="{F2EA5B18-F09C-4D12-8A2E-B2D405DD756C}" srcOrd="3" destOrd="0" presId="urn:microsoft.com/office/officeart/2005/8/layout/process4"/>
    <dgm:cxn modelId="{5E7902AB-51E8-4CE8-9DF7-88C881C2CBAC}" type="presParOf" srcId="{FB2183C0-C8ED-4F1D-8338-75BB23D408F0}" destId="{B6ABD76C-ED51-4418-B2ED-73599F4B9899}" srcOrd="4" destOrd="0" presId="urn:microsoft.com/office/officeart/2005/8/layout/process4"/>
    <dgm:cxn modelId="{C84FF190-DF7F-4B03-8A26-858D5562C761}" type="presParOf" srcId="{B6ABD76C-ED51-4418-B2ED-73599F4B9899}" destId="{3F361160-4B77-4F65-B09E-176D991EAB28}" srcOrd="0" destOrd="0" presId="urn:microsoft.com/office/officeart/2005/8/layout/process4"/>
    <dgm:cxn modelId="{BDB47A5C-5AE0-4A2E-A605-27496D8943BB}" type="presParOf" srcId="{FB2183C0-C8ED-4F1D-8338-75BB23D408F0}" destId="{17078ABA-9E4F-47B3-9B0C-3F18C1557D36}" srcOrd="5" destOrd="0" presId="urn:microsoft.com/office/officeart/2005/8/layout/process4"/>
    <dgm:cxn modelId="{5E717B14-ED92-4FE4-BC89-0E1010128BE3}" type="presParOf" srcId="{FB2183C0-C8ED-4F1D-8338-75BB23D408F0}" destId="{ECA003C6-E475-46B8-BB61-2F03AD90546D}" srcOrd="6" destOrd="0" presId="urn:microsoft.com/office/officeart/2005/8/layout/process4"/>
    <dgm:cxn modelId="{7F8658C8-26F7-4842-9C26-9EA48D1254E7}" type="presParOf" srcId="{ECA003C6-E475-46B8-BB61-2F03AD90546D}" destId="{5DA0A2E5-812E-4B51-8F28-1103FB78E321}" srcOrd="0" destOrd="0" presId="urn:microsoft.com/office/officeart/2005/8/layout/process4"/>
    <dgm:cxn modelId="{CD9943FE-59E9-49DF-A75F-9D7FEC30E398}" type="presParOf" srcId="{FB2183C0-C8ED-4F1D-8338-75BB23D408F0}" destId="{46DCE70B-6CA7-46C3-8973-54F3B8329EFA}" srcOrd="7" destOrd="0" presId="urn:microsoft.com/office/officeart/2005/8/layout/process4"/>
    <dgm:cxn modelId="{F7F8E9AC-C92B-456D-B0E3-B83C12B944E4}" type="presParOf" srcId="{FB2183C0-C8ED-4F1D-8338-75BB23D408F0}" destId="{3A4EB674-2920-4FF3-B47C-05687B72B806}" srcOrd="8" destOrd="0" presId="urn:microsoft.com/office/officeart/2005/8/layout/process4"/>
    <dgm:cxn modelId="{DE6A6587-93FE-49A8-8A32-799E580C72D4}" type="presParOf" srcId="{3A4EB674-2920-4FF3-B47C-05687B72B806}" destId="{B590D8BD-03B2-404C-A15D-C2CF80F72880}" srcOrd="0" destOrd="0" presId="urn:microsoft.com/office/officeart/2005/8/layout/process4"/>
    <dgm:cxn modelId="{B5C419F1-FE39-4812-B774-4CD86A39E6B4}" type="presParOf" srcId="{FB2183C0-C8ED-4F1D-8338-75BB23D408F0}" destId="{813A6BFE-F955-44F9-9CDD-2BFC0889177F}" srcOrd="9" destOrd="0" presId="urn:microsoft.com/office/officeart/2005/8/layout/process4"/>
    <dgm:cxn modelId="{790CD4D2-529C-4E9D-9449-4BAFF94EA63F}" type="presParOf" srcId="{FB2183C0-C8ED-4F1D-8338-75BB23D408F0}" destId="{72716597-1E44-45A9-96F6-EB24A3D8FDB5}" srcOrd="10" destOrd="0" presId="urn:microsoft.com/office/officeart/2005/8/layout/process4"/>
    <dgm:cxn modelId="{176339CA-89A2-48BB-9E01-73341C6CBAFE}" type="presParOf" srcId="{72716597-1E44-45A9-96F6-EB24A3D8FDB5}" destId="{F7E68082-3180-45F5-9F83-4224B60BDAFC}"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FB25B3F-A6C8-4E46-BE54-47A0E4321EA9}" type="doc">
      <dgm:prSet loTypeId="urn:microsoft.com/office/officeart/2005/8/layout/vList5" loCatId="list" qsTypeId="urn:microsoft.com/office/officeart/2005/8/quickstyle/3d2" qsCatId="3D" csTypeId="urn:microsoft.com/office/officeart/2005/8/colors/colorful3" csCatId="colorful" phldr="1"/>
      <dgm:spPr/>
      <dgm:t>
        <a:bodyPr/>
        <a:lstStyle/>
        <a:p>
          <a:endParaRPr lang="en-US"/>
        </a:p>
      </dgm:t>
    </dgm:pt>
    <dgm:pt modelId="{445169B8-B4F7-4C98-B7BD-E6378A490A72}">
      <dgm:prSet custT="1"/>
      <dgm:spPr/>
      <dgm:t>
        <a:bodyPr/>
        <a:lstStyle/>
        <a:p>
          <a:pPr rtl="0"/>
          <a:r>
            <a:rPr lang="en-US" sz="3200" dirty="0" err="1" smtClean="0">
              <a:latin typeface="Times New Roman" pitchFamily="18" charset="0"/>
              <a:cs typeface="Times New Roman" pitchFamily="18" charset="0"/>
            </a:rPr>
            <a:t>Kiểm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soát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đường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huyết</a:t>
          </a:r>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dgm:t>
    </dgm:pt>
    <dgm:pt modelId="{5B607D78-51FA-47C5-AECE-D1B63BFFCF62}" type="parTrans" cxnId="{263DBDA1-6E28-4037-B12D-B26535CEE58D}">
      <dgm:prSet/>
      <dgm:spPr/>
      <dgm:t>
        <a:bodyPr/>
        <a:lstStyle/>
        <a:p>
          <a:endParaRPr lang="en-US" sz="3200">
            <a:solidFill>
              <a:schemeClr val="tx1"/>
            </a:solidFill>
            <a:latin typeface="Times New Roman" pitchFamily="18" charset="0"/>
            <a:cs typeface="Times New Roman" pitchFamily="18" charset="0"/>
          </a:endParaRPr>
        </a:p>
      </dgm:t>
    </dgm:pt>
    <dgm:pt modelId="{76548C8E-348B-44F3-882C-5BBA4353C461}" type="sibTrans" cxnId="{263DBDA1-6E28-4037-B12D-B26535CEE58D}">
      <dgm:prSet/>
      <dgm:spPr/>
      <dgm:t>
        <a:bodyPr/>
        <a:lstStyle/>
        <a:p>
          <a:endParaRPr lang="en-US" sz="3200">
            <a:solidFill>
              <a:schemeClr val="tx1"/>
            </a:solidFill>
            <a:latin typeface="Times New Roman" pitchFamily="18" charset="0"/>
            <a:cs typeface="Times New Roman" pitchFamily="18" charset="0"/>
          </a:endParaRPr>
        </a:p>
      </dgm:t>
    </dgm:pt>
    <dgm:pt modelId="{BAEABEF5-D059-4AC3-B5D1-1EC56D850429}">
      <dgm:prSet custT="1"/>
      <dgm:spPr/>
      <dgm:t>
        <a:bodyPr/>
        <a:lstStyle/>
        <a:p>
          <a:pPr rtl="0"/>
          <a:r>
            <a:rPr lang="en-US" sz="3200" dirty="0" err="1" smtClean="0">
              <a:latin typeface="Times New Roman" pitchFamily="18" charset="0"/>
              <a:cs typeface="Times New Roman" pitchFamily="18" charset="0"/>
            </a:rPr>
            <a:t>Kiểm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soát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huyết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áp</a:t>
          </a:r>
          <a:endParaRPr lang="en-US" sz="3200" dirty="0">
            <a:latin typeface="Times New Roman" pitchFamily="18" charset="0"/>
            <a:cs typeface="Times New Roman" pitchFamily="18" charset="0"/>
          </a:endParaRPr>
        </a:p>
      </dgm:t>
    </dgm:pt>
    <dgm:pt modelId="{0EB5A98D-DD76-474D-B572-FB83E75AADE1}" type="parTrans" cxnId="{658A4067-A8B5-434D-AF4C-3266DB975F1B}">
      <dgm:prSet/>
      <dgm:spPr/>
      <dgm:t>
        <a:bodyPr/>
        <a:lstStyle/>
        <a:p>
          <a:endParaRPr lang="en-US" sz="3200">
            <a:solidFill>
              <a:schemeClr val="tx1"/>
            </a:solidFill>
            <a:latin typeface="Times New Roman" pitchFamily="18" charset="0"/>
            <a:cs typeface="Times New Roman" pitchFamily="18" charset="0"/>
          </a:endParaRPr>
        </a:p>
      </dgm:t>
    </dgm:pt>
    <dgm:pt modelId="{C03A81E7-5516-4F73-9FDE-6A5C21D49B49}" type="sibTrans" cxnId="{658A4067-A8B5-434D-AF4C-3266DB975F1B}">
      <dgm:prSet/>
      <dgm:spPr/>
      <dgm:t>
        <a:bodyPr/>
        <a:lstStyle/>
        <a:p>
          <a:endParaRPr lang="en-US" sz="3200">
            <a:solidFill>
              <a:schemeClr val="tx1"/>
            </a:solidFill>
            <a:latin typeface="Times New Roman" pitchFamily="18" charset="0"/>
            <a:cs typeface="Times New Roman" pitchFamily="18" charset="0"/>
          </a:endParaRPr>
        </a:p>
      </dgm:t>
    </dgm:pt>
    <dgm:pt modelId="{A8B7D63A-0911-4D91-9A78-6B4E5893D6A8}">
      <dgm:prSet custT="1"/>
      <dgm:spPr/>
      <dgm:t>
        <a:bodyPr/>
        <a:lstStyle/>
        <a:p>
          <a:pPr rtl="0"/>
          <a:r>
            <a:rPr lang="en-US" sz="3200" dirty="0" err="1" smtClean="0">
              <a:latin typeface="Times New Roman" pitchFamily="18" charset="0"/>
              <a:cs typeface="Times New Roman" pitchFamily="18" charset="0"/>
            </a:rPr>
            <a:t>Điều</a:t>
          </a:r>
          <a:r>
            <a:rPr lang="en-US" sz="3200" dirty="0" smtClean="0">
              <a:latin typeface="Times New Roman" pitchFamily="18" charset="0"/>
              <a:cs typeface="Times New Roman" pitchFamily="18" charset="0"/>
            </a:rPr>
            <a:t> tri </a:t>
          </a:r>
          <a:r>
            <a:rPr lang="en-US" sz="3200" dirty="0" err="1" smtClean="0">
              <a:latin typeface="Times New Roman" pitchFamily="18" charset="0"/>
              <a:cs typeface="Times New Roman" pitchFamily="18" charset="0"/>
            </a:rPr>
            <a:t>béo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phì</a:t>
          </a:r>
          <a:endParaRPr lang="en-US" sz="3200" dirty="0">
            <a:latin typeface="Times New Roman" pitchFamily="18" charset="0"/>
            <a:cs typeface="Times New Roman" pitchFamily="18" charset="0"/>
          </a:endParaRPr>
        </a:p>
      </dgm:t>
    </dgm:pt>
    <dgm:pt modelId="{1D9A37E8-4A25-4766-A928-CEEFBF578833}" type="parTrans" cxnId="{ABF6F448-BE00-49EA-A81E-13FA5CB34D02}">
      <dgm:prSet/>
      <dgm:spPr/>
      <dgm:t>
        <a:bodyPr/>
        <a:lstStyle/>
        <a:p>
          <a:endParaRPr lang="en-US" sz="3200">
            <a:solidFill>
              <a:schemeClr val="tx1"/>
            </a:solidFill>
            <a:latin typeface="Times New Roman" pitchFamily="18" charset="0"/>
            <a:cs typeface="Times New Roman" pitchFamily="18" charset="0"/>
          </a:endParaRPr>
        </a:p>
      </dgm:t>
    </dgm:pt>
    <dgm:pt modelId="{EC780884-A612-46AC-947F-AF846B7EFFC6}" type="sibTrans" cxnId="{ABF6F448-BE00-49EA-A81E-13FA5CB34D02}">
      <dgm:prSet/>
      <dgm:spPr/>
      <dgm:t>
        <a:bodyPr/>
        <a:lstStyle/>
        <a:p>
          <a:endParaRPr lang="en-US" sz="3200">
            <a:solidFill>
              <a:schemeClr val="tx1"/>
            </a:solidFill>
            <a:latin typeface="Times New Roman" pitchFamily="18" charset="0"/>
            <a:cs typeface="Times New Roman" pitchFamily="18" charset="0"/>
          </a:endParaRPr>
        </a:p>
      </dgm:t>
    </dgm:pt>
    <dgm:pt modelId="{BD24AC8D-D97A-40F2-BD27-7D343E81EB8E}" type="pres">
      <dgm:prSet presAssocID="{8FB25B3F-A6C8-4E46-BE54-47A0E4321EA9}" presName="Name0" presStyleCnt="0">
        <dgm:presLayoutVars>
          <dgm:dir/>
          <dgm:animLvl val="lvl"/>
          <dgm:resizeHandles val="exact"/>
        </dgm:presLayoutVars>
      </dgm:prSet>
      <dgm:spPr/>
      <dgm:t>
        <a:bodyPr/>
        <a:lstStyle/>
        <a:p>
          <a:endParaRPr lang="en-US"/>
        </a:p>
      </dgm:t>
    </dgm:pt>
    <dgm:pt modelId="{D534D997-7FE4-461E-BD61-9B88CD9A28CE}" type="pres">
      <dgm:prSet presAssocID="{445169B8-B4F7-4C98-B7BD-E6378A490A72}" presName="linNode" presStyleCnt="0"/>
      <dgm:spPr/>
      <dgm:t>
        <a:bodyPr/>
        <a:lstStyle/>
        <a:p>
          <a:endParaRPr lang="en-US"/>
        </a:p>
      </dgm:t>
    </dgm:pt>
    <dgm:pt modelId="{CCA6EF78-2674-4317-B538-7D856F739E0F}" type="pres">
      <dgm:prSet presAssocID="{445169B8-B4F7-4C98-B7BD-E6378A490A72}" presName="parentText" presStyleLbl="node1" presStyleIdx="0" presStyleCnt="3" custScaleX="118382">
        <dgm:presLayoutVars>
          <dgm:chMax val="1"/>
          <dgm:bulletEnabled val="1"/>
        </dgm:presLayoutVars>
      </dgm:prSet>
      <dgm:spPr/>
      <dgm:t>
        <a:bodyPr/>
        <a:lstStyle/>
        <a:p>
          <a:endParaRPr lang="en-US"/>
        </a:p>
      </dgm:t>
    </dgm:pt>
    <dgm:pt modelId="{D7B8FF1B-698B-46FE-ACED-493B12ED9AB4}" type="pres">
      <dgm:prSet presAssocID="{76548C8E-348B-44F3-882C-5BBA4353C461}" presName="sp" presStyleCnt="0"/>
      <dgm:spPr/>
      <dgm:t>
        <a:bodyPr/>
        <a:lstStyle/>
        <a:p>
          <a:endParaRPr lang="en-US"/>
        </a:p>
      </dgm:t>
    </dgm:pt>
    <dgm:pt modelId="{F180C93C-67D1-444F-A29C-809DDE4C0895}" type="pres">
      <dgm:prSet presAssocID="{BAEABEF5-D059-4AC3-B5D1-1EC56D850429}" presName="linNode" presStyleCnt="0"/>
      <dgm:spPr/>
      <dgm:t>
        <a:bodyPr/>
        <a:lstStyle/>
        <a:p>
          <a:endParaRPr lang="en-US"/>
        </a:p>
      </dgm:t>
    </dgm:pt>
    <dgm:pt modelId="{D65B1745-C910-4DAE-9C57-6C795908D9E2}" type="pres">
      <dgm:prSet presAssocID="{BAEABEF5-D059-4AC3-B5D1-1EC56D850429}" presName="parentText" presStyleLbl="node1" presStyleIdx="1" presStyleCnt="3" custScaleX="114393">
        <dgm:presLayoutVars>
          <dgm:chMax val="1"/>
          <dgm:bulletEnabled val="1"/>
        </dgm:presLayoutVars>
      </dgm:prSet>
      <dgm:spPr/>
      <dgm:t>
        <a:bodyPr/>
        <a:lstStyle/>
        <a:p>
          <a:endParaRPr lang="en-US"/>
        </a:p>
      </dgm:t>
    </dgm:pt>
    <dgm:pt modelId="{872543A9-A27E-44C5-8CC9-9ABB5CEE196D}" type="pres">
      <dgm:prSet presAssocID="{C03A81E7-5516-4F73-9FDE-6A5C21D49B49}" presName="sp" presStyleCnt="0"/>
      <dgm:spPr/>
      <dgm:t>
        <a:bodyPr/>
        <a:lstStyle/>
        <a:p>
          <a:endParaRPr lang="en-US"/>
        </a:p>
      </dgm:t>
    </dgm:pt>
    <dgm:pt modelId="{92A4B1DB-1207-4333-85A7-2AABEA183AB8}" type="pres">
      <dgm:prSet presAssocID="{A8B7D63A-0911-4D91-9A78-6B4E5893D6A8}" presName="linNode" presStyleCnt="0"/>
      <dgm:spPr/>
      <dgm:t>
        <a:bodyPr/>
        <a:lstStyle/>
        <a:p>
          <a:endParaRPr lang="en-US"/>
        </a:p>
      </dgm:t>
    </dgm:pt>
    <dgm:pt modelId="{86684E89-80F3-4E3F-A181-B25100E82C5D}" type="pres">
      <dgm:prSet presAssocID="{A8B7D63A-0911-4D91-9A78-6B4E5893D6A8}" presName="parentText" presStyleLbl="node1" presStyleIdx="2" presStyleCnt="3" custScaleX="112528">
        <dgm:presLayoutVars>
          <dgm:chMax val="1"/>
          <dgm:bulletEnabled val="1"/>
        </dgm:presLayoutVars>
      </dgm:prSet>
      <dgm:spPr/>
      <dgm:t>
        <a:bodyPr/>
        <a:lstStyle/>
        <a:p>
          <a:endParaRPr lang="en-US"/>
        </a:p>
      </dgm:t>
    </dgm:pt>
  </dgm:ptLst>
  <dgm:cxnLst>
    <dgm:cxn modelId="{484818EA-E218-48CF-B6FA-65283B1203F1}" type="presOf" srcId="{A8B7D63A-0911-4D91-9A78-6B4E5893D6A8}" destId="{86684E89-80F3-4E3F-A181-B25100E82C5D}" srcOrd="0" destOrd="0" presId="urn:microsoft.com/office/officeart/2005/8/layout/vList5"/>
    <dgm:cxn modelId="{263DBDA1-6E28-4037-B12D-B26535CEE58D}" srcId="{8FB25B3F-A6C8-4E46-BE54-47A0E4321EA9}" destId="{445169B8-B4F7-4C98-B7BD-E6378A490A72}" srcOrd="0" destOrd="0" parTransId="{5B607D78-51FA-47C5-AECE-D1B63BFFCF62}" sibTransId="{76548C8E-348B-44F3-882C-5BBA4353C461}"/>
    <dgm:cxn modelId="{658A4067-A8B5-434D-AF4C-3266DB975F1B}" srcId="{8FB25B3F-A6C8-4E46-BE54-47A0E4321EA9}" destId="{BAEABEF5-D059-4AC3-B5D1-1EC56D850429}" srcOrd="1" destOrd="0" parTransId="{0EB5A98D-DD76-474D-B572-FB83E75AADE1}" sibTransId="{C03A81E7-5516-4F73-9FDE-6A5C21D49B49}"/>
    <dgm:cxn modelId="{209B96FB-A776-4EFC-904D-EA80EED916B7}" type="presOf" srcId="{445169B8-B4F7-4C98-B7BD-E6378A490A72}" destId="{CCA6EF78-2674-4317-B538-7D856F739E0F}" srcOrd="0" destOrd="0" presId="urn:microsoft.com/office/officeart/2005/8/layout/vList5"/>
    <dgm:cxn modelId="{134D2A42-6179-4C55-BFBE-A861CE5548BD}" type="presOf" srcId="{BAEABEF5-D059-4AC3-B5D1-1EC56D850429}" destId="{D65B1745-C910-4DAE-9C57-6C795908D9E2}" srcOrd="0" destOrd="0" presId="urn:microsoft.com/office/officeart/2005/8/layout/vList5"/>
    <dgm:cxn modelId="{FC00B453-74E2-4497-9409-6DE3DAB6D881}" type="presOf" srcId="{8FB25B3F-A6C8-4E46-BE54-47A0E4321EA9}" destId="{BD24AC8D-D97A-40F2-BD27-7D343E81EB8E}" srcOrd="0" destOrd="0" presId="urn:microsoft.com/office/officeart/2005/8/layout/vList5"/>
    <dgm:cxn modelId="{ABF6F448-BE00-49EA-A81E-13FA5CB34D02}" srcId="{8FB25B3F-A6C8-4E46-BE54-47A0E4321EA9}" destId="{A8B7D63A-0911-4D91-9A78-6B4E5893D6A8}" srcOrd="2" destOrd="0" parTransId="{1D9A37E8-4A25-4766-A928-CEEFBF578833}" sibTransId="{EC780884-A612-46AC-947F-AF846B7EFFC6}"/>
    <dgm:cxn modelId="{E14009DE-58AE-43BB-BBE2-DC3870266651}" type="presParOf" srcId="{BD24AC8D-D97A-40F2-BD27-7D343E81EB8E}" destId="{D534D997-7FE4-461E-BD61-9B88CD9A28CE}" srcOrd="0" destOrd="0" presId="urn:microsoft.com/office/officeart/2005/8/layout/vList5"/>
    <dgm:cxn modelId="{45BDBBCB-2BDD-40B2-887F-6BC404EF0885}" type="presParOf" srcId="{D534D997-7FE4-461E-BD61-9B88CD9A28CE}" destId="{CCA6EF78-2674-4317-B538-7D856F739E0F}" srcOrd="0" destOrd="0" presId="urn:microsoft.com/office/officeart/2005/8/layout/vList5"/>
    <dgm:cxn modelId="{3A683DD4-ACD4-4EC5-8703-F814DC9DF88F}" type="presParOf" srcId="{BD24AC8D-D97A-40F2-BD27-7D343E81EB8E}" destId="{D7B8FF1B-698B-46FE-ACED-493B12ED9AB4}" srcOrd="1" destOrd="0" presId="urn:microsoft.com/office/officeart/2005/8/layout/vList5"/>
    <dgm:cxn modelId="{E4ED6A0D-D122-4B31-9002-3D6C15A49B52}" type="presParOf" srcId="{BD24AC8D-D97A-40F2-BD27-7D343E81EB8E}" destId="{F180C93C-67D1-444F-A29C-809DDE4C0895}" srcOrd="2" destOrd="0" presId="urn:microsoft.com/office/officeart/2005/8/layout/vList5"/>
    <dgm:cxn modelId="{443A237B-EAC1-4527-AF93-FEB68BDBA7C4}" type="presParOf" srcId="{F180C93C-67D1-444F-A29C-809DDE4C0895}" destId="{D65B1745-C910-4DAE-9C57-6C795908D9E2}" srcOrd="0" destOrd="0" presId="urn:microsoft.com/office/officeart/2005/8/layout/vList5"/>
    <dgm:cxn modelId="{3D46E344-1373-4A3F-B34F-61F6A59A98F7}" type="presParOf" srcId="{BD24AC8D-D97A-40F2-BD27-7D343E81EB8E}" destId="{872543A9-A27E-44C5-8CC9-9ABB5CEE196D}" srcOrd="3" destOrd="0" presId="urn:microsoft.com/office/officeart/2005/8/layout/vList5"/>
    <dgm:cxn modelId="{73772A39-356A-48B8-976A-9B60C3CECFA4}" type="presParOf" srcId="{BD24AC8D-D97A-40F2-BD27-7D343E81EB8E}" destId="{92A4B1DB-1207-4333-85A7-2AABEA183AB8}" srcOrd="4" destOrd="0" presId="urn:microsoft.com/office/officeart/2005/8/layout/vList5"/>
    <dgm:cxn modelId="{DBE99701-2198-4938-BBE9-DCFE39F5405C}" type="presParOf" srcId="{92A4B1DB-1207-4333-85A7-2AABEA183AB8}" destId="{86684E89-80F3-4E3F-A181-B25100E82C5D}" srcOrd="0"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472C26-0EE1-4D35-89A6-08BD3A217B08}"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6D127DB0-7BCE-4A82-B0D3-1538B062DE06}">
      <dgm:prSet>
        <dgm:style>
          <a:lnRef idx="1">
            <a:schemeClr val="accent4"/>
          </a:lnRef>
          <a:fillRef idx="2">
            <a:schemeClr val="accent4"/>
          </a:fillRef>
          <a:effectRef idx="1">
            <a:schemeClr val="accent4"/>
          </a:effectRef>
          <a:fontRef idx="minor">
            <a:schemeClr val="dk1"/>
          </a:fontRef>
        </dgm:style>
      </dgm:prSet>
      <dgm:spPr/>
      <dgm:t>
        <a:bodyPr/>
        <a:lstStyle/>
        <a:p>
          <a:pPr rtl="0"/>
          <a:r>
            <a:rPr lang="en-US" dirty="0" err="1" smtClean="0"/>
            <a:t>Thiếu</a:t>
          </a:r>
          <a:r>
            <a:rPr lang="en-US" dirty="0" smtClean="0"/>
            <a:t> </a:t>
          </a:r>
          <a:r>
            <a:rPr lang="en-US" dirty="0" err="1" smtClean="0"/>
            <a:t>hụt</a:t>
          </a:r>
          <a:r>
            <a:rPr lang="en-US" dirty="0" smtClean="0"/>
            <a:t> insulin</a:t>
          </a:r>
          <a:endParaRPr lang="en-US" dirty="0"/>
        </a:p>
      </dgm:t>
    </dgm:pt>
    <dgm:pt modelId="{B01A21D1-6172-41AA-B4EB-E1B1FE51FCFE}" type="parTrans" cxnId="{3007D1CE-A61D-4A3D-8793-9E0E18B4BA84}">
      <dgm:prSet/>
      <dgm:spPr/>
      <dgm:t>
        <a:bodyPr/>
        <a:lstStyle/>
        <a:p>
          <a:endParaRPr lang="en-US"/>
        </a:p>
      </dgm:t>
    </dgm:pt>
    <dgm:pt modelId="{7853EE04-BBC7-48BB-91EF-7C01CBA90B89}" type="sibTrans" cxnId="{3007D1CE-A61D-4A3D-8793-9E0E18B4BA84}">
      <dgm:prSet/>
      <dgm:spPr/>
      <dgm:t>
        <a:bodyPr/>
        <a:lstStyle/>
        <a:p>
          <a:endParaRPr lang="en-US"/>
        </a:p>
      </dgm:t>
    </dgm:pt>
    <dgm:pt modelId="{4B35F93C-9867-4A6F-B197-111BEED66DAA}" type="pres">
      <dgm:prSet presAssocID="{08472C26-0EE1-4D35-89A6-08BD3A217B08}" presName="Name0" presStyleCnt="0">
        <dgm:presLayoutVars>
          <dgm:chPref val="3"/>
          <dgm:dir/>
          <dgm:animLvl val="lvl"/>
          <dgm:resizeHandles/>
        </dgm:presLayoutVars>
      </dgm:prSet>
      <dgm:spPr/>
      <dgm:t>
        <a:bodyPr/>
        <a:lstStyle/>
        <a:p>
          <a:endParaRPr lang="en-US"/>
        </a:p>
      </dgm:t>
    </dgm:pt>
    <dgm:pt modelId="{F0356EAD-5084-40AA-B145-43AE7DDA97A8}" type="pres">
      <dgm:prSet presAssocID="{6D127DB0-7BCE-4A82-B0D3-1538B062DE06}" presName="horFlow" presStyleCnt="0"/>
      <dgm:spPr/>
    </dgm:pt>
    <dgm:pt modelId="{E7055508-3C38-4233-AD88-2F5804913405}" type="pres">
      <dgm:prSet presAssocID="{6D127DB0-7BCE-4A82-B0D3-1538B062DE06}" presName="bigChev" presStyleLbl="node1" presStyleIdx="0" presStyleCnt="1" custScaleX="189630" custScaleY="173907"/>
      <dgm:spPr/>
      <dgm:t>
        <a:bodyPr/>
        <a:lstStyle/>
        <a:p>
          <a:endParaRPr lang="en-US"/>
        </a:p>
      </dgm:t>
    </dgm:pt>
  </dgm:ptLst>
  <dgm:cxnLst>
    <dgm:cxn modelId="{46BA68C1-A4A2-443A-AE8E-52118785A5B8}" type="presOf" srcId="{6D127DB0-7BCE-4A82-B0D3-1538B062DE06}" destId="{E7055508-3C38-4233-AD88-2F5804913405}" srcOrd="0" destOrd="0" presId="urn:microsoft.com/office/officeart/2005/8/layout/lProcess3"/>
    <dgm:cxn modelId="{D09806AC-0BDF-4030-881F-D4C38508631D}" type="presOf" srcId="{08472C26-0EE1-4D35-89A6-08BD3A217B08}" destId="{4B35F93C-9867-4A6F-B197-111BEED66DAA}" srcOrd="0" destOrd="0" presId="urn:microsoft.com/office/officeart/2005/8/layout/lProcess3"/>
    <dgm:cxn modelId="{3007D1CE-A61D-4A3D-8793-9E0E18B4BA84}" srcId="{08472C26-0EE1-4D35-89A6-08BD3A217B08}" destId="{6D127DB0-7BCE-4A82-B0D3-1538B062DE06}" srcOrd="0" destOrd="0" parTransId="{B01A21D1-6172-41AA-B4EB-E1B1FE51FCFE}" sibTransId="{7853EE04-BBC7-48BB-91EF-7C01CBA90B89}"/>
    <dgm:cxn modelId="{601A0120-D01E-4BC2-923B-7DD8080E19C5}" type="presParOf" srcId="{4B35F93C-9867-4A6F-B197-111BEED66DAA}" destId="{F0356EAD-5084-40AA-B145-43AE7DDA97A8}" srcOrd="0" destOrd="0" presId="urn:microsoft.com/office/officeart/2005/8/layout/lProcess3"/>
    <dgm:cxn modelId="{D95E3BB4-EDB3-4C6F-83BF-C440216D7C05}" type="presParOf" srcId="{F0356EAD-5084-40AA-B145-43AE7DDA97A8}" destId="{E7055508-3C38-4233-AD88-2F5804913405}" srcOrd="0" destOrd="0" presId="urn:microsoft.com/office/officeart/2005/8/layout/l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CF01BE-62F1-40A3-8E03-3A091DB22131}"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0DBDBAF8-34D0-4ED1-A979-A4D7853435D7}">
      <dgm:prSet/>
      <dgm:spPr/>
      <dgm:t>
        <a:bodyPr/>
        <a:lstStyle/>
        <a:p>
          <a:pPr rtl="0"/>
          <a:r>
            <a:rPr lang="en-US" dirty="0" err="1" smtClean="0"/>
            <a:t>Đề</a:t>
          </a:r>
          <a:r>
            <a:rPr lang="en-US" dirty="0" smtClean="0"/>
            <a:t> </a:t>
          </a:r>
          <a:r>
            <a:rPr lang="en-US" dirty="0" err="1" smtClean="0"/>
            <a:t>kháng</a:t>
          </a:r>
          <a:r>
            <a:rPr lang="en-US" dirty="0" smtClean="0"/>
            <a:t> insulin </a:t>
          </a:r>
          <a:endParaRPr lang="en-US" dirty="0"/>
        </a:p>
      </dgm:t>
    </dgm:pt>
    <dgm:pt modelId="{8E0B5068-51B8-4CE7-8B11-23A6C932A83E}" type="parTrans" cxnId="{511A4C8E-86A0-4EEF-85C6-8BC2F2242D17}">
      <dgm:prSet/>
      <dgm:spPr/>
      <dgm:t>
        <a:bodyPr/>
        <a:lstStyle/>
        <a:p>
          <a:endParaRPr lang="en-US"/>
        </a:p>
      </dgm:t>
    </dgm:pt>
    <dgm:pt modelId="{0725A927-3F17-473B-AEB6-12256A1F48F7}" type="sibTrans" cxnId="{511A4C8E-86A0-4EEF-85C6-8BC2F2242D17}">
      <dgm:prSet/>
      <dgm:spPr/>
      <dgm:t>
        <a:bodyPr/>
        <a:lstStyle/>
        <a:p>
          <a:endParaRPr lang="en-US"/>
        </a:p>
      </dgm:t>
    </dgm:pt>
    <dgm:pt modelId="{ED3FE676-BDCF-4933-AF38-48E6C805D70C}" type="pres">
      <dgm:prSet presAssocID="{EACF01BE-62F1-40A3-8E03-3A091DB22131}" presName="Name0" presStyleCnt="0">
        <dgm:presLayoutVars>
          <dgm:chPref val="3"/>
          <dgm:dir/>
          <dgm:animLvl val="lvl"/>
          <dgm:resizeHandles/>
        </dgm:presLayoutVars>
      </dgm:prSet>
      <dgm:spPr/>
      <dgm:t>
        <a:bodyPr/>
        <a:lstStyle/>
        <a:p>
          <a:endParaRPr lang="en-US"/>
        </a:p>
      </dgm:t>
    </dgm:pt>
    <dgm:pt modelId="{97C91AA0-1D2B-4D55-B38C-655402E35999}" type="pres">
      <dgm:prSet presAssocID="{0DBDBAF8-34D0-4ED1-A979-A4D7853435D7}" presName="horFlow" presStyleCnt="0"/>
      <dgm:spPr/>
    </dgm:pt>
    <dgm:pt modelId="{A75E079A-0878-4206-B1BC-ED70C9ECDA4F}" type="pres">
      <dgm:prSet presAssocID="{0DBDBAF8-34D0-4ED1-A979-A4D7853435D7}" presName="bigChev" presStyleLbl="node1" presStyleIdx="0" presStyleCnt="1" custScaleX="110464" custScaleY="90393"/>
      <dgm:spPr/>
      <dgm:t>
        <a:bodyPr/>
        <a:lstStyle/>
        <a:p>
          <a:endParaRPr lang="en-US"/>
        </a:p>
      </dgm:t>
    </dgm:pt>
  </dgm:ptLst>
  <dgm:cxnLst>
    <dgm:cxn modelId="{E0EF8957-0950-4B48-A3B0-074B177A5D7C}" type="presOf" srcId="{EACF01BE-62F1-40A3-8E03-3A091DB22131}" destId="{ED3FE676-BDCF-4933-AF38-48E6C805D70C}" srcOrd="0" destOrd="0" presId="urn:microsoft.com/office/officeart/2005/8/layout/lProcess3"/>
    <dgm:cxn modelId="{0FB31588-0232-4201-89B5-3FAAC020E290}" type="presOf" srcId="{0DBDBAF8-34D0-4ED1-A979-A4D7853435D7}" destId="{A75E079A-0878-4206-B1BC-ED70C9ECDA4F}" srcOrd="0" destOrd="0" presId="urn:microsoft.com/office/officeart/2005/8/layout/lProcess3"/>
    <dgm:cxn modelId="{511A4C8E-86A0-4EEF-85C6-8BC2F2242D17}" srcId="{EACF01BE-62F1-40A3-8E03-3A091DB22131}" destId="{0DBDBAF8-34D0-4ED1-A979-A4D7853435D7}" srcOrd="0" destOrd="0" parTransId="{8E0B5068-51B8-4CE7-8B11-23A6C932A83E}" sibTransId="{0725A927-3F17-473B-AEB6-12256A1F48F7}"/>
    <dgm:cxn modelId="{E8140332-1F34-4F22-BD17-D73432E776A3}" type="presParOf" srcId="{ED3FE676-BDCF-4933-AF38-48E6C805D70C}" destId="{97C91AA0-1D2B-4D55-B38C-655402E35999}" srcOrd="0" destOrd="0" presId="urn:microsoft.com/office/officeart/2005/8/layout/lProcess3"/>
    <dgm:cxn modelId="{B5A411E9-6650-4950-83A8-58B0A5701535}" type="presParOf" srcId="{97C91AA0-1D2B-4D55-B38C-655402E35999}" destId="{A75E079A-0878-4206-B1BC-ED70C9ECDA4F}" srcOrd="0" destOrd="0" presId="urn:microsoft.com/office/officeart/2005/8/layout/lProcess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40938B7-D7A0-49FB-BBF2-4C2957B145C9}" type="doc">
      <dgm:prSet loTypeId="urn:microsoft.com/office/officeart/2005/8/layout/lProcess3" loCatId="process" qsTypeId="urn:microsoft.com/office/officeart/2005/8/quickstyle/3d1" qsCatId="3D" csTypeId="urn:microsoft.com/office/officeart/2005/8/colors/accent1_5" csCatId="accent1" phldr="1"/>
      <dgm:spPr/>
      <dgm:t>
        <a:bodyPr/>
        <a:lstStyle/>
        <a:p>
          <a:endParaRPr lang="en-US"/>
        </a:p>
      </dgm:t>
    </dgm:pt>
    <dgm:pt modelId="{DD2C1F97-38D4-4F33-952C-E63009BE3B64}">
      <dgm:prSet custT="1"/>
      <dgm:spPr/>
      <dgm:t>
        <a:bodyPr/>
        <a:lstStyle/>
        <a:p>
          <a:pPr rtl="0"/>
          <a:r>
            <a:rPr lang="en-US" sz="2000" b="1" dirty="0" err="1" smtClean="0">
              <a:solidFill>
                <a:schemeClr val="tx1"/>
              </a:solidFill>
            </a:rPr>
            <a:t>Tác</a:t>
          </a:r>
          <a:r>
            <a:rPr lang="en-US" sz="2000" b="1" dirty="0" smtClean="0">
              <a:solidFill>
                <a:schemeClr val="tx1"/>
              </a:solidFill>
            </a:rPr>
            <a:t> </a:t>
          </a:r>
          <a:r>
            <a:rPr lang="en-US" sz="2000" b="1" dirty="0" err="1" smtClean="0">
              <a:solidFill>
                <a:schemeClr val="tx1"/>
              </a:solidFill>
            </a:rPr>
            <a:t>dụng</a:t>
          </a:r>
          <a:r>
            <a:rPr lang="en-US" sz="2000" b="1" dirty="0" smtClean="0">
              <a:solidFill>
                <a:schemeClr val="tx1"/>
              </a:solidFill>
            </a:rPr>
            <a:t> </a:t>
          </a:r>
          <a:r>
            <a:rPr lang="en-US" sz="2000" b="1" dirty="0" err="1" smtClean="0">
              <a:solidFill>
                <a:schemeClr val="tx1"/>
              </a:solidFill>
            </a:rPr>
            <a:t>trên</a:t>
          </a:r>
          <a:r>
            <a:rPr lang="en-US" sz="2000" b="1" dirty="0" smtClean="0">
              <a:solidFill>
                <a:schemeClr val="tx1"/>
              </a:solidFill>
            </a:rPr>
            <a:t> </a:t>
          </a:r>
          <a:r>
            <a:rPr lang="en-US" sz="2000" b="1" dirty="0" err="1" smtClean="0">
              <a:solidFill>
                <a:schemeClr val="tx1"/>
              </a:solidFill>
            </a:rPr>
            <a:t>chuyển</a:t>
          </a:r>
          <a:r>
            <a:rPr lang="en-US" sz="2000" b="1" dirty="0" smtClean="0">
              <a:solidFill>
                <a:schemeClr val="tx1"/>
              </a:solidFill>
            </a:rPr>
            <a:t> </a:t>
          </a:r>
          <a:r>
            <a:rPr lang="en-US" sz="2000" b="1" dirty="0" err="1" smtClean="0">
              <a:solidFill>
                <a:schemeClr val="tx1"/>
              </a:solidFill>
            </a:rPr>
            <a:t>hóa</a:t>
          </a:r>
          <a:r>
            <a:rPr lang="en-US" sz="2000" b="1" dirty="0" smtClean="0">
              <a:solidFill>
                <a:schemeClr val="tx1"/>
              </a:solidFill>
            </a:rPr>
            <a:t> </a:t>
          </a:r>
          <a:r>
            <a:rPr lang="en-US" sz="2000" b="1" dirty="0" err="1" smtClean="0">
              <a:solidFill>
                <a:schemeClr val="tx1"/>
              </a:solidFill>
            </a:rPr>
            <a:t>Glucid</a:t>
          </a:r>
          <a:endParaRPr lang="en-US" sz="2000" b="1" dirty="0">
            <a:solidFill>
              <a:schemeClr val="tx1"/>
            </a:solidFill>
          </a:endParaRPr>
        </a:p>
      </dgm:t>
    </dgm:pt>
    <dgm:pt modelId="{A07CDE18-9AA4-4AFA-ADAA-6176A44E27BA}" type="parTrans" cxnId="{AFD6A1ED-E0F8-4498-9129-E3BF36574C8D}">
      <dgm:prSet/>
      <dgm:spPr/>
      <dgm:t>
        <a:bodyPr/>
        <a:lstStyle/>
        <a:p>
          <a:endParaRPr lang="en-US" sz="2000" b="1">
            <a:solidFill>
              <a:schemeClr val="tx1"/>
            </a:solidFill>
          </a:endParaRPr>
        </a:p>
      </dgm:t>
    </dgm:pt>
    <dgm:pt modelId="{80A1F42D-4984-4BEF-A15B-D872FA15E458}" type="sibTrans" cxnId="{AFD6A1ED-E0F8-4498-9129-E3BF36574C8D}">
      <dgm:prSet/>
      <dgm:spPr/>
      <dgm:t>
        <a:bodyPr/>
        <a:lstStyle/>
        <a:p>
          <a:endParaRPr lang="en-US" sz="2000" b="1">
            <a:solidFill>
              <a:schemeClr val="tx1"/>
            </a:solidFill>
          </a:endParaRPr>
        </a:p>
      </dgm:t>
    </dgm:pt>
    <dgm:pt modelId="{ABCB99D7-501C-4A8C-B003-3B54A4B68605}">
      <dgm:prSet custT="1"/>
      <dgm:spPr/>
      <dgm:t>
        <a:bodyPr/>
        <a:lstStyle/>
        <a:p>
          <a:pPr rtl="0"/>
          <a:r>
            <a:rPr lang="en-US" sz="2000" b="1" dirty="0" err="1" smtClean="0">
              <a:solidFill>
                <a:schemeClr val="tx1"/>
              </a:solidFill>
            </a:rPr>
            <a:t>Tác</a:t>
          </a:r>
          <a:r>
            <a:rPr lang="en-US" sz="2000" b="1" dirty="0" smtClean="0">
              <a:solidFill>
                <a:schemeClr val="tx1"/>
              </a:solidFill>
            </a:rPr>
            <a:t> </a:t>
          </a:r>
          <a:r>
            <a:rPr lang="en-US" sz="2000" b="1" dirty="0" err="1" smtClean="0">
              <a:solidFill>
                <a:schemeClr val="tx1"/>
              </a:solidFill>
            </a:rPr>
            <a:t>dụng</a:t>
          </a:r>
          <a:r>
            <a:rPr lang="en-US" sz="2000" b="1" dirty="0" smtClean="0">
              <a:solidFill>
                <a:schemeClr val="tx1"/>
              </a:solidFill>
            </a:rPr>
            <a:t> </a:t>
          </a:r>
          <a:r>
            <a:rPr lang="en-US" sz="2000" b="1" dirty="0" err="1" smtClean="0">
              <a:solidFill>
                <a:schemeClr val="tx1"/>
              </a:solidFill>
            </a:rPr>
            <a:t>trên</a:t>
          </a:r>
          <a:r>
            <a:rPr lang="en-US" sz="2000" b="1" dirty="0" smtClean="0">
              <a:solidFill>
                <a:schemeClr val="tx1"/>
              </a:solidFill>
            </a:rPr>
            <a:t> </a:t>
          </a:r>
          <a:r>
            <a:rPr lang="en-US" sz="2000" b="1" dirty="0" err="1" smtClean="0">
              <a:solidFill>
                <a:schemeClr val="tx1"/>
              </a:solidFill>
            </a:rPr>
            <a:t>chuyển</a:t>
          </a:r>
          <a:r>
            <a:rPr lang="en-US" sz="2000" b="1" dirty="0" smtClean="0">
              <a:solidFill>
                <a:schemeClr val="tx1"/>
              </a:solidFill>
            </a:rPr>
            <a:t> </a:t>
          </a:r>
          <a:r>
            <a:rPr lang="en-US" sz="2000" b="1" dirty="0" err="1" smtClean="0">
              <a:solidFill>
                <a:schemeClr val="tx1"/>
              </a:solidFill>
            </a:rPr>
            <a:t>hóa</a:t>
          </a:r>
          <a:r>
            <a:rPr lang="en-US" sz="2000" b="1" dirty="0" smtClean="0">
              <a:solidFill>
                <a:schemeClr val="tx1"/>
              </a:solidFill>
            </a:rPr>
            <a:t> </a:t>
          </a:r>
          <a:r>
            <a:rPr lang="en-US" sz="2000" b="1" dirty="0" err="1" smtClean="0">
              <a:solidFill>
                <a:schemeClr val="tx1"/>
              </a:solidFill>
            </a:rPr>
            <a:t>Protide</a:t>
          </a:r>
          <a:endParaRPr lang="en-US" sz="2000" b="1" dirty="0">
            <a:solidFill>
              <a:schemeClr val="tx1"/>
            </a:solidFill>
          </a:endParaRPr>
        </a:p>
      </dgm:t>
    </dgm:pt>
    <dgm:pt modelId="{BC86D502-8647-4C0F-B784-D9571EDC8313}" type="parTrans" cxnId="{455277AD-0976-492B-B7A8-3BC04BAFEFCA}">
      <dgm:prSet/>
      <dgm:spPr/>
      <dgm:t>
        <a:bodyPr/>
        <a:lstStyle/>
        <a:p>
          <a:endParaRPr lang="en-US" sz="2000" b="1">
            <a:solidFill>
              <a:schemeClr val="tx1"/>
            </a:solidFill>
          </a:endParaRPr>
        </a:p>
      </dgm:t>
    </dgm:pt>
    <dgm:pt modelId="{11F4FA1B-D47D-49CC-AD31-2D00D43E66EB}" type="sibTrans" cxnId="{455277AD-0976-492B-B7A8-3BC04BAFEFCA}">
      <dgm:prSet/>
      <dgm:spPr/>
      <dgm:t>
        <a:bodyPr/>
        <a:lstStyle/>
        <a:p>
          <a:endParaRPr lang="en-US" sz="2000" b="1">
            <a:solidFill>
              <a:schemeClr val="tx1"/>
            </a:solidFill>
          </a:endParaRPr>
        </a:p>
      </dgm:t>
    </dgm:pt>
    <dgm:pt modelId="{BCA0F724-88CE-415D-A8BD-6C2122B3EEF3}">
      <dgm:prSet custT="1"/>
      <dgm:spPr/>
      <dgm:t>
        <a:bodyPr/>
        <a:lstStyle/>
        <a:p>
          <a:pPr rtl="0"/>
          <a:r>
            <a:rPr lang="en-US" sz="2000" b="1" dirty="0" err="1" smtClean="0">
              <a:solidFill>
                <a:schemeClr val="tx1"/>
              </a:solidFill>
            </a:rPr>
            <a:t>Tác</a:t>
          </a:r>
          <a:r>
            <a:rPr lang="en-US" sz="2000" b="1" dirty="0" smtClean="0">
              <a:solidFill>
                <a:schemeClr val="tx1"/>
              </a:solidFill>
            </a:rPr>
            <a:t> </a:t>
          </a:r>
          <a:r>
            <a:rPr lang="en-US" sz="2000" b="1" dirty="0" err="1" smtClean="0">
              <a:solidFill>
                <a:schemeClr val="tx1"/>
              </a:solidFill>
            </a:rPr>
            <a:t>dụng</a:t>
          </a:r>
          <a:r>
            <a:rPr lang="en-US" sz="2000" b="1" dirty="0" smtClean="0">
              <a:solidFill>
                <a:schemeClr val="tx1"/>
              </a:solidFill>
            </a:rPr>
            <a:t> </a:t>
          </a:r>
          <a:r>
            <a:rPr lang="en-US" sz="2000" b="1" dirty="0" err="1" smtClean="0">
              <a:solidFill>
                <a:schemeClr val="tx1"/>
              </a:solidFill>
            </a:rPr>
            <a:t>trên</a:t>
          </a:r>
          <a:r>
            <a:rPr lang="en-US" sz="2000" b="1" dirty="0" smtClean="0">
              <a:solidFill>
                <a:schemeClr val="tx1"/>
              </a:solidFill>
            </a:rPr>
            <a:t> </a:t>
          </a:r>
          <a:r>
            <a:rPr lang="en-US" sz="2000" b="1" dirty="0" err="1" smtClean="0">
              <a:solidFill>
                <a:schemeClr val="tx1"/>
              </a:solidFill>
            </a:rPr>
            <a:t>chuyển</a:t>
          </a:r>
          <a:r>
            <a:rPr lang="en-US" sz="2000" b="1" dirty="0" smtClean="0">
              <a:solidFill>
                <a:schemeClr val="tx1"/>
              </a:solidFill>
            </a:rPr>
            <a:t> </a:t>
          </a:r>
          <a:r>
            <a:rPr lang="en-US" sz="2000" b="1" dirty="0" err="1" smtClean="0">
              <a:solidFill>
                <a:schemeClr val="tx1"/>
              </a:solidFill>
            </a:rPr>
            <a:t>hóa</a:t>
          </a:r>
          <a:r>
            <a:rPr lang="en-US" sz="2000" b="1" dirty="0" smtClean="0">
              <a:solidFill>
                <a:schemeClr val="tx1"/>
              </a:solidFill>
            </a:rPr>
            <a:t> Lipid</a:t>
          </a:r>
          <a:endParaRPr lang="en-US" sz="2000" b="1" dirty="0">
            <a:solidFill>
              <a:schemeClr val="tx1"/>
            </a:solidFill>
          </a:endParaRPr>
        </a:p>
      </dgm:t>
    </dgm:pt>
    <dgm:pt modelId="{8BAA073E-D4AD-4BFB-99DA-AB083136C763}" type="parTrans" cxnId="{B0813D25-7DB5-41DD-A0E6-8BD125018309}">
      <dgm:prSet/>
      <dgm:spPr/>
      <dgm:t>
        <a:bodyPr/>
        <a:lstStyle/>
        <a:p>
          <a:endParaRPr lang="en-US" sz="2000" b="1">
            <a:solidFill>
              <a:schemeClr val="tx1"/>
            </a:solidFill>
          </a:endParaRPr>
        </a:p>
      </dgm:t>
    </dgm:pt>
    <dgm:pt modelId="{C8D3E3E1-1E97-4822-B614-CF780FF80A6D}" type="sibTrans" cxnId="{B0813D25-7DB5-41DD-A0E6-8BD125018309}">
      <dgm:prSet/>
      <dgm:spPr/>
      <dgm:t>
        <a:bodyPr/>
        <a:lstStyle/>
        <a:p>
          <a:endParaRPr lang="en-US" sz="2000" b="1">
            <a:solidFill>
              <a:schemeClr val="tx1"/>
            </a:solidFill>
          </a:endParaRPr>
        </a:p>
      </dgm:t>
    </dgm:pt>
    <dgm:pt modelId="{7FF2818D-49DB-4961-890C-E0399603632B}" type="pres">
      <dgm:prSet presAssocID="{740938B7-D7A0-49FB-BBF2-4C2957B145C9}" presName="Name0" presStyleCnt="0">
        <dgm:presLayoutVars>
          <dgm:chPref val="3"/>
          <dgm:dir/>
          <dgm:animLvl val="lvl"/>
          <dgm:resizeHandles/>
        </dgm:presLayoutVars>
      </dgm:prSet>
      <dgm:spPr/>
      <dgm:t>
        <a:bodyPr/>
        <a:lstStyle/>
        <a:p>
          <a:endParaRPr lang="en-US"/>
        </a:p>
      </dgm:t>
    </dgm:pt>
    <dgm:pt modelId="{EBBF50E3-B630-4FD9-A25F-37C6F53A145C}" type="pres">
      <dgm:prSet presAssocID="{DD2C1F97-38D4-4F33-952C-E63009BE3B64}" presName="horFlow" presStyleCnt="0"/>
      <dgm:spPr/>
    </dgm:pt>
    <dgm:pt modelId="{8BE43AC5-2416-49BB-8DEC-8FF6905CBD49}" type="pres">
      <dgm:prSet presAssocID="{DD2C1F97-38D4-4F33-952C-E63009BE3B64}" presName="bigChev" presStyleLbl="node1" presStyleIdx="0" presStyleCnt="3" custScaleX="249961"/>
      <dgm:spPr/>
      <dgm:t>
        <a:bodyPr/>
        <a:lstStyle/>
        <a:p>
          <a:endParaRPr lang="en-US"/>
        </a:p>
      </dgm:t>
    </dgm:pt>
    <dgm:pt modelId="{F05791F1-24D5-44B0-877F-F0F1CB220ADE}" type="pres">
      <dgm:prSet presAssocID="{DD2C1F97-38D4-4F33-952C-E63009BE3B64}" presName="vSp" presStyleCnt="0"/>
      <dgm:spPr/>
    </dgm:pt>
    <dgm:pt modelId="{EAB86055-B34C-4E76-938A-15CC5891C668}" type="pres">
      <dgm:prSet presAssocID="{ABCB99D7-501C-4A8C-B003-3B54A4B68605}" presName="horFlow" presStyleCnt="0"/>
      <dgm:spPr/>
    </dgm:pt>
    <dgm:pt modelId="{F0639A73-A793-4F6A-AD22-1CBA670344BF}" type="pres">
      <dgm:prSet presAssocID="{ABCB99D7-501C-4A8C-B003-3B54A4B68605}" presName="bigChev" presStyleLbl="node1" presStyleIdx="1" presStyleCnt="3" custScaleX="240816"/>
      <dgm:spPr/>
      <dgm:t>
        <a:bodyPr/>
        <a:lstStyle/>
        <a:p>
          <a:endParaRPr lang="en-US"/>
        </a:p>
      </dgm:t>
    </dgm:pt>
    <dgm:pt modelId="{67B7BED0-F7EB-48BB-812D-42C843899583}" type="pres">
      <dgm:prSet presAssocID="{ABCB99D7-501C-4A8C-B003-3B54A4B68605}" presName="vSp" presStyleCnt="0"/>
      <dgm:spPr/>
    </dgm:pt>
    <dgm:pt modelId="{C7BC2CE0-A2E8-43E3-8E2D-B52C62B6A4FA}" type="pres">
      <dgm:prSet presAssocID="{BCA0F724-88CE-415D-A8BD-6C2122B3EEF3}" presName="horFlow" presStyleCnt="0"/>
      <dgm:spPr/>
    </dgm:pt>
    <dgm:pt modelId="{C1384CB3-7BFB-4918-8CFD-04015C1A4E5C}" type="pres">
      <dgm:prSet presAssocID="{BCA0F724-88CE-415D-A8BD-6C2122B3EEF3}" presName="bigChev" presStyleLbl="node1" presStyleIdx="2" presStyleCnt="3" custScaleX="242221"/>
      <dgm:spPr/>
      <dgm:t>
        <a:bodyPr/>
        <a:lstStyle/>
        <a:p>
          <a:endParaRPr lang="en-US"/>
        </a:p>
      </dgm:t>
    </dgm:pt>
  </dgm:ptLst>
  <dgm:cxnLst>
    <dgm:cxn modelId="{455277AD-0976-492B-B7A8-3BC04BAFEFCA}" srcId="{740938B7-D7A0-49FB-BBF2-4C2957B145C9}" destId="{ABCB99D7-501C-4A8C-B003-3B54A4B68605}" srcOrd="1" destOrd="0" parTransId="{BC86D502-8647-4C0F-B784-D9571EDC8313}" sibTransId="{11F4FA1B-D47D-49CC-AD31-2D00D43E66EB}"/>
    <dgm:cxn modelId="{6DE5F864-AA0B-4089-AB2A-F4330D1431B1}" type="presOf" srcId="{ABCB99D7-501C-4A8C-B003-3B54A4B68605}" destId="{F0639A73-A793-4F6A-AD22-1CBA670344BF}" srcOrd="0" destOrd="0" presId="urn:microsoft.com/office/officeart/2005/8/layout/lProcess3"/>
    <dgm:cxn modelId="{BFB5821D-A3E9-4B97-8E8E-02127901D9E7}" type="presOf" srcId="{BCA0F724-88CE-415D-A8BD-6C2122B3EEF3}" destId="{C1384CB3-7BFB-4918-8CFD-04015C1A4E5C}" srcOrd="0" destOrd="0" presId="urn:microsoft.com/office/officeart/2005/8/layout/lProcess3"/>
    <dgm:cxn modelId="{884A8469-CEBE-4E4D-BA24-85B026CB3DFC}" type="presOf" srcId="{740938B7-D7A0-49FB-BBF2-4C2957B145C9}" destId="{7FF2818D-49DB-4961-890C-E0399603632B}" srcOrd="0" destOrd="0" presId="urn:microsoft.com/office/officeart/2005/8/layout/lProcess3"/>
    <dgm:cxn modelId="{07778FA1-A8E3-4CF1-A304-BFF4375B4CDC}" type="presOf" srcId="{DD2C1F97-38D4-4F33-952C-E63009BE3B64}" destId="{8BE43AC5-2416-49BB-8DEC-8FF6905CBD49}" srcOrd="0" destOrd="0" presId="urn:microsoft.com/office/officeart/2005/8/layout/lProcess3"/>
    <dgm:cxn modelId="{AFD6A1ED-E0F8-4498-9129-E3BF36574C8D}" srcId="{740938B7-D7A0-49FB-BBF2-4C2957B145C9}" destId="{DD2C1F97-38D4-4F33-952C-E63009BE3B64}" srcOrd="0" destOrd="0" parTransId="{A07CDE18-9AA4-4AFA-ADAA-6176A44E27BA}" sibTransId="{80A1F42D-4984-4BEF-A15B-D872FA15E458}"/>
    <dgm:cxn modelId="{B0813D25-7DB5-41DD-A0E6-8BD125018309}" srcId="{740938B7-D7A0-49FB-BBF2-4C2957B145C9}" destId="{BCA0F724-88CE-415D-A8BD-6C2122B3EEF3}" srcOrd="2" destOrd="0" parTransId="{8BAA073E-D4AD-4BFB-99DA-AB083136C763}" sibTransId="{C8D3E3E1-1E97-4822-B614-CF780FF80A6D}"/>
    <dgm:cxn modelId="{BB509ACE-6D7B-4806-98A6-02458170320D}" type="presParOf" srcId="{7FF2818D-49DB-4961-890C-E0399603632B}" destId="{EBBF50E3-B630-4FD9-A25F-37C6F53A145C}" srcOrd="0" destOrd="0" presId="urn:microsoft.com/office/officeart/2005/8/layout/lProcess3"/>
    <dgm:cxn modelId="{C6894DF4-4D4A-4F5F-8EA5-A89CF6D6F145}" type="presParOf" srcId="{EBBF50E3-B630-4FD9-A25F-37C6F53A145C}" destId="{8BE43AC5-2416-49BB-8DEC-8FF6905CBD49}" srcOrd="0" destOrd="0" presId="urn:microsoft.com/office/officeart/2005/8/layout/lProcess3"/>
    <dgm:cxn modelId="{FB912D01-7C96-4293-B5AC-0008717E51B7}" type="presParOf" srcId="{7FF2818D-49DB-4961-890C-E0399603632B}" destId="{F05791F1-24D5-44B0-877F-F0F1CB220ADE}" srcOrd="1" destOrd="0" presId="urn:microsoft.com/office/officeart/2005/8/layout/lProcess3"/>
    <dgm:cxn modelId="{48A6DD15-6D34-4534-A020-D47B74CADDC0}" type="presParOf" srcId="{7FF2818D-49DB-4961-890C-E0399603632B}" destId="{EAB86055-B34C-4E76-938A-15CC5891C668}" srcOrd="2" destOrd="0" presId="urn:microsoft.com/office/officeart/2005/8/layout/lProcess3"/>
    <dgm:cxn modelId="{DE60B1D3-F32D-4749-B68B-CE611FCDE161}" type="presParOf" srcId="{EAB86055-B34C-4E76-938A-15CC5891C668}" destId="{F0639A73-A793-4F6A-AD22-1CBA670344BF}" srcOrd="0" destOrd="0" presId="urn:microsoft.com/office/officeart/2005/8/layout/lProcess3"/>
    <dgm:cxn modelId="{85D2D025-649A-4C77-999D-B19659D71841}" type="presParOf" srcId="{7FF2818D-49DB-4961-890C-E0399603632B}" destId="{67B7BED0-F7EB-48BB-812D-42C843899583}" srcOrd="3" destOrd="0" presId="urn:microsoft.com/office/officeart/2005/8/layout/lProcess3"/>
    <dgm:cxn modelId="{B646CBF0-B6B8-46D3-8B69-4057114403FF}" type="presParOf" srcId="{7FF2818D-49DB-4961-890C-E0399603632B}" destId="{C7BC2CE0-A2E8-43E3-8E2D-B52C62B6A4FA}" srcOrd="4" destOrd="0" presId="urn:microsoft.com/office/officeart/2005/8/layout/lProcess3"/>
    <dgm:cxn modelId="{CB48BCC1-096C-4391-BBFA-00E9CD531768}" type="presParOf" srcId="{C7BC2CE0-A2E8-43E3-8E2D-B52C62B6A4FA}" destId="{C1384CB3-7BFB-4918-8CFD-04015C1A4E5C}" srcOrd="0" destOrd="0" presId="urn:microsoft.com/office/officeart/2005/8/layout/l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C3EDCEC-3D40-4A27-95EA-670143B62042}" type="doc">
      <dgm:prSet loTypeId="urn:microsoft.com/office/officeart/2005/8/layout/cycle2" loCatId="cycle" qsTypeId="urn:microsoft.com/office/officeart/2005/8/quickstyle/simple3" qsCatId="simple" csTypeId="urn:microsoft.com/office/officeart/2005/8/colors/colorful3" csCatId="colorful"/>
      <dgm:spPr/>
      <dgm:t>
        <a:bodyPr/>
        <a:lstStyle/>
        <a:p>
          <a:endParaRPr lang="en-US"/>
        </a:p>
      </dgm:t>
    </dgm:pt>
    <dgm:pt modelId="{39B2712D-5B84-4AEB-B7D1-3C73A6AA8121}">
      <dgm:prSet/>
      <dgm:spPr/>
      <dgm:t>
        <a:bodyPr/>
        <a:lstStyle/>
        <a:p>
          <a:pPr rtl="0"/>
          <a:r>
            <a:rPr lang="en-US" dirty="0" smtClean="0"/>
            <a:t>ĐTĐ </a:t>
          </a:r>
          <a:r>
            <a:rPr lang="en-US" dirty="0" err="1" smtClean="0"/>
            <a:t>typ</a:t>
          </a:r>
          <a:r>
            <a:rPr lang="en-US" dirty="0" smtClean="0"/>
            <a:t> 1:</a:t>
          </a:r>
          <a:endParaRPr lang="en-US" dirty="0"/>
        </a:p>
      </dgm:t>
    </dgm:pt>
    <dgm:pt modelId="{5C98AD40-273B-43E0-BC98-57325BB7F4F6}" type="parTrans" cxnId="{90C74DE0-26C9-45C0-A167-AD8EBEF4E6A9}">
      <dgm:prSet/>
      <dgm:spPr/>
      <dgm:t>
        <a:bodyPr/>
        <a:lstStyle/>
        <a:p>
          <a:endParaRPr lang="en-US"/>
        </a:p>
      </dgm:t>
    </dgm:pt>
    <dgm:pt modelId="{820A281B-D70A-47D4-895D-FC45A7725DE0}" type="sibTrans" cxnId="{90C74DE0-26C9-45C0-A167-AD8EBEF4E6A9}">
      <dgm:prSet/>
      <dgm:spPr/>
      <dgm:t>
        <a:bodyPr/>
        <a:lstStyle/>
        <a:p>
          <a:endParaRPr lang="en-US"/>
        </a:p>
      </dgm:t>
    </dgm:pt>
    <dgm:pt modelId="{F0672131-3742-45BB-B636-20B4DC9F77E9}">
      <dgm:prSet/>
      <dgm:spPr/>
      <dgm:t>
        <a:bodyPr/>
        <a:lstStyle/>
        <a:p>
          <a:pPr rtl="0"/>
          <a:r>
            <a:rPr lang="en-US" dirty="0" smtClean="0"/>
            <a:t>ĐTĐ </a:t>
          </a:r>
          <a:r>
            <a:rPr lang="en-US" dirty="0" err="1" smtClean="0"/>
            <a:t>typ</a:t>
          </a:r>
          <a:r>
            <a:rPr lang="en-US" dirty="0" smtClean="0"/>
            <a:t> 2:</a:t>
          </a:r>
          <a:endParaRPr lang="en-US" dirty="0"/>
        </a:p>
      </dgm:t>
    </dgm:pt>
    <dgm:pt modelId="{AA8FC60A-ED4E-4128-BC6E-31C8E211583F}" type="parTrans" cxnId="{74444143-0E61-4A3D-9FF5-B4829C051A9B}">
      <dgm:prSet/>
      <dgm:spPr/>
      <dgm:t>
        <a:bodyPr/>
        <a:lstStyle/>
        <a:p>
          <a:endParaRPr lang="en-US"/>
        </a:p>
      </dgm:t>
    </dgm:pt>
    <dgm:pt modelId="{D6F2FF18-BFCE-4320-981E-CC03F1C2516F}" type="sibTrans" cxnId="{74444143-0E61-4A3D-9FF5-B4829C051A9B}">
      <dgm:prSet/>
      <dgm:spPr/>
      <dgm:t>
        <a:bodyPr/>
        <a:lstStyle/>
        <a:p>
          <a:endParaRPr lang="en-US"/>
        </a:p>
      </dgm:t>
    </dgm:pt>
    <dgm:pt modelId="{1DA5F3E8-DA42-4056-885A-BB0510556E60}">
      <dgm:prSet/>
      <dgm:spPr/>
      <dgm:t>
        <a:bodyPr/>
        <a:lstStyle/>
        <a:p>
          <a:pPr rtl="0"/>
          <a:r>
            <a:rPr lang="en-US" dirty="0" smtClean="0"/>
            <a:t>ĐTĐ  </a:t>
          </a:r>
          <a:r>
            <a:rPr lang="en-US" dirty="0" err="1" smtClean="0"/>
            <a:t>thai</a:t>
          </a:r>
          <a:r>
            <a:rPr lang="en-US" dirty="0" smtClean="0"/>
            <a:t> </a:t>
          </a:r>
          <a:r>
            <a:rPr lang="en-US" dirty="0" err="1" smtClean="0"/>
            <a:t>kỳ</a:t>
          </a:r>
          <a:r>
            <a:rPr lang="en-US" dirty="0" smtClean="0"/>
            <a:t>:</a:t>
          </a:r>
          <a:endParaRPr lang="en-US" dirty="0"/>
        </a:p>
      </dgm:t>
    </dgm:pt>
    <dgm:pt modelId="{895D59D3-247C-4B41-BBD5-82C6D3DEC1DE}" type="parTrans" cxnId="{653FE293-C999-4A25-8AA4-5074215CC9DA}">
      <dgm:prSet/>
      <dgm:spPr/>
      <dgm:t>
        <a:bodyPr/>
        <a:lstStyle/>
        <a:p>
          <a:endParaRPr lang="en-US"/>
        </a:p>
      </dgm:t>
    </dgm:pt>
    <dgm:pt modelId="{637F236D-8A35-4DCC-A312-001D751E4779}" type="sibTrans" cxnId="{653FE293-C999-4A25-8AA4-5074215CC9DA}">
      <dgm:prSet/>
      <dgm:spPr/>
      <dgm:t>
        <a:bodyPr/>
        <a:lstStyle/>
        <a:p>
          <a:endParaRPr lang="en-US"/>
        </a:p>
      </dgm:t>
    </dgm:pt>
    <dgm:pt modelId="{14DCA083-C818-455F-ADF1-18E48FAC3346}">
      <dgm:prSet/>
      <dgm:spPr/>
      <dgm:t>
        <a:bodyPr/>
        <a:lstStyle/>
        <a:p>
          <a:pPr rtl="0"/>
          <a:r>
            <a:rPr lang="en-US" dirty="0" smtClean="0"/>
            <a:t>ĐTĐ </a:t>
          </a:r>
          <a:r>
            <a:rPr lang="en-US" dirty="0" err="1" smtClean="0"/>
            <a:t>thứ</a:t>
          </a:r>
          <a:r>
            <a:rPr lang="en-US" dirty="0" smtClean="0"/>
            <a:t> </a:t>
          </a:r>
          <a:r>
            <a:rPr lang="en-US" dirty="0" err="1" smtClean="0"/>
            <a:t>phát</a:t>
          </a:r>
          <a:r>
            <a:rPr lang="en-US" dirty="0" smtClean="0"/>
            <a:t>: </a:t>
          </a:r>
          <a:endParaRPr lang="en-US" dirty="0"/>
        </a:p>
      </dgm:t>
    </dgm:pt>
    <dgm:pt modelId="{74B6CFD6-7AB3-4F2B-8014-C5339BD444BB}" type="parTrans" cxnId="{73AAFD47-8982-4463-82A9-E570F2C038A6}">
      <dgm:prSet/>
      <dgm:spPr/>
      <dgm:t>
        <a:bodyPr/>
        <a:lstStyle/>
        <a:p>
          <a:endParaRPr lang="en-US"/>
        </a:p>
      </dgm:t>
    </dgm:pt>
    <dgm:pt modelId="{CF4A875D-7713-4248-A1A9-3BB29032322A}" type="sibTrans" cxnId="{73AAFD47-8982-4463-82A9-E570F2C038A6}">
      <dgm:prSet/>
      <dgm:spPr/>
      <dgm:t>
        <a:bodyPr/>
        <a:lstStyle/>
        <a:p>
          <a:endParaRPr lang="en-US"/>
        </a:p>
      </dgm:t>
    </dgm:pt>
    <dgm:pt modelId="{1860A5D1-0E6F-4345-B336-3320546A5400}" type="pres">
      <dgm:prSet presAssocID="{2C3EDCEC-3D40-4A27-95EA-670143B62042}" presName="cycle" presStyleCnt="0">
        <dgm:presLayoutVars>
          <dgm:dir/>
          <dgm:resizeHandles val="exact"/>
        </dgm:presLayoutVars>
      </dgm:prSet>
      <dgm:spPr/>
      <dgm:t>
        <a:bodyPr/>
        <a:lstStyle/>
        <a:p>
          <a:endParaRPr lang="en-US"/>
        </a:p>
      </dgm:t>
    </dgm:pt>
    <dgm:pt modelId="{8644291E-2B82-43D9-B2EA-11BBD2C95F7F}" type="pres">
      <dgm:prSet presAssocID="{39B2712D-5B84-4AEB-B7D1-3C73A6AA8121}" presName="node" presStyleLbl="node1" presStyleIdx="0" presStyleCnt="4">
        <dgm:presLayoutVars>
          <dgm:bulletEnabled val="1"/>
        </dgm:presLayoutVars>
      </dgm:prSet>
      <dgm:spPr/>
      <dgm:t>
        <a:bodyPr/>
        <a:lstStyle/>
        <a:p>
          <a:endParaRPr lang="en-US"/>
        </a:p>
      </dgm:t>
    </dgm:pt>
    <dgm:pt modelId="{DC36F0C1-48F3-4C83-86B8-5AF2241BF460}" type="pres">
      <dgm:prSet presAssocID="{820A281B-D70A-47D4-895D-FC45A7725DE0}" presName="sibTrans" presStyleLbl="sibTrans2D1" presStyleIdx="0" presStyleCnt="4"/>
      <dgm:spPr/>
      <dgm:t>
        <a:bodyPr/>
        <a:lstStyle/>
        <a:p>
          <a:endParaRPr lang="en-US"/>
        </a:p>
      </dgm:t>
    </dgm:pt>
    <dgm:pt modelId="{ECC30B8E-8766-4E79-AB58-4277B9AA8DBC}" type="pres">
      <dgm:prSet presAssocID="{820A281B-D70A-47D4-895D-FC45A7725DE0}" presName="connectorText" presStyleLbl="sibTrans2D1" presStyleIdx="0" presStyleCnt="4"/>
      <dgm:spPr/>
      <dgm:t>
        <a:bodyPr/>
        <a:lstStyle/>
        <a:p>
          <a:endParaRPr lang="en-US"/>
        </a:p>
      </dgm:t>
    </dgm:pt>
    <dgm:pt modelId="{C950AB2A-9218-4534-BB9E-D24C5931ADCB}" type="pres">
      <dgm:prSet presAssocID="{F0672131-3742-45BB-B636-20B4DC9F77E9}" presName="node" presStyleLbl="node1" presStyleIdx="1" presStyleCnt="4">
        <dgm:presLayoutVars>
          <dgm:bulletEnabled val="1"/>
        </dgm:presLayoutVars>
      </dgm:prSet>
      <dgm:spPr/>
      <dgm:t>
        <a:bodyPr/>
        <a:lstStyle/>
        <a:p>
          <a:endParaRPr lang="en-US"/>
        </a:p>
      </dgm:t>
    </dgm:pt>
    <dgm:pt modelId="{D817C87B-0D51-4992-99FB-8CEC5EA6156B}" type="pres">
      <dgm:prSet presAssocID="{D6F2FF18-BFCE-4320-981E-CC03F1C2516F}" presName="sibTrans" presStyleLbl="sibTrans2D1" presStyleIdx="1" presStyleCnt="4"/>
      <dgm:spPr/>
      <dgm:t>
        <a:bodyPr/>
        <a:lstStyle/>
        <a:p>
          <a:endParaRPr lang="en-US"/>
        </a:p>
      </dgm:t>
    </dgm:pt>
    <dgm:pt modelId="{CFD94EF1-249D-426C-913D-62A909943F0F}" type="pres">
      <dgm:prSet presAssocID="{D6F2FF18-BFCE-4320-981E-CC03F1C2516F}" presName="connectorText" presStyleLbl="sibTrans2D1" presStyleIdx="1" presStyleCnt="4"/>
      <dgm:spPr/>
      <dgm:t>
        <a:bodyPr/>
        <a:lstStyle/>
        <a:p>
          <a:endParaRPr lang="en-US"/>
        </a:p>
      </dgm:t>
    </dgm:pt>
    <dgm:pt modelId="{95D6913A-B2B3-4A0F-8393-BCBBCE96D7B4}" type="pres">
      <dgm:prSet presAssocID="{1DA5F3E8-DA42-4056-885A-BB0510556E60}" presName="node" presStyleLbl="node1" presStyleIdx="2" presStyleCnt="4">
        <dgm:presLayoutVars>
          <dgm:bulletEnabled val="1"/>
        </dgm:presLayoutVars>
      </dgm:prSet>
      <dgm:spPr/>
      <dgm:t>
        <a:bodyPr/>
        <a:lstStyle/>
        <a:p>
          <a:endParaRPr lang="en-US"/>
        </a:p>
      </dgm:t>
    </dgm:pt>
    <dgm:pt modelId="{2B933B73-92E2-4813-B31D-34E8344E45B6}" type="pres">
      <dgm:prSet presAssocID="{637F236D-8A35-4DCC-A312-001D751E4779}" presName="sibTrans" presStyleLbl="sibTrans2D1" presStyleIdx="2" presStyleCnt="4"/>
      <dgm:spPr/>
      <dgm:t>
        <a:bodyPr/>
        <a:lstStyle/>
        <a:p>
          <a:endParaRPr lang="en-US"/>
        </a:p>
      </dgm:t>
    </dgm:pt>
    <dgm:pt modelId="{39911778-2890-437F-8534-5595CC8CBEB7}" type="pres">
      <dgm:prSet presAssocID="{637F236D-8A35-4DCC-A312-001D751E4779}" presName="connectorText" presStyleLbl="sibTrans2D1" presStyleIdx="2" presStyleCnt="4"/>
      <dgm:spPr/>
      <dgm:t>
        <a:bodyPr/>
        <a:lstStyle/>
        <a:p>
          <a:endParaRPr lang="en-US"/>
        </a:p>
      </dgm:t>
    </dgm:pt>
    <dgm:pt modelId="{A2398189-40F9-46E8-8F10-371721D008D0}" type="pres">
      <dgm:prSet presAssocID="{14DCA083-C818-455F-ADF1-18E48FAC3346}" presName="node" presStyleLbl="node1" presStyleIdx="3" presStyleCnt="4">
        <dgm:presLayoutVars>
          <dgm:bulletEnabled val="1"/>
        </dgm:presLayoutVars>
      </dgm:prSet>
      <dgm:spPr/>
      <dgm:t>
        <a:bodyPr/>
        <a:lstStyle/>
        <a:p>
          <a:endParaRPr lang="en-US"/>
        </a:p>
      </dgm:t>
    </dgm:pt>
    <dgm:pt modelId="{9C47C020-4850-4705-9C10-8FDE4C730ED5}" type="pres">
      <dgm:prSet presAssocID="{CF4A875D-7713-4248-A1A9-3BB29032322A}" presName="sibTrans" presStyleLbl="sibTrans2D1" presStyleIdx="3" presStyleCnt="4"/>
      <dgm:spPr/>
      <dgm:t>
        <a:bodyPr/>
        <a:lstStyle/>
        <a:p>
          <a:endParaRPr lang="en-US"/>
        </a:p>
      </dgm:t>
    </dgm:pt>
    <dgm:pt modelId="{E20823AF-175F-47D8-903F-112185CACF83}" type="pres">
      <dgm:prSet presAssocID="{CF4A875D-7713-4248-A1A9-3BB29032322A}" presName="connectorText" presStyleLbl="sibTrans2D1" presStyleIdx="3" presStyleCnt="4"/>
      <dgm:spPr/>
      <dgm:t>
        <a:bodyPr/>
        <a:lstStyle/>
        <a:p>
          <a:endParaRPr lang="en-US"/>
        </a:p>
      </dgm:t>
    </dgm:pt>
  </dgm:ptLst>
  <dgm:cxnLst>
    <dgm:cxn modelId="{09CDAA7C-FE03-44A6-A698-7A9D3C1A750C}" type="presOf" srcId="{2C3EDCEC-3D40-4A27-95EA-670143B62042}" destId="{1860A5D1-0E6F-4345-B336-3320546A5400}" srcOrd="0" destOrd="0" presId="urn:microsoft.com/office/officeart/2005/8/layout/cycle2"/>
    <dgm:cxn modelId="{9B136DBE-3728-4F1F-952E-21E9E0BDCCD8}" type="presOf" srcId="{1DA5F3E8-DA42-4056-885A-BB0510556E60}" destId="{95D6913A-B2B3-4A0F-8393-BCBBCE96D7B4}" srcOrd="0" destOrd="0" presId="urn:microsoft.com/office/officeart/2005/8/layout/cycle2"/>
    <dgm:cxn modelId="{C2E3414C-8C1A-43F8-B4A0-A1253938CBB3}" type="presOf" srcId="{637F236D-8A35-4DCC-A312-001D751E4779}" destId="{39911778-2890-437F-8534-5595CC8CBEB7}" srcOrd="1" destOrd="0" presId="urn:microsoft.com/office/officeart/2005/8/layout/cycle2"/>
    <dgm:cxn modelId="{E28203D3-09D8-49C0-BA2E-AA43BD0C5EFA}" type="presOf" srcId="{14DCA083-C818-455F-ADF1-18E48FAC3346}" destId="{A2398189-40F9-46E8-8F10-371721D008D0}" srcOrd="0" destOrd="0" presId="urn:microsoft.com/office/officeart/2005/8/layout/cycle2"/>
    <dgm:cxn modelId="{3822AD0B-4488-4381-BECC-2A449DDE12BF}" type="presOf" srcId="{CF4A875D-7713-4248-A1A9-3BB29032322A}" destId="{9C47C020-4850-4705-9C10-8FDE4C730ED5}" srcOrd="0" destOrd="0" presId="urn:microsoft.com/office/officeart/2005/8/layout/cycle2"/>
    <dgm:cxn modelId="{B8024CA5-FAFA-4012-BE7A-E36C56E595E4}" type="presOf" srcId="{F0672131-3742-45BB-B636-20B4DC9F77E9}" destId="{C950AB2A-9218-4534-BB9E-D24C5931ADCB}" srcOrd="0" destOrd="0" presId="urn:microsoft.com/office/officeart/2005/8/layout/cycle2"/>
    <dgm:cxn modelId="{61C6BFA2-22DA-4D1F-BB7F-361F9C447034}" type="presOf" srcId="{D6F2FF18-BFCE-4320-981E-CC03F1C2516F}" destId="{CFD94EF1-249D-426C-913D-62A909943F0F}" srcOrd="1" destOrd="0" presId="urn:microsoft.com/office/officeart/2005/8/layout/cycle2"/>
    <dgm:cxn modelId="{CB90D182-4845-499E-8551-E5A8231E9F14}" type="presOf" srcId="{39B2712D-5B84-4AEB-B7D1-3C73A6AA8121}" destId="{8644291E-2B82-43D9-B2EA-11BBD2C95F7F}" srcOrd="0" destOrd="0" presId="urn:microsoft.com/office/officeart/2005/8/layout/cycle2"/>
    <dgm:cxn modelId="{74444143-0E61-4A3D-9FF5-B4829C051A9B}" srcId="{2C3EDCEC-3D40-4A27-95EA-670143B62042}" destId="{F0672131-3742-45BB-B636-20B4DC9F77E9}" srcOrd="1" destOrd="0" parTransId="{AA8FC60A-ED4E-4128-BC6E-31C8E211583F}" sibTransId="{D6F2FF18-BFCE-4320-981E-CC03F1C2516F}"/>
    <dgm:cxn modelId="{B096EEA9-C5FF-45B2-B1D0-B17C2DF1CE27}" type="presOf" srcId="{D6F2FF18-BFCE-4320-981E-CC03F1C2516F}" destId="{D817C87B-0D51-4992-99FB-8CEC5EA6156B}" srcOrd="0" destOrd="0" presId="urn:microsoft.com/office/officeart/2005/8/layout/cycle2"/>
    <dgm:cxn modelId="{653FE293-C999-4A25-8AA4-5074215CC9DA}" srcId="{2C3EDCEC-3D40-4A27-95EA-670143B62042}" destId="{1DA5F3E8-DA42-4056-885A-BB0510556E60}" srcOrd="2" destOrd="0" parTransId="{895D59D3-247C-4B41-BBD5-82C6D3DEC1DE}" sibTransId="{637F236D-8A35-4DCC-A312-001D751E4779}"/>
    <dgm:cxn modelId="{66E742E1-E3A3-45DD-8E34-17944ABB8700}" type="presOf" srcId="{820A281B-D70A-47D4-895D-FC45A7725DE0}" destId="{DC36F0C1-48F3-4C83-86B8-5AF2241BF460}" srcOrd="0" destOrd="0" presId="urn:microsoft.com/office/officeart/2005/8/layout/cycle2"/>
    <dgm:cxn modelId="{90C74DE0-26C9-45C0-A167-AD8EBEF4E6A9}" srcId="{2C3EDCEC-3D40-4A27-95EA-670143B62042}" destId="{39B2712D-5B84-4AEB-B7D1-3C73A6AA8121}" srcOrd="0" destOrd="0" parTransId="{5C98AD40-273B-43E0-BC98-57325BB7F4F6}" sibTransId="{820A281B-D70A-47D4-895D-FC45A7725DE0}"/>
    <dgm:cxn modelId="{559182DB-61D2-41F6-A1A6-4DD1BCC45DB8}" type="presOf" srcId="{637F236D-8A35-4DCC-A312-001D751E4779}" destId="{2B933B73-92E2-4813-B31D-34E8344E45B6}" srcOrd="0" destOrd="0" presId="urn:microsoft.com/office/officeart/2005/8/layout/cycle2"/>
    <dgm:cxn modelId="{73AAFD47-8982-4463-82A9-E570F2C038A6}" srcId="{2C3EDCEC-3D40-4A27-95EA-670143B62042}" destId="{14DCA083-C818-455F-ADF1-18E48FAC3346}" srcOrd="3" destOrd="0" parTransId="{74B6CFD6-7AB3-4F2B-8014-C5339BD444BB}" sibTransId="{CF4A875D-7713-4248-A1A9-3BB29032322A}"/>
    <dgm:cxn modelId="{BD1EC247-C435-438A-9EBE-847110A238D1}" type="presOf" srcId="{820A281B-D70A-47D4-895D-FC45A7725DE0}" destId="{ECC30B8E-8766-4E79-AB58-4277B9AA8DBC}" srcOrd="1" destOrd="0" presId="urn:microsoft.com/office/officeart/2005/8/layout/cycle2"/>
    <dgm:cxn modelId="{8F01D4CE-6CF9-4FAA-8C57-5A4FCE09D7B1}" type="presOf" srcId="{CF4A875D-7713-4248-A1A9-3BB29032322A}" destId="{E20823AF-175F-47D8-903F-112185CACF83}" srcOrd="1" destOrd="0" presId="urn:microsoft.com/office/officeart/2005/8/layout/cycle2"/>
    <dgm:cxn modelId="{C76F7276-2416-4175-BDED-21CEBDA6AA35}" type="presParOf" srcId="{1860A5D1-0E6F-4345-B336-3320546A5400}" destId="{8644291E-2B82-43D9-B2EA-11BBD2C95F7F}" srcOrd="0" destOrd="0" presId="urn:microsoft.com/office/officeart/2005/8/layout/cycle2"/>
    <dgm:cxn modelId="{B3A62615-1440-4646-BDA5-986895003A04}" type="presParOf" srcId="{1860A5D1-0E6F-4345-B336-3320546A5400}" destId="{DC36F0C1-48F3-4C83-86B8-5AF2241BF460}" srcOrd="1" destOrd="0" presId="urn:microsoft.com/office/officeart/2005/8/layout/cycle2"/>
    <dgm:cxn modelId="{DD7E901C-CDA9-46CE-B250-E9E129CF853F}" type="presParOf" srcId="{DC36F0C1-48F3-4C83-86B8-5AF2241BF460}" destId="{ECC30B8E-8766-4E79-AB58-4277B9AA8DBC}" srcOrd="0" destOrd="0" presId="urn:microsoft.com/office/officeart/2005/8/layout/cycle2"/>
    <dgm:cxn modelId="{5CE0F1EA-66C2-4022-80B0-DE05AAF30AE9}" type="presParOf" srcId="{1860A5D1-0E6F-4345-B336-3320546A5400}" destId="{C950AB2A-9218-4534-BB9E-D24C5931ADCB}" srcOrd="2" destOrd="0" presId="urn:microsoft.com/office/officeart/2005/8/layout/cycle2"/>
    <dgm:cxn modelId="{1DC918F1-2FCE-496C-8F71-49468BC0461F}" type="presParOf" srcId="{1860A5D1-0E6F-4345-B336-3320546A5400}" destId="{D817C87B-0D51-4992-99FB-8CEC5EA6156B}" srcOrd="3" destOrd="0" presId="urn:microsoft.com/office/officeart/2005/8/layout/cycle2"/>
    <dgm:cxn modelId="{A08E0982-0B57-4DCF-A991-3FDA60F3AB0B}" type="presParOf" srcId="{D817C87B-0D51-4992-99FB-8CEC5EA6156B}" destId="{CFD94EF1-249D-426C-913D-62A909943F0F}" srcOrd="0" destOrd="0" presId="urn:microsoft.com/office/officeart/2005/8/layout/cycle2"/>
    <dgm:cxn modelId="{D1935CFD-6609-434D-8452-6C8ACCFBDBD2}" type="presParOf" srcId="{1860A5D1-0E6F-4345-B336-3320546A5400}" destId="{95D6913A-B2B3-4A0F-8393-BCBBCE96D7B4}" srcOrd="4" destOrd="0" presId="urn:microsoft.com/office/officeart/2005/8/layout/cycle2"/>
    <dgm:cxn modelId="{38941249-04A3-44B2-BF3E-4821870A7D0E}" type="presParOf" srcId="{1860A5D1-0E6F-4345-B336-3320546A5400}" destId="{2B933B73-92E2-4813-B31D-34E8344E45B6}" srcOrd="5" destOrd="0" presId="urn:microsoft.com/office/officeart/2005/8/layout/cycle2"/>
    <dgm:cxn modelId="{D785970A-DE1A-419D-ACCF-042125D240BB}" type="presParOf" srcId="{2B933B73-92E2-4813-B31D-34E8344E45B6}" destId="{39911778-2890-437F-8534-5595CC8CBEB7}" srcOrd="0" destOrd="0" presId="urn:microsoft.com/office/officeart/2005/8/layout/cycle2"/>
    <dgm:cxn modelId="{2C83EC11-9579-474A-9885-9CD6FAD6C3BF}" type="presParOf" srcId="{1860A5D1-0E6F-4345-B336-3320546A5400}" destId="{A2398189-40F9-46E8-8F10-371721D008D0}" srcOrd="6" destOrd="0" presId="urn:microsoft.com/office/officeart/2005/8/layout/cycle2"/>
    <dgm:cxn modelId="{D148E440-EDED-4D1C-B74B-DBDE512A1E87}" type="presParOf" srcId="{1860A5D1-0E6F-4345-B336-3320546A5400}" destId="{9C47C020-4850-4705-9C10-8FDE4C730ED5}" srcOrd="7" destOrd="0" presId="urn:microsoft.com/office/officeart/2005/8/layout/cycle2"/>
    <dgm:cxn modelId="{CD805890-9137-46F9-9834-6D2B30106D18}" type="presParOf" srcId="{9C47C020-4850-4705-9C10-8FDE4C730ED5}" destId="{E20823AF-175F-47D8-903F-112185CACF83}" srcOrd="0" destOrd="0" presId="urn:microsoft.com/office/officeart/2005/8/layout/cycle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FF7DFD1-0D2C-4E71-9FC4-4FF3C92B35F7}"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2006AE66-138D-419C-9A72-305260F4E9D3}">
      <dgm:prSet phldrT="[Text]"/>
      <dgm:spPr/>
      <dgm:t>
        <a:bodyPr/>
        <a:lstStyle/>
        <a:p>
          <a:r>
            <a:rPr lang="en-US" dirty="0" smtClean="0"/>
            <a:t>ĐTĐ </a:t>
          </a:r>
          <a:r>
            <a:rPr lang="en-US" dirty="0" err="1" smtClean="0"/>
            <a:t>typ</a:t>
          </a:r>
          <a:r>
            <a:rPr lang="en-US" dirty="0" smtClean="0"/>
            <a:t> 1 </a:t>
          </a:r>
          <a:r>
            <a:rPr lang="en-US" dirty="0" err="1" smtClean="0"/>
            <a:t>tự</a:t>
          </a:r>
          <a:r>
            <a:rPr lang="en-US" dirty="0" smtClean="0"/>
            <a:t> </a:t>
          </a:r>
          <a:r>
            <a:rPr lang="en-US" dirty="0" err="1" smtClean="0"/>
            <a:t>miễn</a:t>
          </a:r>
          <a:endParaRPr lang="en-US" dirty="0"/>
        </a:p>
      </dgm:t>
    </dgm:pt>
    <dgm:pt modelId="{45260CBB-B7B6-452B-8C6F-D4617D3A14A5}" type="parTrans" cxnId="{F1385F41-7623-4375-841B-77FB53F49D5E}">
      <dgm:prSet/>
      <dgm:spPr/>
      <dgm:t>
        <a:bodyPr/>
        <a:lstStyle/>
        <a:p>
          <a:endParaRPr lang="en-US"/>
        </a:p>
      </dgm:t>
    </dgm:pt>
    <dgm:pt modelId="{630BB2D6-E95D-488F-8F9B-1C7F99968468}" type="sibTrans" cxnId="{F1385F41-7623-4375-841B-77FB53F49D5E}">
      <dgm:prSet/>
      <dgm:spPr/>
      <dgm:t>
        <a:bodyPr/>
        <a:lstStyle/>
        <a:p>
          <a:endParaRPr lang="en-US"/>
        </a:p>
      </dgm:t>
    </dgm:pt>
    <dgm:pt modelId="{9AE66F08-5D1F-49BB-A955-8CECC8776F01}">
      <dgm:prSet phldrT="[Text]"/>
      <dgm:spPr/>
      <dgm:t>
        <a:bodyPr/>
        <a:lstStyle/>
        <a:p>
          <a:r>
            <a:rPr lang="en-US" dirty="0" err="1" smtClean="0"/>
            <a:t>Tự</a:t>
          </a:r>
          <a:r>
            <a:rPr lang="en-US" dirty="0" smtClean="0"/>
            <a:t> </a:t>
          </a:r>
          <a:r>
            <a:rPr lang="en-US" dirty="0" err="1" smtClean="0"/>
            <a:t>kháng</a:t>
          </a:r>
          <a:r>
            <a:rPr lang="en-US" dirty="0" smtClean="0"/>
            <a:t> </a:t>
          </a:r>
          <a:r>
            <a:rPr lang="en-US" dirty="0" err="1" smtClean="0"/>
            <a:t>thê</a:t>
          </a:r>
          <a:r>
            <a:rPr lang="en-US" dirty="0" smtClean="0"/>
            <a:t> </a:t>
          </a:r>
          <a:r>
            <a:rPr lang="en-US" dirty="0" err="1" smtClean="0"/>
            <a:t>tế</a:t>
          </a:r>
          <a:r>
            <a:rPr lang="en-US" dirty="0" smtClean="0"/>
            <a:t> </a:t>
          </a:r>
          <a:r>
            <a:rPr lang="en-US" dirty="0" err="1" smtClean="0"/>
            <a:t>bào</a:t>
          </a:r>
          <a:r>
            <a:rPr lang="en-US" dirty="0" smtClean="0"/>
            <a:t> </a:t>
          </a:r>
          <a:r>
            <a:rPr lang="en-US" dirty="0" err="1" smtClean="0"/>
            <a:t>đảo</a:t>
          </a:r>
          <a:r>
            <a:rPr lang="en-US" dirty="0" smtClean="0"/>
            <a:t>, </a:t>
          </a:r>
          <a:r>
            <a:rPr lang="en-US" dirty="0" err="1" smtClean="0"/>
            <a:t>tự</a:t>
          </a:r>
          <a:r>
            <a:rPr lang="en-US" dirty="0" smtClean="0"/>
            <a:t> </a:t>
          </a:r>
          <a:r>
            <a:rPr lang="en-US" dirty="0" err="1" smtClean="0"/>
            <a:t>kháng</a:t>
          </a:r>
          <a:r>
            <a:rPr lang="en-US" dirty="0" smtClean="0"/>
            <a:t> </a:t>
          </a:r>
          <a:r>
            <a:rPr lang="en-US" dirty="0" err="1" smtClean="0"/>
            <a:t>thể</a:t>
          </a:r>
          <a:r>
            <a:rPr lang="en-US" dirty="0" smtClean="0"/>
            <a:t> </a:t>
          </a:r>
          <a:r>
            <a:rPr lang="en-US" dirty="0" err="1" smtClean="0"/>
            <a:t>kháng</a:t>
          </a:r>
          <a:r>
            <a:rPr lang="en-US" dirty="0" smtClean="0"/>
            <a:t> </a:t>
          </a:r>
          <a:r>
            <a:rPr lang="en-US" dirty="0" err="1" smtClean="0"/>
            <a:t>ínulin</a:t>
          </a:r>
          <a:endParaRPr lang="en-US" dirty="0"/>
        </a:p>
      </dgm:t>
    </dgm:pt>
    <dgm:pt modelId="{7AFDE229-E291-4FB5-816F-37661220ABFD}" type="parTrans" cxnId="{A5B57AEC-0A16-482B-8A1A-748EC578942F}">
      <dgm:prSet/>
      <dgm:spPr/>
      <dgm:t>
        <a:bodyPr/>
        <a:lstStyle/>
        <a:p>
          <a:endParaRPr lang="en-US"/>
        </a:p>
      </dgm:t>
    </dgm:pt>
    <dgm:pt modelId="{B501CBB1-320E-4357-99AF-854A130874BA}" type="sibTrans" cxnId="{A5B57AEC-0A16-482B-8A1A-748EC578942F}">
      <dgm:prSet/>
      <dgm:spPr/>
      <dgm:t>
        <a:bodyPr/>
        <a:lstStyle/>
        <a:p>
          <a:endParaRPr lang="en-US"/>
        </a:p>
      </dgm:t>
    </dgm:pt>
    <dgm:pt modelId="{7EC70F07-5BE8-4623-BB24-430AD1973187}">
      <dgm:prSet phldrT="[Text]"/>
      <dgm:spPr/>
      <dgm:t>
        <a:bodyPr/>
        <a:lstStyle/>
        <a:p>
          <a:r>
            <a:rPr lang="en-US" dirty="0" smtClean="0"/>
            <a:t>ĐTĐ </a:t>
          </a:r>
          <a:r>
            <a:rPr lang="en-US" dirty="0" err="1" smtClean="0"/>
            <a:t>typ</a:t>
          </a:r>
          <a:r>
            <a:rPr lang="en-US" dirty="0" smtClean="0"/>
            <a:t> 1 </a:t>
          </a:r>
          <a:r>
            <a:rPr lang="en-US" dirty="0" err="1" smtClean="0"/>
            <a:t>vô</a:t>
          </a:r>
          <a:r>
            <a:rPr lang="en-US" dirty="0" smtClean="0"/>
            <a:t> </a:t>
          </a:r>
          <a:r>
            <a:rPr lang="en-US" dirty="0" err="1" smtClean="0"/>
            <a:t>căn</a:t>
          </a:r>
          <a:endParaRPr lang="en-US" dirty="0"/>
        </a:p>
      </dgm:t>
    </dgm:pt>
    <dgm:pt modelId="{611FD28E-8CAA-47DE-B40F-B0D603575DB0}" type="parTrans" cxnId="{9C3A9935-E798-45C1-8DB5-9361DD2BA6D6}">
      <dgm:prSet/>
      <dgm:spPr/>
      <dgm:t>
        <a:bodyPr/>
        <a:lstStyle/>
        <a:p>
          <a:endParaRPr lang="en-US"/>
        </a:p>
      </dgm:t>
    </dgm:pt>
    <dgm:pt modelId="{94ABBF00-1EBA-44AA-A39F-FF004EC3F438}" type="sibTrans" cxnId="{9C3A9935-E798-45C1-8DB5-9361DD2BA6D6}">
      <dgm:prSet/>
      <dgm:spPr/>
      <dgm:t>
        <a:bodyPr/>
        <a:lstStyle/>
        <a:p>
          <a:endParaRPr lang="en-US"/>
        </a:p>
      </dgm:t>
    </dgm:pt>
    <dgm:pt modelId="{C2B2CA8A-9419-4677-AA48-991ED4800FD0}">
      <dgm:prSet phldrT="[Text]"/>
      <dgm:spPr/>
      <dgm:t>
        <a:bodyPr/>
        <a:lstStyle/>
        <a:p>
          <a:r>
            <a:rPr lang="en-US" dirty="0" err="1" smtClean="0"/>
            <a:t>Thiếu</a:t>
          </a:r>
          <a:r>
            <a:rPr lang="en-US" dirty="0" smtClean="0"/>
            <a:t> </a:t>
          </a:r>
          <a:r>
            <a:rPr lang="en-US" dirty="0" err="1" smtClean="0"/>
            <a:t>hụt</a:t>
          </a:r>
          <a:r>
            <a:rPr lang="en-US" dirty="0" smtClean="0"/>
            <a:t> </a:t>
          </a:r>
          <a:r>
            <a:rPr lang="en-US" dirty="0" err="1" smtClean="0"/>
            <a:t>hoàn</a:t>
          </a:r>
          <a:r>
            <a:rPr lang="en-US" dirty="0" smtClean="0"/>
            <a:t> </a:t>
          </a:r>
          <a:r>
            <a:rPr lang="en-US" dirty="0" err="1" smtClean="0"/>
            <a:t>toàn</a:t>
          </a:r>
          <a:r>
            <a:rPr lang="en-US" dirty="0" smtClean="0"/>
            <a:t> </a:t>
          </a:r>
          <a:r>
            <a:rPr lang="en-US" dirty="0" err="1" smtClean="0"/>
            <a:t>insuslin</a:t>
          </a:r>
          <a:r>
            <a:rPr lang="en-US" dirty="0" smtClean="0"/>
            <a:t> </a:t>
          </a:r>
          <a:r>
            <a:rPr lang="en-US" dirty="0" err="1" smtClean="0"/>
            <a:t>ko</a:t>
          </a:r>
          <a:r>
            <a:rPr lang="en-US" dirty="0" smtClean="0"/>
            <a:t> </a:t>
          </a:r>
          <a:r>
            <a:rPr lang="en-US" dirty="0" err="1" smtClean="0"/>
            <a:t>có</a:t>
          </a:r>
          <a:r>
            <a:rPr lang="en-US" dirty="0" smtClean="0"/>
            <a:t> </a:t>
          </a:r>
          <a:r>
            <a:rPr lang="en-US" dirty="0" err="1" smtClean="0"/>
            <a:t>bằng</a:t>
          </a:r>
          <a:r>
            <a:rPr lang="en-US" dirty="0" smtClean="0"/>
            <a:t> </a:t>
          </a:r>
          <a:r>
            <a:rPr lang="en-US" dirty="0" err="1" smtClean="0"/>
            <a:t>chứng</a:t>
          </a:r>
          <a:r>
            <a:rPr lang="en-US" dirty="0" smtClean="0"/>
            <a:t> </a:t>
          </a:r>
          <a:r>
            <a:rPr lang="en-US" dirty="0" err="1" smtClean="0"/>
            <a:t>tự</a:t>
          </a:r>
          <a:r>
            <a:rPr lang="en-US" dirty="0" smtClean="0"/>
            <a:t> </a:t>
          </a:r>
          <a:r>
            <a:rPr lang="en-US" dirty="0" err="1" smtClean="0"/>
            <a:t>miễn</a:t>
          </a:r>
          <a:endParaRPr lang="en-US" dirty="0"/>
        </a:p>
      </dgm:t>
    </dgm:pt>
    <dgm:pt modelId="{C1DB6BE5-88FE-4D8C-BAD3-52E09CAEB1FD}" type="parTrans" cxnId="{7305C96C-AC89-46B5-9E8F-6CD6D38CF6E9}">
      <dgm:prSet/>
      <dgm:spPr/>
      <dgm:t>
        <a:bodyPr/>
        <a:lstStyle/>
        <a:p>
          <a:endParaRPr lang="en-US"/>
        </a:p>
      </dgm:t>
    </dgm:pt>
    <dgm:pt modelId="{6ED76264-BCD6-4EA6-A3A5-E55F230D7334}" type="sibTrans" cxnId="{7305C96C-AC89-46B5-9E8F-6CD6D38CF6E9}">
      <dgm:prSet/>
      <dgm:spPr/>
      <dgm:t>
        <a:bodyPr/>
        <a:lstStyle/>
        <a:p>
          <a:endParaRPr lang="en-US"/>
        </a:p>
      </dgm:t>
    </dgm:pt>
    <dgm:pt modelId="{C5FC23E8-EDA3-41F8-8F87-343D8934D1D5}" type="pres">
      <dgm:prSet presAssocID="{AFF7DFD1-0D2C-4E71-9FC4-4FF3C92B35F7}" presName="Name0" presStyleCnt="0">
        <dgm:presLayoutVars>
          <dgm:chPref val="3"/>
          <dgm:dir/>
          <dgm:animLvl val="lvl"/>
          <dgm:resizeHandles/>
        </dgm:presLayoutVars>
      </dgm:prSet>
      <dgm:spPr/>
      <dgm:t>
        <a:bodyPr/>
        <a:lstStyle/>
        <a:p>
          <a:endParaRPr lang="en-US"/>
        </a:p>
      </dgm:t>
    </dgm:pt>
    <dgm:pt modelId="{7E693F9C-1A8D-484A-A0AE-F91C8DB79E78}" type="pres">
      <dgm:prSet presAssocID="{2006AE66-138D-419C-9A72-305260F4E9D3}" presName="horFlow" presStyleCnt="0"/>
      <dgm:spPr/>
    </dgm:pt>
    <dgm:pt modelId="{47E207C1-76F4-4D35-868F-05668FDDFF9C}" type="pres">
      <dgm:prSet presAssocID="{2006AE66-138D-419C-9A72-305260F4E9D3}" presName="bigChev" presStyleLbl="node1" presStyleIdx="0" presStyleCnt="2"/>
      <dgm:spPr/>
      <dgm:t>
        <a:bodyPr/>
        <a:lstStyle/>
        <a:p>
          <a:endParaRPr lang="en-US"/>
        </a:p>
      </dgm:t>
    </dgm:pt>
    <dgm:pt modelId="{60F8F90A-C91B-44B8-AB27-4CFA15C6C9EC}" type="pres">
      <dgm:prSet presAssocID="{7AFDE229-E291-4FB5-816F-37661220ABFD}" presName="parTrans" presStyleCnt="0"/>
      <dgm:spPr/>
    </dgm:pt>
    <dgm:pt modelId="{1948CF37-4612-478E-BC08-598305ABDA6C}" type="pres">
      <dgm:prSet presAssocID="{9AE66F08-5D1F-49BB-A955-8CECC8776F01}" presName="node" presStyleLbl="alignAccFollowNode1" presStyleIdx="0" presStyleCnt="2" custScaleX="294997">
        <dgm:presLayoutVars>
          <dgm:bulletEnabled val="1"/>
        </dgm:presLayoutVars>
      </dgm:prSet>
      <dgm:spPr/>
      <dgm:t>
        <a:bodyPr/>
        <a:lstStyle/>
        <a:p>
          <a:endParaRPr lang="en-US"/>
        </a:p>
      </dgm:t>
    </dgm:pt>
    <dgm:pt modelId="{409D8D38-3156-4B9C-AF44-DEFC1121C57D}" type="pres">
      <dgm:prSet presAssocID="{2006AE66-138D-419C-9A72-305260F4E9D3}" presName="vSp" presStyleCnt="0"/>
      <dgm:spPr/>
    </dgm:pt>
    <dgm:pt modelId="{66AFC7BA-57A8-4506-9241-D139BE256FAD}" type="pres">
      <dgm:prSet presAssocID="{7EC70F07-5BE8-4623-BB24-430AD1973187}" presName="horFlow" presStyleCnt="0"/>
      <dgm:spPr/>
    </dgm:pt>
    <dgm:pt modelId="{0395B27B-EEA7-49E2-A11A-AB63C35F2AC1}" type="pres">
      <dgm:prSet presAssocID="{7EC70F07-5BE8-4623-BB24-430AD1973187}" presName="bigChev" presStyleLbl="node1" presStyleIdx="1" presStyleCnt="2"/>
      <dgm:spPr/>
      <dgm:t>
        <a:bodyPr/>
        <a:lstStyle/>
        <a:p>
          <a:endParaRPr lang="en-US"/>
        </a:p>
      </dgm:t>
    </dgm:pt>
    <dgm:pt modelId="{61D81CE8-281B-4A3A-94F1-E92789B31FD7}" type="pres">
      <dgm:prSet presAssocID="{C1DB6BE5-88FE-4D8C-BAD3-52E09CAEB1FD}" presName="parTrans" presStyleCnt="0"/>
      <dgm:spPr/>
    </dgm:pt>
    <dgm:pt modelId="{2CE5CC2B-47AA-463F-867F-1296DB7176A6}" type="pres">
      <dgm:prSet presAssocID="{C2B2CA8A-9419-4677-AA48-991ED4800FD0}" presName="node" presStyleLbl="alignAccFollowNode1" presStyleIdx="1" presStyleCnt="2" custScaleX="304942">
        <dgm:presLayoutVars>
          <dgm:bulletEnabled val="1"/>
        </dgm:presLayoutVars>
      </dgm:prSet>
      <dgm:spPr/>
      <dgm:t>
        <a:bodyPr/>
        <a:lstStyle/>
        <a:p>
          <a:endParaRPr lang="en-US"/>
        </a:p>
      </dgm:t>
    </dgm:pt>
  </dgm:ptLst>
  <dgm:cxnLst>
    <dgm:cxn modelId="{F1385F41-7623-4375-841B-77FB53F49D5E}" srcId="{AFF7DFD1-0D2C-4E71-9FC4-4FF3C92B35F7}" destId="{2006AE66-138D-419C-9A72-305260F4E9D3}" srcOrd="0" destOrd="0" parTransId="{45260CBB-B7B6-452B-8C6F-D4617D3A14A5}" sibTransId="{630BB2D6-E95D-488F-8F9B-1C7F99968468}"/>
    <dgm:cxn modelId="{4AF2F74C-CA17-416B-88A6-6DF5892AA034}" type="presOf" srcId="{2006AE66-138D-419C-9A72-305260F4E9D3}" destId="{47E207C1-76F4-4D35-868F-05668FDDFF9C}" srcOrd="0" destOrd="0" presId="urn:microsoft.com/office/officeart/2005/8/layout/lProcess3"/>
    <dgm:cxn modelId="{9C3A9935-E798-45C1-8DB5-9361DD2BA6D6}" srcId="{AFF7DFD1-0D2C-4E71-9FC4-4FF3C92B35F7}" destId="{7EC70F07-5BE8-4623-BB24-430AD1973187}" srcOrd="1" destOrd="0" parTransId="{611FD28E-8CAA-47DE-B40F-B0D603575DB0}" sibTransId="{94ABBF00-1EBA-44AA-A39F-FF004EC3F438}"/>
    <dgm:cxn modelId="{005218CD-115F-4FCF-9C7A-A415AD9DD860}" type="presOf" srcId="{9AE66F08-5D1F-49BB-A955-8CECC8776F01}" destId="{1948CF37-4612-478E-BC08-598305ABDA6C}" srcOrd="0" destOrd="0" presId="urn:microsoft.com/office/officeart/2005/8/layout/lProcess3"/>
    <dgm:cxn modelId="{A92128F6-F468-4553-9701-3514366497D2}" type="presOf" srcId="{C2B2CA8A-9419-4677-AA48-991ED4800FD0}" destId="{2CE5CC2B-47AA-463F-867F-1296DB7176A6}" srcOrd="0" destOrd="0" presId="urn:microsoft.com/office/officeart/2005/8/layout/lProcess3"/>
    <dgm:cxn modelId="{B70B58CA-2D67-46BF-A129-B9E4F865EF26}" type="presOf" srcId="{7EC70F07-5BE8-4623-BB24-430AD1973187}" destId="{0395B27B-EEA7-49E2-A11A-AB63C35F2AC1}" srcOrd="0" destOrd="0" presId="urn:microsoft.com/office/officeart/2005/8/layout/lProcess3"/>
    <dgm:cxn modelId="{D817E7B1-F231-48E8-AE33-D11BD916E441}" type="presOf" srcId="{AFF7DFD1-0D2C-4E71-9FC4-4FF3C92B35F7}" destId="{C5FC23E8-EDA3-41F8-8F87-343D8934D1D5}" srcOrd="0" destOrd="0" presId="urn:microsoft.com/office/officeart/2005/8/layout/lProcess3"/>
    <dgm:cxn modelId="{A5B57AEC-0A16-482B-8A1A-748EC578942F}" srcId="{2006AE66-138D-419C-9A72-305260F4E9D3}" destId="{9AE66F08-5D1F-49BB-A955-8CECC8776F01}" srcOrd="0" destOrd="0" parTransId="{7AFDE229-E291-4FB5-816F-37661220ABFD}" sibTransId="{B501CBB1-320E-4357-99AF-854A130874BA}"/>
    <dgm:cxn modelId="{7305C96C-AC89-46B5-9E8F-6CD6D38CF6E9}" srcId="{7EC70F07-5BE8-4623-BB24-430AD1973187}" destId="{C2B2CA8A-9419-4677-AA48-991ED4800FD0}" srcOrd="0" destOrd="0" parTransId="{C1DB6BE5-88FE-4D8C-BAD3-52E09CAEB1FD}" sibTransId="{6ED76264-BCD6-4EA6-A3A5-E55F230D7334}"/>
    <dgm:cxn modelId="{D65D9715-810B-4FE8-BCF2-20B7B2EF775F}" type="presParOf" srcId="{C5FC23E8-EDA3-41F8-8F87-343D8934D1D5}" destId="{7E693F9C-1A8D-484A-A0AE-F91C8DB79E78}" srcOrd="0" destOrd="0" presId="urn:microsoft.com/office/officeart/2005/8/layout/lProcess3"/>
    <dgm:cxn modelId="{EDFAB918-25D5-4E23-8613-5B5B7133AB03}" type="presParOf" srcId="{7E693F9C-1A8D-484A-A0AE-F91C8DB79E78}" destId="{47E207C1-76F4-4D35-868F-05668FDDFF9C}" srcOrd="0" destOrd="0" presId="urn:microsoft.com/office/officeart/2005/8/layout/lProcess3"/>
    <dgm:cxn modelId="{FA7E0906-C49B-44AB-99B6-67DD5DC13612}" type="presParOf" srcId="{7E693F9C-1A8D-484A-A0AE-F91C8DB79E78}" destId="{60F8F90A-C91B-44B8-AB27-4CFA15C6C9EC}" srcOrd="1" destOrd="0" presId="urn:microsoft.com/office/officeart/2005/8/layout/lProcess3"/>
    <dgm:cxn modelId="{1EC97DA8-E403-4172-B0A0-300AC9B063F1}" type="presParOf" srcId="{7E693F9C-1A8D-484A-A0AE-F91C8DB79E78}" destId="{1948CF37-4612-478E-BC08-598305ABDA6C}" srcOrd="2" destOrd="0" presId="urn:microsoft.com/office/officeart/2005/8/layout/lProcess3"/>
    <dgm:cxn modelId="{039D9E53-709B-4DEC-817B-CC00B9EC43F1}" type="presParOf" srcId="{C5FC23E8-EDA3-41F8-8F87-343D8934D1D5}" destId="{409D8D38-3156-4B9C-AF44-DEFC1121C57D}" srcOrd="1" destOrd="0" presId="urn:microsoft.com/office/officeart/2005/8/layout/lProcess3"/>
    <dgm:cxn modelId="{94035A13-8367-49E5-8358-07D8E12B570C}" type="presParOf" srcId="{C5FC23E8-EDA3-41F8-8F87-343D8934D1D5}" destId="{66AFC7BA-57A8-4506-9241-D139BE256FAD}" srcOrd="2" destOrd="0" presId="urn:microsoft.com/office/officeart/2005/8/layout/lProcess3"/>
    <dgm:cxn modelId="{42EDEE20-DBB7-47CA-AEBF-D685BDFFD54A}" type="presParOf" srcId="{66AFC7BA-57A8-4506-9241-D139BE256FAD}" destId="{0395B27B-EEA7-49E2-A11A-AB63C35F2AC1}" srcOrd="0" destOrd="0" presId="urn:microsoft.com/office/officeart/2005/8/layout/lProcess3"/>
    <dgm:cxn modelId="{65660936-BDE0-4151-8881-1B13699A7B5C}" type="presParOf" srcId="{66AFC7BA-57A8-4506-9241-D139BE256FAD}" destId="{61D81CE8-281B-4A3A-94F1-E92789B31FD7}" srcOrd="1" destOrd="0" presId="urn:microsoft.com/office/officeart/2005/8/layout/lProcess3"/>
    <dgm:cxn modelId="{4351387D-9EAA-4FCD-8BC2-4EFB8221A518}" type="presParOf" srcId="{66AFC7BA-57A8-4506-9241-D139BE256FAD}" destId="{2CE5CC2B-47AA-463F-867F-1296DB7176A6}" srcOrd="2" destOrd="0" presId="urn:microsoft.com/office/officeart/2005/8/layout/lProcess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4EB3A24-A32B-4A95-829F-E3B0D965FF3A}" type="doc">
      <dgm:prSet loTypeId="urn:microsoft.com/office/officeart/2005/8/layout/list1" loCatId="list" qsTypeId="urn:microsoft.com/office/officeart/2005/8/quickstyle/3d3" qsCatId="3D" csTypeId="urn:microsoft.com/office/officeart/2005/8/colors/colorful5" csCatId="colorful" phldr="1"/>
      <dgm:spPr/>
      <dgm:t>
        <a:bodyPr/>
        <a:lstStyle/>
        <a:p>
          <a:endParaRPr lang="en-US"/>
        </a:p>
      </dgm:t>
    </dgm:pt>
    <dgm:pt modelId="{35C9C41B-0FD3-4496-8079-F9BC9FEC5A78}">
      <dgm:prSet/>
      <dgm:spPr/>
      <dgm:t>
        <a:bodyPr/>
        <a:lstStyle/>
        <a:p>
          <a:pPr rtl="0"/>
          <a:r>
            <a:rPr lang="en-US" b="1" i="1" dirty="0" err="1" smtClean="0"/>
            <a:t>Biến</a:t>
          </a:r>
          <a:r>
            <a:rPr lang="en-US" b="1" i="1" dirty="0" smtClean="0"/>
            <a:t> </a:t>
          </a:r>
          <a:r>
            <a:rPr lang="en-US" b="1" i="1" dirty="0" err="1" smtClean="0"/>
            <a:t>chứng</a:t>
          </a:r>
          <a:r>
            <a:rPr lang="en-US" b="1" i="1" dirty="0" smtClean="0"/>
            <a:t> </a:t>
          </a:r>
          <a:r>
            <a:rPr lang="en-US" b="1" i="1" dirty="0" err="1" smtClean="0"/>
            <a:t>cấp</a:t>
          </a:r>
          <a:r>
            <a:rPr lang="en-US" b="1" i="1" dirty="0" smtClean="0"/>
            <a:t> </a:t>
          </a:r>
          <a:r>
            <a:rPr lang="en-US" b="1" i="1" dirty="0" err="1" smtClean="0"/>
            <a:t>tính</a:t>
          </a:r>
          <a:r>
            <a:rPr lang="en-US" b="1" i="1" dirty="0" smtClean="0"/>
            <a:t> </a:t>
          </a:r>
          <a:endParaRPr lang="en-US" dirty="0"/>
        </a:p>
      </dgm:t>
    </dgm:pt>
    <dgm:pt modelId="{107BFD4E-1B88-4A6F-8DF1-23A82C8FE85E}" type="parTrans" cxnId="{10EF29F2-FD9B-479E-BC19-9BDBC4514AD6}">
      <dgm:prSet/>
      <dgm:spPr/>
      <dgm:t>
        <a:bodyPr/>
        <a:lstStyle/>
        <a:p>
          <a:endParaRPr lang="en-US"/>
        </a:p>
      </dgm:t>
    </dgm:pt>
    <dgm:pt modelId="{598A831B-A89D-4CC1-A2B3-B5BC0844492D}" type="sibTrans" cxnId="{10EF29F2-FD9B-479E-BC19-9BDBC4514AD6}">
      <dgm:prSet/>
      <dgm:spPr/>
      <dgm:t>
        <a:bodyPr/>
        <a:lstStyle/>
        <a:p>
          <a:endParaRPr lang="en-US"/>
        </a:p>
      </dgm:t>
    </dgm:pt>
    <dgm:pt modelId="{4D4E0209-C90B-4AF1-9303-7A03F8913FF0}">
      <dgm:prSet/>
      <dgm:spPr/>
      <dgm:t>
        <a:bodyPr/>
        <a:lstStyle/>
        <a:p>
          <a:pPr rtl="0"/>
          <a:r>
            <a:rPr lang="en-US" b="1" i="1" dirty="0" err="1" smtClean="0"/>
            <a:t>Biến</a:t>
          </a:r>
          <a:r>
            <a:rPr lang="en-US" b="1" i="1" dirty="0" smtClean="0"/>
            <a:t> </a:t>
          </a:r>
          <a:r>
            <a:rPr lang="en-US" b="1" i="1" dirty="0" err="1" smtClean="0"/>
            <a:t>chứng</a:t>
          </a:r>
          <a:r>
            <a:rPr lang="en-US" b="1" i="1" dirty="0" smtClean="0"/>
            <a:t> </a:t>
          </a:r>
          <a:r>
            <a:rPr lang="en-US" b="1" i="1" dirty="0" err="1" smtClean="0"/>
            <a:t>mạn</a:t>
          </a:r>
          <a:r>
            <a:rPr lang="en-US" b="1" i="1" dirty="0" smtClean="0"/>
            <a:t> </a:t>
          </a:r>
          <a:r>
            <a:rPr lang="en-US" b="1" i="1" dirty="0" err="1" smtClean="0"/>
            <a:t>tính</a:t>
          </a:r>
          <a:r>
            <a:rPr lang="en-US" b="1" i="1" dirty="0" smtClean="0"/>
            <a:t> </a:t>
          </a:r>
          <a:endParaRPr lang="en-US" dirty="0"/>
        </a:p>
      </dgm:t>
    </dgm:pt>
    <dgm:pt modelId="{F488A607-1E12-48CC-B05B-C6C5ED7A2B6D}" type="parTrans" cxnId="{1E96333F-9EB1-45D4-838B-F7C62EDD8FE5}">
      <dgm:prSet/>
      <dgm:spPr/>
      <dgm:t>
        <a:bodyPr/>
        <a:lstStyle/>
        <a:p>
          <a:endParaRPr lang="en-US"/>
        </a:p>
      </dgm:t>
    </dgm:pt>
    <dgm:pt modelId="{1F149F44-A65E-4578-9E57-9B570636B888}" type="sibTrans" cxnId="{1E96333F-9EB1-45D4-838B-F7C62EDD8FE5}">
      <dgm:prSet/>
      <dgm:spPr/>
      <dgm:t>
        <a:bodyPr/>
        <a:lstStyle/>
        <a:p>
          <a:endParaRPr lang="en-US"/>
        </a:p>
      </dgm:t>
    </dgm:pt>
    <dgm:pt modelId="{B976EA85-07C6-419C-897B-F11613F3D908}" type="pres">
      <dgm:prSet presAssocID="{04EB3A24-A32B-4A95-829F-E3B0D965FF3A}" presName="linear" presStyleCnt="0">
        <dgm:presLayoutVars>
          <dgm:dir/>
          <dgm:animLvl val="lvl"/>
          <dgm:resizeHandles val="exact"/>
        </dgm:presLayoutVars>
      </dgm:prSet>
      <dgm:spPr/>
      <dgm:t>
        <a:bodyPr/>
        <a:lstStyle/>
        <a:p>
          <a:endParaRPr lang="en-US"/>
        </a:p>
      </dgm:t>
    </dgm:pt>
    <dgm:pt modelId="{9879B647-2494-4C69-A785-83B6A0D9343C}" type="pres">
      <dgm:prSet presAssocID="{35C9C41B-0FD3-4496-8079-F9BC9FEC5A78}" presName="parentLin" presStyleCnt="0"/>
      <dgm:spPr/>
      <dgm:t>
        <a:bodyPr/>
        <a:lstStyle/>
        <a:p>
          <a:endParaRPr lang="en-US"/>
        </a:p>
      </dgm:t>
    </dgm:pt>
    <dgm:pt modelId="{4833756C-4328-4F55-850B-68D7EE8225A1}" type="pres">
      <dgm:prSet presAssocID="{35C9C41B-0FD3-4496-8079-F9BC9FEC5A78}" presName="parentLeftMargin" presStyleLbl="node1" presStyleIdx="0" presStyleCnt="2"/>
      <dgm:spPr/>
      <dgm:t>
        <a:bodyPr/>
        <a:lstStyle/>
        <a:p>
          <a:endParaRPr lang="en-US"/>
        </a:p>
      </dgm:t>
    </dgm:pt>
    <dgm:pt modelId="{96D8F556-FF07-4294-9510-9F2A068A6A0A}" type="pres">
      <dgm:prSet presAssocID="{35C9C41B-0FD3-4496-8079-F9BC9FEC5A78}" presName="parentText" presStyleLbl="node1" presStyleIdx="0" presStyleCnt="2" custScaleX="117857">
        <dgm:presLayoutVars>
          <dgm:chMax val="0"/>
          <dgm:bulletEnabled val="1"/>
        </dgm:presLayoutVars>
      </dgm:prSet>
      <dgm:spPr/>
      <dgm:t>
        <a:bodyPr/>
        <a:lstStyle/>
        <a:p>
          <a:endParaRPr lang="en-US"/>
        </a:p>
      </dgm:t>
    </dgm:pt>
    <dgm:pt modelId="{0A752738-EA4B-44D3-8455-428D2AC03251}" type="pres">
      <dgm:prSet presAssocID="{35C9C41B-0FD3-4496-8079-F9BC9FEC5A78}" presName="negativeSpace" presStyleCnt="0"/>
      <dgm:spPr/>
      <dgm:t>
        <a:bodyPr/>
        <a:lstStyle/>
        <a:p>
          <a:endParaRPr lang="en-US"/>
        </a:p>
      </dgm:t>
    </dgm:pt>
    <dgm:pt modelId="{D424A1DB-D7C6-4875-8A63-A2C0FF1BE0FA}" type="pres">
      <dgm:prSet presAssocID="{35C9C41B-0FD3-4496-8079-F9BC9FEC5A78}" presName="childText" presStyleLbl="conFgAcc1" presStyleIdx="0" presStyleCnt="2">
        <dgm:presLayoutVars>
          <dgm:bulletEnabled val="1"/>
        </dgm:presLayoutVars>
      </dgm:prSet>
      <dgm:spPr/>
      <dgm:t>
        <a:bodyPr/>
        <a:lstStyle/>
        <a:p>
          <a:endParaRPr lang="en-US"/>
        </a:p>
      </dgm:t>
    </dgm:pt>
    <dgm:pt modelId="{BC77C7EB-3F26-438B-8D34-591D6ED33F4C}" type="pres">
      <dgm:prSet presAssocID="{598A831B-A89D-4CC1-A2B3-B5BC0844492D}" presName="spaceBetweenRectangles" presStyleCnt="0"/>
      <dgm:spPr/>
      <dgm:t>
        <a:bodyPr/>
        <a:lstStyle/>
        <a:p>
          <a:endParaRPr lang="en-US"/>
        </a:p>
      </dgm:t>
    </dgm:pt>
    <dgm:pt modelId="{63E3C206-0F18-4A5D-9D11-3055E3FFB1B7}" type="pres">
      <dgm:prSet presAssocID="{4D4E0209-C90B-4AF1-9303-7A03F8913FF0}" presName="parentLin" presStyleCnt="0"/>
      <dgm:spPr/>
      <dgm:t>
        <a:bodyPr/>
        <a:lstStyle/>
        <a:p>
          <a:endParaRPr lang="en-US"/>
        </a:p>
      </dgm:t>
    </dgm:pt>
    <dgm:pt modelId="{405BEB60-4D52-4CC1-A963-BB314DEF03BE}" type="pres">
      <dgm:prSet presAssocID="{4D4E0209-C90B-4AF1-9303-7A03F8913FF0}" presName="parentLeftMargin" presStyleLbl="node1" presStyleIdx="0" presStyleCnt="2"/>
      <dgm:spPr/>
      <dgm:t>
        <a:bodyPr/>
        <a:lstStyle/>
        <a:p>
          <a:endParaRPr lang="en-US"/>
        </a:p>
      </dgm:t>
    </dgm:pt>
    <dgm:pt modelId="{8CAC1FBD-2C74-49AC-B590-CEC8200F7D40}" type="pres">
      <dgm:prSet presAssocID="{4D4E0209-C90B-4AF1-9303-7A03F8913FF0}" presName="parentText" presStyleLbl="node1" presStyleIdx="1" presStyleCnt="2" custScaleX="122147">
        <dgm:presLayoutVars>
          <dgm:chMax val="0"/>
          <dgm:bulletEnabled val="1"/>
        </dgm:presLayoutVars>
      </dgm:prSet>
      <dgm:spPr/>
      <dgm:t>
        <a:bodyPr/>
        <a:lstStyle/>
        <a:p>
          <a:endParaRPr lang="en-US"/>
        </a:p>
      </dgm:t>
    </dgm:pt>
    <dgm:pt modelId="{ACE39E6E-27E8-47CE-B320-15760A086092}" type="pres">
      <dgm:prSet presAssocID="{4D4E0209-C90B-4AF1-9303-7A03F8913FF0}" presName="negativeSpace" presStyleCnt="0"/>
      <dgm:spPr/>
      <dgm:t>
        <a:bodyPr/>
        <a:lstStyle/>
        <a:p>
          <a:endParaRPr lang="en-US"/>
        </a:p>
      </dgm:t>
    </dgm:pt>
    <dgm:pt modelId="{166E0604-E09D-42C7-8676-A667D755C893}" type="pres">
      <dgm:prSet presAssocID="{4D4E0209-C90B-4AF1-9303-7A03F8913FF0}" presName="childText" presStyleLbl="conFgAcc1" presStyleIdx="1" presStyleCnt="2">
        <dgm:presLayoutVars>
          <dgm:bulletEnabled val="1"/>
        </dgm:presLayoutVars>
      </dgm:prSet>
      <dgm:spPr/>
      <dgm:t>
        <a:bodyPr/>
        <a:lstStyle/>
        <a:p>
          <a:endParaRPr lang="en-US"/>
        </a:p>
      </dgm:t>
    </dgm:pt>
  </dgm:ptLst>
  <dgm:cxnLst>
    <dgm:cxn modelId="{10EF29F2-FD9B-479E-BC19-9BDBC4514AD6}" srcId="{04EB3A24-A32B-4A95-829F-E3B0D965FF3A}" destId="{35C9C41B-0FD3-4496-8079-F9BC9FEC5A78}" srcOrd="0" destOrd="0" parTransId="{107BFD4E-1B88-4A6F-8DF1-23A82C8FE85E}" sibTransId="{598A831B-A89D-4CC1-A2B3-B5BC0844492D}"/>
    <dgm:cxn modelId="{1E96333F-9EB1-45D4-838B-F7C62EDD8FE5}" srcId="{04EB3A24-A32B-4A95-829F-E3B0D965FF3A}" destId="{4D4E0209-C90B-4AF1-9303-7A03F8913FF0}" srcOrd="1" destOrd="0" parTransId="{F488A607-1E12-48CC-B05B-C6C5ED7A2B6D}" sibTransId="{1F149F44-A65E-4578-9E57-9B570636B888}"/>
    <dgm:cxn modelId="{0EF1767C-B180-4522-9849-97229F13D9EA}" type="presOf" srcId="{4D4E0209-C90B-4AF1-9303-7A03F8913FF0}" destId="{405BEB60-4D52-4CC1-A963-BB314DEF03BE}" srcOrd="0" destOrd="0" presId="urn:microsoft.com/office/officeart/2005/8/layout/list1"/>
    <dgm:cxn modelId="{99486FED-8395-438F-ADA9-B78F78CACE4F}" type="presOf" srcId="{35C9C41B-0FD3-4496-8079-F9BC9FEC5A78}" destId="{96D8F556-FF07-4294-9510-9F2A068A6A0A}" srcOrd="1" destOrd="0" presId="urn:microsoft.com/office/officeart/2005/8/layout/list1"/>
    <dgm:cxn modelId="{27360772-FE21-4891-90D9-EEB82C1AF654}" type="presOf" srcId="{4D4E0209-C90B-4AF1-9303-7A03F8913FF0}" destId="{8CAC1FBD-2C74-49AC-B590-CEC8200F7D40}" srcOrd="1" destOrd="0" presId="urn:microsoft.com/office/officeart/2005/8/layout/list1"/>
    <dgm:cxn modelId="{70DD9A28-B249-490F-B2FD-2C9963AA691A}" type="presOf" srcId="{04EB3A24-A32B-4A95-829F-E3B0D965FF3A}" destId="{B976EA85-07C6-419C-897B-F11613F3D908}" srcOrd="0" destOrd="0" presId="urn:microsoft.com/office/officeart/2005/8/layout/list1"/>
    <dgm:cxn modelId="{B8FCBF08-A041-47C9-A7E3-CB3CADA46FCA}" type="presOf" srcId="{35C9C41B-0FD3-4496-8079-F9BC9FEC5A78}" destId="{4833756C-4328-4F55-850B-68D7EE8225A1}" srcOrd="0" destOrd="0" presId="urn:microsoft.com/office/officeart/2005/8/layout/list1"/>
    <dgm:cxn modelId="{AD4128EB-0CC2-47FA-BBDF-548C21B539D9}" type="presParOf" srcId="{B976EA85-07C6-419C-897B-F11613F3D908}" destId="{9879B647-2494-4C69-A785-83B6A0D9343C}" srcOrd="0" destOrd="0" presId="urn:microsoft.com/office/officeart/2005/8/layout/list1"/>
    <dgm:cxn modelId="{2CDB54E5-0095-4065-9BA2-A9A3098462D9}" type="presParOf" srcId="{9879B647-2494-4C69-A785-83B6A0D9343C}" destId="{4833756C-4328-4F55-850B-68D7EE8225A1}" srcOrd="0" destOrd="0" presId="urn:microsoft.com/office/officeart/2005/8/layout/list1"/>
    <dgm:cxn modelId="{39F6A186-90EA-4681-9D4E-7B9A75BD7940}" type="presParOf" srcId="{9879B647-2494-4C69-A785-83B6A0D9343C}" destId="{96D8F556-FF07-4294-9510-9F2A068A6A0A}" srcOrd="1" destOrd="0" presId="urn:microsoft.com/office/officeart/2005/8/layout/list1"/>
    <dgm:cxn modelId="{0205BAC6-5D2C-41BE-896C-405BA7B12CC6}" type="presParOf" srcId="{B976EA85-07C6-419C-897B-F11613F3D908}" destId="{0A752738-EA4B-44D3-8455-428D2AC03251}" srcOrd="1" destOrd="0" presId="urn:microsoft.com/office/officeart/2005/8/layout/list1"/>
    <dgm:cxn modelId="{49EEFCA2-D60A-4A4A-B55F-E981FF23249C}" type="presParOf" srcId="{B976EA85-07C6-419C-897B-F11613F3D908}" destId="{D424A1DB-D7C6-4875-8A63-A2C0FF1BE0FA}" srcOrd="2" destOrd="0" presId="urn:microsoft.com/office/officeart/2005/8/layout/list1"/>
    <dgm:cxn modelId="{889601E4-1EEF-486D-AEDD-CD4797FA0721}" type="presParOf" srcId="{B976EA85-07C6-419C-897B-F11613F3D908}" destId="{BC77C7EB-3F26-438B-8D34-591D6ED33F4C}" srcOrd="3" destOrd="0" presId="urn:microsoft.com/office/officeart/2005/8/layout/list1"/>
    <dgm:cxn modelId="{758724F3-993D-4F8C-BE94-1632FFBEEF05}" type="presParOf" srcId="{B976EA85-07C6-419C-897B-F11613F3D908}" destId="{63E3C206-0F18-4A5D-9D11-3055E3FFB1B7}" srcOrd="4" destOrd="0" presId="urn:microsoft.com/office/officeart/2005/8/layout/list1"/>
    <dgm:cxn modelId="{4B60BD20-C9FE-4A9F-AD3A-FDB0DA58DEFD}" type="presParOf" srcId="{63E3C206-0F18-4A5D-9D11-3055E3FFB1B7}" destId="{405BEB60-4D52-4CC1-A963-BB314DEF03BE}" srcOrd="0" destOrd="0" presId="urn:microsoft.com/office/officeart/2005/8/layout/list1"/>
    <dgm:cxn modelId="{F9CB5D83-59F9-4C50-AB66-4D8C0AC17AC7}" type="presParOf" srcId="{63E3C206-0F18-4A5D-9D11-3055E3FFB1B7}" destId="{8CAC1FBD-2C74-49AC-B590-CEC8200F7D40}" srcOrd="1" destOrd="0" presId="urn:microsoft.com/office/officeart/2005/8/layout/list1"/>
    <dgm:cxn modelId="{B9A2FD8C-1975-4906-96A0-80F968D489C0}" type="presParOf" srcId="{B976EA85-07C6-419C-897B-F11613F3D908}" destId="{ACE39E6E-27E8-47CE-B320-15760A086092}" srcOrd="5" destOrd="0" presId="urn:microsoft.com/office/officeart/2005/8/layout/list1"/>
    <dgm:cxn modelId="{264FEE0D-09AC-4E0A-B7FF-82A3D5442D71}" type="presParOf" srcId="{B976EA85-07C6-419C-897B-F11613F3D908}" destId="{166E0604-E09D-42C7-8676-A667D755C893}" srcOrd="6"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152E575-D963-48F6-B1CD-916830BCA6D6}" type="doc">
      <dgm:prSet loTypeId="urn:microsoft.com/office/officeart/2005/8/layout/vList5" loCatId="list" qsTypeId="urn:microsoft.com/office/officeart/2005/8/quickstyle/3d2" qsCatId="3D" csTypeId="urn:microsoft.com/office/officeart/2005/8/colors/colorful1" csCatId="colorful" phldr="1"/>
      <dgm:spPr/>
      <dgm:t>
        <a:bodyPr/>
        <a:lstStyle/>
        <a:p>
          <a:endParaRPr lang="en-US"/>
        </a:p>
      </dgm:t>
    </dgm:pt>
    <dgm:pt modelId="{5C16249E-1D3E-475A-89CD-AAF715964E1B}">
      <dgm:prSet phldrT="[Text]"/>
      <dgm:spPr/>
      <dgm:t>
        <a:bodyPr/>
        <a:lstStyle/>
        <a:p>
          <a:r>
            <a:rPr lang="en-US" i="1" dirty="0" err="1" smtClean="0"/>
            <a:t>Nhiễm</a:t>
          </a:r>
          <a:r>
            <a:rPr lang="en-US" i="1" dirty="0" smtClean="0"/>
            <a:t> </a:t>
          </a:r>
          <a:r>
            <a:rPr lang="en-US" i="1" dirty="0" err="1" smtClean="0"/>
            <a:t>toan</a:t>
          </a:r>
          <a:r>
            <a:rPr lang="en-US" i="1" dirty="0" smtClean="0"/>
            <a:t> </a:t>
          </a:r>
          <a:r>
            <a:rPr lang="en-US" i="1" dirty="0" err="1" smtClean="0"/>
            <a:t>ceton</a:t>
          </a:r>
          <a:endParaRPr lang="en-US" dirty="0"/>
        </a:p>
      </dgm:t>
    </dgm:pt>
    <dgm:pt modelId="{592A7E4C-D062-4B4D-865A-A98B28E6942B}" type="parTrans" cxnId="{1D18A6C6-BE13-4F79-8293-94B174527C67}">
      <dgm:prSet/>
      <dgm:spPr/>
      <dgm:t>
        <a:bodyPr/>
        <a:lstStyle/>
        <a:p>
          <a:endParaRPr lang="en-US"/>
        </a:p>
      </dgm:t>
    </dgm:pt>
    <dgm:pt modelId="{62184D32-F268-4802-B095-C717AEF83823}" type="sibTrans" cxnId="{1D18A6C6-BE13-4F79-8293-94B174527C67}">
      <dgm:prSet/>
      <dgm:spPr/>
      <dgm:t>
        <a:bodyPr/>
        <a:lstStyle/>
        <a:p>
          <a:endParaRPr lang="en-US"/>
        </a:p>
      </dgm:t>
    </dgm:pt>
    <dgm:pt modelId="{B799FFB8-D40B-4879-8CCE-03C39618F7BD}">
      <dgm:prSet phldrT="[Text]"/>
      <dgm:spPr/>
      <dgm:t>
        <a:bodyPr/>
        <a:lstStyle/>
        <a:p>
          <a:r>
            <a:rPr lang="en-US" i="1" dirty="0" err="1" smtClean="0"/>
            <a:t>Hôn</a:t>
          </a:r>
          <a:r>
            <a:rPr lang="en-US" i="1" dirty="0" smtClean="0"/>
            <a:t> </a:t>
          </a:r>
          <a:r>
            <a:rPr lang="en-US" i="1" dirty="0" err="1" smtClean="0"/>
            <a:t>mê</a:t>
          </a:r>
          <a:r>
            <a:rPr lang="en-US" i="1" dirty="0" smtClean="0"/>
            <a:t> </a:t>
          </a:r>
          <a:r>
            <a:rPr lang="en-US" i="1" dirty="0" err="1" smtClean="0"/>
            <a:t>tăng</a:t>
          </a:r>
          <a:r>
            <a:rPr lang="en-US" i="1" dirty="0" smtClean="0"/>
            <a:t> </a:t>
          </a:r>
          <a:r>
            <a:rPr lang="en-US" i="1" dirty="0" err="1" smtClean="0"/>
            <a:t>áp</a:t>
          </a:r>
          <a:r>
            <a:rPr lang="en-US" i="1" dirty="0" smtClean="0"/>
            <a:t> </a:t>
          </a:r>
          <a:r>
            <a:rPr lang="en-US" i="1" dirty="0" err="1" smtClean="0"/>
            <a:t>lực</a:t>
          </a:r>
          <a:r>
            <a:rPr lang="en-US" i="1" dirty="0" smtClean="0"/>
            <a:t> </a:t>
          </a:r>
          <a:r>
            <a:rPr lang="en-US" i="1" dirty="0" err="1" smtClean="0"/>
            <a:t>thẩm</a:t>
          </a:r>
          <a:r>
            <a:rPr lang="en-US" i="1" dirty="0" smtClean="0"/>
            <a:t> </a:t>
          </a:r>
          <a:r>
            <a:rPr lang="en-US" i="1" dirty="0" err="1" smtClean="0"/>
            <a:t>thấu</a:t>
          </a:r>
          <a:endParaRPr lang="en-US" dirty="0"/>
        </a:p>
      </dgm:t>
    </dgm:pt>
    <dgm:pt modelId="{47EC8728-7A67-4B3D-A5C0-AAF45F76FEC2}" type="parTrans" cxnId="{3618A8B3-4325-479B-A0F6-C7AD74C4CFAB}">
      <dgm:prSet/>
      <dgm:spPr/>
      <dgm:t>
        <a:bodyPr/>
        <a:lstStyle/>
        <a:p>
          <a:endParaRPr lang="en-US"/>
        </a:p>
      </dgm:t>
    </dgm:pt>
    <dgm:pt modelId="{75CE6292-7EBB-4534-B23C-A179B29A892B}" type="sibTrans" cxnId="{3618A8B3-4325-479B-A0F6-C7AD74C4CFAB}">
      <dgm:prSet/>
      <dgm:spPr/>
      <dgm:t>
        <a:bodyPr/>
        <a:lstStyle/>
        <a:p>
          <a:endParaRPr lang="en-US"/>
        </a:p>
      </dgm:t>
    </dgm:pt>
    <dgm:pt modelId="{E53F0477-AD10-43AC-8996-C113BBF2C435}">
      <dgm:prSet phldrT="[Text]"/>
      <dgm:spPr/>
      <dgm:t>
        <a:bodyPr/>
        <a:lstStyle/>
        <a:p>
          <a:r>
            <a:rPr lang="en-US" i="1" dirty="0" err="1" smtClean="0"/>
            <a:t>Hạ</a:t>
          </a:r>
          <a:r>
            <a:rPr lang="en-US" i="1" dirty="0" smtClean="0"/>
            <a:t> </a:t>
          </a:r>
          <a:r>
            <a:rPr lang="en-US" i="1" dirty="0" err="1" smtClean="0"/>
            <a:t>đường</a:t>
          </a:r>
          <a:r>
            <a:rPr lang="en-US" i="1" dirty="0" smtClean="0"/>
            <a:t> </a:t>
          </a:r>
          <a:r>
            <a:rPr lang="en-US" i="1" dirty="0" err="1" smtClean="0"/>
            <a:t>huyết</a:t>
          </a:r>
          <a:r>
            <a:rPr lang="en-US" i="1" dirty="0" smtClean="0"/>
            <a:t>.</a:t>
          </a:r>
          <a:endParaRPr lang="en-US" dirty="0" smtClean="0"/>
        </a:p>
        <a:p>
          <a:endParaRPr lang="en-US" dirty="0"/>
        </a:p>
      </dgm:t>
    </dgm:pt>
    <dgm:pt modelId="{4D132066-E1D5-43DA-B45E-69D39D87C489}" type="parTrans" cxnId="{1BDAE76C-9194-4063-86CD-9DD84094EC50}">
      <dgm:prSet/>
      <dgm:spPr/>
      <dgm:t>
        <a:bodyPr/>
        <a:lstStyle/>
        <a:p>
          <a:endParaRPr lang="en-US"/>
        </a:p>
      </dgm:t>
    </dgm:pt>
    <dgm:pt modelId="{CFBD5E0D-B848-4867-9618-496AC8165328}" type="sibTrans" cxnId="{1BDAE76C-9194-4063-86CD-9DD84094EC50}">
      <dgm:prSet/>
      <dgm:spPr/>
      <dgm:t>
        <a:bodyPr/>
        <a:lstStyle/>
        <a:p>
          <a:endParaRPr lang="en-US"/>
        </a:p>
      </dgm:t>
    </dgm:pt>
    <dgm:pt modelId="{BF552018-F443-4F0D-9DA3-3EE09489D9E2}" type="pres">
      <dgm:prSet presAssocID="{0152E575-D963-48F6-B1CD-916830BCA6D6}" presName="Name0" presStyleCnt="0">
        <dgm:presLayoutVars>
          <dgm:dir/>
          <dgm:animLvl val="lvl"/>
          <dgm:resizeHandles val="exact"/>
        </dgm:presLayoutVars>
      </dgm:prSet>
      <dgm:spPr/>
      <dgm:t>
        <a:bodyPr/>
        <a:lstStyle/>
        <a:p>
          <a:endParaRPr lang="en-US"/>
        </a:p>
      </dgm:t>
    </dgm:pt>
    <dgm:pt modelId="{2827B8DD-FE82-45C5-B6E3-B4025092C935}" type="pres">
      <dgm:prSet presAssocID="{5C16249E-1D3E-475A-89CD-AAF715964E1B}" presName="linNode" presStyleCnt="0"/>
      <dgm:spPr/>
      <dgm:t>
        <a:bodyPr/>
        <a:lstStyle/>
        <a:p>
          <a:endParaRPr lang="en-US"/>
        </a:p>
      </dgm:t>
    </dgm:pt>
    <dgm:pt modelId="{8B011BDF-98D5-4E1F-8170-913712512B84}" type="pres">
      <dgm:prSet presAssocID="{5C16249E-1D3E-475A-89CD-AAF715964E1B}" presName="parentText" presStyleLbl="node1" presStyleIdx="0" presStyleCnt="3" custScaleX="173193">
        <dgm:presLayoutVars>
          <dgm:chMax val="1"/>
          <dgm:bulletEnabled val="1"/>
        </dgm:presLayoutVars>
      </dgm:prSet>
      <dgm:spPr/>
      <dgm:t>
        <a:bodyPr/>
        <a:lstStyle/>
        <a:p>
          <a:endParaRPr lang="en-US"/>
        </a:p>
      </dgm:t>
    </dgm:pt>
    <dgm:pt modelId="{38925482-B4B6-470A-8A02-A8D640891D52}" type="pres">
      <dgm:prSet presAssocID="{62184D32-F268-4802-B095-C717AEF83823}" presName="sp" presStyleCnt="0"/>
      <dgm:spPr/>
      <dgm:t>
        <a:bodyPr/>
        <a:lstStyle/>
        <a:p>
          <a:endParaRPr lang="en-US"/>
        </a:p>
      </dgm:t>
    </dgm:pt>
    <dgm:pt modelId="{775A1D3B-B3AE-4B25-A9E6-BC2737BF0B66}" type="pres">
      <dgm:prSet presAssocID="{B799FFB8-D40B-4879-8CCE-03C39618F7BD}" presName="linNode" presStyleCnt="0"/>
      <dgm:spPr/>
      <dgm:t>
        <a:bodyPr/>
        <a:lstStyle/>
        <a:p>
          <a:endParaRPr lang="en-US"/>
        </a:p>
      </dgm:t>
    </dgm:pt>
    <dgm:pt modelId="{648B2A1C-B008-4EAD-816B-39A547375337}" type="pres">
      <dgm:prSet presAssocID="{B799FFB8-D40B-4879-8CCE-03C39618F7BD}" presName="parentText" presStyleLbl="node1" presStyleIdx="1" presStyleCnt="3" custScaleX="169846">
        <dgm:presLayoutVars>
          <dgm:chMax val="1"/>
          <dgm:bulletEnabled val="1"/>
        </dgm:presLayoutVars>
      </dgm:prSet>
      <dgm:spPr/>
      <dgm:t>
        <a:bodyPr/>
        <a:lstStyle/>
        <a:p>
          <a:endParaRPr lang="en-US"/>
        </a:p>
      </dgm:t>
    </dgm:pt>
    <dgm:pt modelId="{396015EA-2825-48FA-84F3-1205359FA89C}" type="pres">
      <dgm:prSet presAssocID="{75CE6292-7EBB-4534-B23C-A179B29A892B}" presName="sp" presStyleCnt="0"/>
      <dgm:spPr/>
      <dgm:t>
        <a:bodyPr/>
        <a:lstStyle/>
        <a:p>
          <a:endParaRPr lang="en-US"/>
        </a:p>
      </dgm:t>
    </dgm:pt>
    <dgm:pt modelId="{037776AE-C28D-4A5A-9EC0-98B3F6862BB8}" type="pres">
      <dgm:prSet presAssocID="{E53F0477-AD10-43AC-8996-C113BBF2C435}" presName="linNode" presStyleCnt="0"/>
      <dgm:spPr/>
      <dgm:t>
        <a:bodyPr/>
        <a:lstStyle/>
        <a:p>
          <a:endParaRPr lang="en-US"/>
        </a:p>
      </dgm:t>
    </dgm:pt>
    <dgm:pt modelId="{3EE661A1-E897-4610-B70C-AC30ADC97D18}" type="pres">
      <dgm:prSet presAssocID="{E53F0477-AD10-43AC-8996-C113BBF2C435}" presName="parentText" presStyleLbl="node1" presStyleIdx="2" presStyleCnt="3" custScaleX="170683">
        <dgm:presLayoutVars>
          <dgm:chMax val="1"/>
          <dgm:bulletEnabled val="1"/>
        </dgm:presLayoutVars>
      </dgm:prSet>
      <dgm:spPr/>
      <dgm:t>
        <a:bodyPr/>
        <a:lstStyle/>
        <a:p>
          <a:endParaRPr lang="en-US"/>
        </a:p>
      </dgm:t>
    </dgm:pt>
  </dgm:ptLst>
  <dgm:cxnLst>
    <dgm:cxn modelId="{31FE7306-70F3-48FE-82E7-2D5BB639B59E}" type="presOf" srcId="{B799FFB8-D40B-4879-8CCE-03C39618F7BD}" destId="{648B2A1C-B008-4EAD-816B-39A547375337}" srcOrd="0" destOrd="0" presId="urn:microsoft.com/office/officeart/2005/8/layout/vList5"/>
    <dgm:cxn modelId="{9B96BECD-8E15-44E3-8E4D-C9540C9947DD}" type="presOf" srcId="{5C16249E-1D3E-475A-89CD-AAF715964E1B}" destId="{8B011BDF-98D5-4E1F-8170-913712512B84}" srcOrd="0" destOrd="0" presId="urn:microsoft.com/office/officeart/2005/8/layout/vList5"/>
    <dgm:cxn modelId="{3618A8B3-4325-479B-A0F6-C7AD74C4CFAB}" srcId="{0152E575-D963-48F6-B1CD-916830BCA6D6}" destId="{B799FFB8-D40B-4879-8CCE-03C39618F7BD}" srcOrd="1" destOrd="0" parTransId="{47EC8728-7A67-4B3D-A5C0-AAF45F76FEC2}" sibTransId="{75CE6292-7EBB-4534-B23C-A179B29A892B}"/>
    <dgm:cxn modelId="{E6642ED7-3E0B-486F-90A0-1FC46434E9F5}" type="presOf" srcId="{E53F0477-AD10-43AC-8996-C113BBF2C435}" destId="{3EE661A1-E897-4610-B70C-AC30ADC97D18}" srcOrd="0" destOrd="0" presId="urn:microsoft.com/office/officeart/2005/8/layout/vList5"/>
    <dgm:cxn modelId="{1D18A6C6-BE13-4F79-8293-94B174527C67}" srcId="{0152E575-D963-48F6-B1CD-916830BCA6D6}" destId="{5C16249E-1D3E-475A-89CD-AAF715964E1B}" srcOrd="0" destOrd="0" parTransId="{592A7E4C-D062-4B4D-865A-A98B28E6942B}" sibTransId="{62184D32-F268-4802-B095-C717AEF83823}"/>
    <dgm:cxn modelId="{A93FDA05-6034-4788-81CA-9DD351E250E9}" type="presOf" srcId="{0152E575-D963-48F6-B1CD-916830BCA6D6}" destId="{BF552018-F443-4F0D-9DA3-3EE09489D9E2}" srcOrd="0" destOrd="0" presId="urn:microsoft.com/office/officeart/2005/8/layout/vList5"/>
    <dgm:cxn modelId="{1BDAE76C-9194-4063-86CD-9DD84094EC50}" srcId="{0152E575-D963-48F6-B1CD-916830BCA6D6}" destId="{E53F0477-AD10-43AC-8996-C113BBF2C435}" srcOrd="2" destOrd="0" parTransId="{4D132066-E1D5-43DA-B45E-69D39D87C489}" sibTransId="{CFBD5E0D-B848-4867-9618-496AC8165328}"/>
    <dgm:cxn modelId="{F59971FF-64A4-4369-948E-B622656A20A7}" type="presParOf" srcId="{BF552018-F443-4F0D-9DA3-3EE09489D9E2}" destId="{2827B8DD-FE82-45C5-B6E3-B4025092C935}" srcOrd="0" destOrd="0" presId="urn:microsoft.com/office/officeart/2005/8/layout/vList5"/>
    <dgm:cxn modelId="{634F8AC3-348B-4285-A67C-13595AFD90F2}" type="presParOf" srcId="{2827B8DD-FE82-45C5-B6E3-B4025092C935}" destId="{8B011BDF-98D5-4E1F-8170-913712512B84}" srcOrd="0" destOrd="0" presId="urn:microsoft.com/office/officeart/2005/8/layout/vList5"/>
    <dgm:cxn modelId="{8E277673-BF41-42C0-BB20-A47F13A3E3F8}" type="presParOf" srcId="{BF552018-F443-4F0D-9DA3-3EE09489D9E2}" destId="{38925482-B4B6-470A-8A02-A8D640891D52}" srcOrd="1" destOrd="0" presId="urn:microsoft.com/office/officeart/2005/8/layout/vList5"/>
    <dgm:cxn modelId="{16AB12E1-B9C6-45AB-8464-6663EC7E3C5D}" type="presParOf" srcId="{BF552018-F443-4F0D-9DA3-3EE09489D9E2}" destId="{775A1D3B-B3AE-4B25-A9E6-BC2737BF0B66}" srcOrd="2" destOrd="0" presId="urn:microsoft.com/office/officeart/2005/8/layout/vList5"/>
    <dgm:cxn modelId="{6419CCAB-8108-4F42-86F7-2CFFFFD97DA8}" type="presParOf" srcId="{775A1D3B-B3AE-4B25-A9E6-BC2737BF0B66}" destId="{648B2A1C-B008-4EAD-816B-39A547375337}" srcOrd="0" destOrd="0" presId="urn:microsoft.com/office/officeart/2005/8/layout/vList5"/>
    <dgm:cxn modelId="{33DDFA04-C727-4317-8D95-23A0AD26E28B}" type="presParOf" srcId="{BF552018-F443-4F0D-9DA3-3EE09489D9E2}" destId="{396015EA-2825-48FA-84F3-1205359FA89C}" srcOrd="3" destOrd="0" presId="urn:microsoft.com/office/officeart/2005/8/layout/vList5"/>
    <dgm:cxn modelId="{E6FF2E43-7DD2-45B6-93B4-B629CBE20841}" type="presParOf" srcId="{BF552018-F443-4F0D-9DA3-3EE09489D9E2}" destId="{037776AE-C28D-4A5A-9EC0-98B3F6862BB8}" srcOrd="4" destOrd="0" presId="urn:microsoft.com/office/officeart/2005/8/layout/vList5"/>
    <dgm:cxn modelId="{E6DB8CBB-2D8E-445C-944D-9162E6598F75}" type="presParOf" srcId="{037776AE-C28D-4A5A-9EC0-98B3F6862BB8}" destId="{3EE661A1-E897-4610-B70C-AC30ADC97D18}" srcOrd="0"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19105A7-5954-4643-8471-68D6E10FE32D}"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US"/>
        </a:p>
      </dgm:t>
    </dgm:pt>
    <dgm:pt modelId="{A0461626-50DA-458B-B9B2-60F72AA7FD39}">
      <dgm:prSet phldrT="[Text]" custT="1"/>
      <dgm:spPr/>
      <dgm:t>
        <a:bodyPr/>
        <a:lstStyle/>
        <a:p>
          <a:r>
            <a:rPr lang="en-US" sz="2400" dirty="0" err="1" smtClean="0">
              <a:latin typeface="Times New Roman" pitchFamily="18" charset="0"/>
              <a:cs typeface="Times New Roman" pitchFamily="18" charset="0"/>
            </a:rPr>
            <a:t>Nhẹ</a:t>
          </a:r>
          <a:endParaRPr lang="en-US" sz="2400" dirty="0">
            <a:latin typeface="Times New Roman" pitchFamily="18" charset="0"/>
            <a:cs typeface="Times New Roman" pitchFamily="18" charset="0"/>
          </a:endParaRPr>
        </a:p>
      </dgm:t>
    </dgm:pt>
    <dgm:pt modelId="{B3CDCEFE-649F-4AE9-94FC-DAE824CF52FA}" type="parTrans" cxnId="{08EA6C7F-3452-43A4-83E8-C4DC3948F06D}">
      <dgm:prSet/>
      <dgm:spPr/>
      <dgm:t>
        <a:bodyPr/>
        <a:lstStyle/>
        <a:p>
          <a:endParaRPr lang="en-US" sz="2400">
            <a:latin typeface="Times New Roman" pitchFamily="18" charset="0"/>
            <a:cs typeface="Times New Roman" pitchFamily="18" charset="0"/>
          </a:endParaRPr>
        </a:p>
      </dgm:t>
    </dgm:pt>
    <dgm:pt modelId="{280D1C82-2924-4F47-8651-D0E539AECAFE}" type="sibTrans" cxnId="{08EA6C7F-3452-43A4-83E8-C4DC3948F06D}">
      <dgm:prSet/>
      <dgm:spPr/>
      <dgm:t>
        <a:bodyPr/>
        <a:lstStyle/>
        <a:p>
          <a:endParaRPr lang="en-US" sz="2400">
            <a:latin typeface="Times New Roman" pitchFamily="18" charset="0"/>
            <a:cs typeface="Times New Roman" pitchFamily="18" charset="0"/>
          </a:endParaRPr>
        </a:p>
      </dgm:t>
    </dgm:pt>
    <dgm:pt modelId="{17FCEB50-B1DA-485D-A65F-06F821CD6B53}">
      <dgm:prSet phldrT="[Text]" custT="1"/>
      <dgm:spPr/>
      <dgm:t>
        <a:bodyPr/>
        <a:lstStyle/>
        <a:p>
          <a:pPr>
            <a:lnSpc>
              <a:spcPct val="150000"/>
            </a:lnSpc>
          </a:pPr>
          <a:r>
            <a:rPr lang="en-US" sz="2400" dirty="0" err="1" smtClean="0">
              <a:latin typeface="Times New Roman" pitchFamily="18" charset="0"/>
              <a:cs typeface="Times New Roman" pitchFamily="18" charset="0"/>
            </a:rPr>
            <a:t>Nhịp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nhanh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mồ</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hôi</a:t>
          </a:r>
          <a:r>
            <a:rPr lang="en-US" sz="2400" dirty="0" smtClean="0">
              <a:latin typeface="Times New Roman" pitchFamily="18" charset="0"/>
              <a:cs typeface="Times New Roman" pitchFamily="18" charset="0"/>
            </a:rPr>
            <a:t>, run </a:t>
          </a:r>
          <a:r>
            <a:rPr lang="en-US" sz="2400" dirty="0" err="1" smtClean="0">
              <a:latin typeface="Times New Roman" pitchFamily="18" charset="0"/>
              <a:cs typeface="Times New Roman" pitchFamily="18" charset="0"/>
            </a:rPr>
            <a:t>tay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đánh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trống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ngực</a:t>
          </a:r>
          <a:endParaRPr lang="en-US" sz="2400" dirty="0">
            <a:latin typeface="Times New Roman" pitchFamily="18" charset="0"/>
            <a:cs typeface="Times New Roman" pitchFamily="18" charset="0"/>
          </a:endParaRPr>
        </a:p>
      </dgm:t>
    </dgm:pt>
    <dgm:pt modelId="{83058BC9-4D0A-4EA2-96D4-E46AD28929A9}" type="parTrans" cxnId="{59672197-9307-4966-8020-9A334F0700B9}">
      <dgm:prSet/>
      <dgm:spPr/>
      <dgm:t>
        <a:bodyPr/>
        <a:lstStyle/>
        <a:p>
          <a:endParaRPr lang="en-US" sz="2400">
            <a:latin typeface="Times New Roman" pitchFamily="18" charset="0"/>
            <a:cs typeface="Times New Roman" pitchFamily="18" charset="0"/>
          </a:endParaRPr>
        </a:p>
      </dgm:t>
    </dgm:pt>
    <dgm:pt modelId="{E3BE2A9E-141D-4451-A6C4-E51237F2D54B}" type="sibTrans" cxnId="{59672197-9307-4966-8020-9A334F0700B9}">
      <dgm:prSet/>
      <dgm:spPr/>
      <dgm:t>
        <a:bodyPr/>
        <a:lstStyle/>
        <a:p>
          <a:endParaRPr lang="en-US" sz="2400">
            <a:latin typeface="Times New Roman" pitchFamily="18" charset="0"/>
            <a:cs typeface="Times New Roman" pitchFamily="18" charset="0"/>
          </a:endParaRPr>
        </a:p>
      </dgm:t>
    </dgm:pt>
    <dgm:pt modelId="{1898EE90-C037-42E7-A434-3C7B1B024306}">
      <dgm:prSet phldrT="[Text]" custT="1"/>
      <dgm:spPr/>
      <dgm:t>
        <a:bodyPr/>
        <a:lstStyle/>
        <a:p>
          <a:pPr>
            <a:lnSpc>
              <a:spcPct val="150000"/>
            </a:lnSpc>
          </a:pPr>
          <a:r>
            <a:rPr lang="en-US" sz="2400" dirty="0" err="1" smtClean="0">
              <a:latin typeface="Times New Roman" pitchFamily="18" charset="0"/>
              <a:cs typeface="Times New Roman" pitchFamily="18" charset="0"/>
            </a:rPr>
            <a:t>Uống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đường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nước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ngot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nước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hoa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quả</a:t>
          </a:r>
          <a:endParaRPr lang="en-US" sz="2400" dirty="0">
            <a:latin typeface="Times New Roman" pitchFamily="18" charset="0"/>
            <a:cs typeface="Times New Roman" pitchFamily="18" charset="0"/>
          </a:endParaRPr>
        </a:p>
      </dgm:t>
    </dgm:pt>
    <dgm:pt modelId="{AAA6DA77-7280-400F-B57B-B0F1BD5C944B}" type="parTrans" cxnId="{8291E26F-6F5E-4516-B260-7A6B58E13801}">
      <dgm:prSet/>
      <dgm:spPr/>
      <dgm:t>
        <a:bodyPr/>
        <a:lstStyle/>
        <a:p>
          <a:endParaRPr lang="en-US" sz="2400">
            <a:latin typeface="Times New Roman" pitchFamily="18" charset="0"/>
            <a:cs typeface="Times New Roman" pitchFamily="18" charset="0"/>
          </a:endParaRPr>
        </a:p>
      </dgm:t>
    </dgm:pt>
    <dgm:pt modelId="{4817476E-45A9-488C-B431-E0394F19EF66}" type="sibTrans" cxnId="{8291E26F-6F5E-4516-B260-7A6B58E13801}">
      <dgm:prSet/>
      <dgm:spPr/>
      <dgm:t>
        <a:bodyPr/>
        <a:lstStyle/>
        <a:p>
          <a:endParaRPr lang="en-US" sz="2400">
            <a:latin typeface="Times New Roman" pitchFamily="18" charset="0"/>
            <a:cs typeface="Times New Roman" pitchFamily="18" charset="0"/>
          </a:endParaRPr>
        </a:p>
      </dgm:t>
    </dgm:pt>
    <dgm:pt modelId="{857FB780-D5A1-41EC-BA3C-5B256498E60D}">
      <dgm:prSet phldrT="[Text]" custT="1"/>
      <dgm:spPr/>
      <dgm:t>
        <a:bodyPr/>
        <a:lstStyle/>
        <a:p>
          <a:r>
            <a:rPr lang="en-US" sz="2400" dirty="0" err="1" smtClean="0">
              <a:latin typeface="Times New Roman" pitchFamily="18" charset="0"/>
              <a:cs typeface="Times New Roman" pitchFamily="18" charset="0"/>
            </a:rPr>
            <a:t>Trung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bình</a:t>
          </a:r>
          <a:endParaRPr lang="en-US" sz="2400" dirty="0">
            <a:latin typeface="Times New Roman" pitchFamily="18" charset="0"/>
            <a:cs typeface="Times New Roman" pitchFamily="18" charset="0"/>
          </a:endParaRPr>
        </a:p>
      </dgm:t>
    </dgm:pt>
    <dgm:pt modelId="{4400C98E-6758-4694-9B35-33F5DBCB9034}" type="parTrans" cxnId="{4C732D4C-AD44-48B2-B6B0-92735BCDF618}">
      <dgm:prSet/>
      <dgm:spPr/>
      <dgm:t>
        <a:bodyPr/>
        <a:lstStyle/>
        <a:p>
          <a:endParaRPr lang="en-US" sz="2400">
            <a:latin typeface="Times New Roman" pitchFamily="18" charset="0"/>
            <a:cs typeface="Times New Roman" pitchFamily="18" charset="0"/>
          </a:endParaRPr>
        </a:p>
      </dgm:t>
    </dgm:pt>
    <dgm:pt modelId="{84CE6727-3344-49F0-BEDD-BCE1F5786797}" type="sibTrans" cxnId="{4C732D4C-AD44-48B2-B6B0-92735BCDF618}">
      <dgm:prSet/>
      <dgm:spPr/>
      <dgm:t>
        <a:bodyPr/>
        <a:lstStyle/>
        <a:p>
          <a:endParaRPr lang="en-US" sz="2400">
            <a:latin typeface="Times New Roman" pitchFamily="18" charset="0"/>
            <a:cs typeface="Times New Roman" pitchFamily="18" charset="0"/>
          </a:endParaRPr>
        </a:p>
      </dgm:t>
    </dgm:pt>
    <dgm:pt modelId="{E3BBBE30-0663-4062-8192-74A613427CD7}">
      <dgm:prSet phldrT="[Text]" custT="1"/>
      <dgm:spPr/>
      <dgm:t>
        <a:bodyPr/>
        <a:lstStyle/>
        <a:p>
          <a:pPr>
            <a:lnSpc>
              <a:spcPct val="150000"/>
            </a:lnSpc>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nhìn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mờ</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tiếp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xúc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chậm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giảm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tập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trung</a:t>
          </a:r>
          <a:endParaRPr lang="en-US" sz="2400" dirty="0">
            <a:latin typeface="Times New Roman" pitchFamily="18" charset="0"/>
            <a:cs typeface="Times New Roman" pitchFamily="18" charset="0"/>
          </a:endParaRPr>
        </a:p>
      </dgm:t>
    </dgm:pt>
    <dgm:pt modelId="{F1990241-524A-4A9E-9F84-F8865AF5C63F}" type="parTrans" cxnId="{7DE5CE39-66B5-4D98-98E3-F7ADC619ED96}">
      <dgm:prSet/>
      <dgm:spPr/>
      <dgm:t>
        <a:bodyPr/>
        <a:lstStyle/>
        <a:p>
          <a:endParaRPr lang="en-US" sz="2400">
            <a:latin typeface="Times New Roman" pitchFamily="18" charset="0"/>
            <a:cs typeface="Times New Roman" pitchFamily="18" charset="0"/>
          </a:endParaRPr>
        </a:p>
      </dgm:t>
    </dgm:pt>
    <dgm:pt modelId="{208F1DE8-5F23-456B-ADC5-8174367DA465}" type="sibTrans" cxnId="{7DE5CE39-66B5-4D98-98E3-F7ADC619ED96}">
      <dgm:prSet/>
      <dgm:spPr/>
      <dgm:t>
        <a:bodyPr/>
        <a:lstStyle/>
        <a:p>
          <a:endParaRPr lang="en-US" sz="2400">
            <a:latin typeface="Times New Roman" pitchFamily="18" charset="0"/>
            <a:cs typeface="Times New Roman" pitchFamily="18" charset="0"/>
          </a:endParaRPr>
        </a:p>
      </dgm:t>
    </dgm:pt>
    <dgm:pt modelId="{FA5319E4-5BFF-4DDA-BB5F-04BBA98794B6}">
      <dgm:prSet phldrT="[Text]" custT="1"/>
      <dgm:spPr/>
      <dgm:t>
        <a:bodyPr/>
        <a:lstStyle/>
        <a:p>
          <a:pPr>
            <a:lnSpc>
              <a:spcPct val="150000"/>
            </a:lnSpc>
          </a:pPr>
          <a:r>
            <a:rPr lang="en-US" sz="2400" dirty="0" err="1" smtClean="0">
              <a:latin typeface="Times New Roman" pitchFamily="18" charset="0"/>
              <a:cs typeface="Times New Roman" pitchFamily="18" charset="0"/>
            </a:rPr>
            <a:t>Uống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đường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nước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ngot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nước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hoa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quả</a:t>
          </a:r>
          <a:endParaRPr lang="en-US" sz="2400" dirty="0">
            <a:latin typeface="Times New Roman" pitchFamily="18" charset="0"/>
            <a:cs typeface="Times New Roman" pitchFamily="18" charset="0"/>
          </a:endParaRPr>
        </a:p>
      </dgm:t>
    </dgm:pt>
    <dgm:pt modelId="{D7DB14CC-2996-4939-98A6-CFCB01CA525D}" type="parTrans" cxnId="{DD8E76D3-9EB5-45CB-8D41-D87889956837}">
      <dgm:prSet/>
      <dgm:spPr/>
      <dgm:t>
        <a:bodyPr/>
        <a:lstStyle/>
        <a:p>
          <a:endParaRPr lang="en-US" sz="2400">
            <a:latin typeface="Times New Roman" pitchFamily="18" charset="0"/>
            <a:cs typeface="Times New Roman" pitchFamily="18" charset="0"/>
          </a:endParaRPr>
        </a:p>
      </dgm:t>
    </dgm:pt>
    <dgm:pt modelId="{1886B66C-55D4-4F3A-A930-73ECAB96656A}" type="sibTrans" cxnId="{DD8E76D3-9EB5-45CB-8D41-D87889956837}">
      <dgm:prSet/>
      <dgm:spPr/>
      <dgm:t>
        <a:bodyPr/>
        <a:lstStyle/>
        <a:p>
          <a:endParaRPr lang="en-US" sz="2400">
            <a:latin typeface="Times New Roman" pitchFamily="18" charset="0"/>
            <a:cs typeface="Times New Roman" pitchFamily="18" charset="0"/>
          </a:endParaRPr>
        </a:p>
      </dgm:t>
    </dgm:pt>
    <dgm:pt modelId="{312B7DEA-C9EA-468C-94ED-A53F5A5048A8}">
      <dgm:prSet phldrT="[Text]" custT="1"/>
      <dgm:spPr/>
      <dgm:t>
        <a:bodyPr/>
        <a:lstStyle/>
        <a:p>
          <a:r>
            <a:rPr lang="en-US" sz="2400" dirty="0" err="1" smtClean="0">
              <a:latin typeface="Times New Roman" pitchFamily="18" charset="0"/>
              <a:cs typeface="Times New Roman" pitchFamily="18" charset="0"/>
            </a:rPr>
            <a:t>Nặng</a:t>
          </a:r>
          <a:endParaRPr lang="en-US" sz="2400" dirty="0">
            <a:latin typeface="Times New Roman" pitchFamily="18" charset="0"/>
            <a:cs typeface="Times New Roman" pitchFamily="18" charset="0"/>
          </a:endParaRPr>
        </a:p>
      </dgm:t>
    </dgm:pt>
    <dgm:pt modelId="{5A4D7453-3562-4CA4-A029-0C718DA9680B}" type="parTrans" cxnId="{824710A3-4B40-49ED-B7D1-2B7A7D82BF45}">
      <dgm:prSet/>
      <dgm:spPr/>
      <dgm:t>
        <a:bodyPr/>
        <a:lstStyle/>
        <a:p>
          <a:endParaRPr lang="en-US" sz="2400">
            <a:latin typeface="Times New Roman" pitchFamily="18" charset="0"/>
            <a:cs typeface="Times New Roman" pitchFamily="18" charset="0"/>
          </a:endParaRPr>
        </a:p>
      </dgm:t>
    </dgm:pt>
    <dgm:pt modelId="{06F75622-EA7E-4A52-A187-E074A470929F}" type="sibTrans" cxnId="{824710A3-4B40-49ED-B7D1-2B7A7D82BF45}">
      <dgm:prSet/>
      <dgm:spPr/>
      <dgm:t>
        <a:bodyPr/>
        <a:lstStyle/>
        <a:p>
          <a:endParaRPr lang="en-US" sz="2400">
            <a:latin typeface="Times New Roman" pitchFamily="18" charset="0"/>
            <a:cs typeface="Times New Roman" pitchFamily="18" charset="0"/>
          </a:endParaRPr>
        </a:p>
      </dgm:t>
    </dgm:pt>
    <dgm:pt modelId="{E377CF97-9EA0-4167-B646-D4E7FAF2B6AB}">
      <dgm:prSet phldrT="[Text]" custT="1"/>
      <dgm:spPr/>
      <dgm:t>
        <a:bodyPr/>
        <a:lstStyle/>
        <a:p>
          <a:pPr>
            <a:lnSpc>
              <a:spcPct val="150000"/>
            </a:lnSpc>
          </a:pPr>
          <a:r>
            <a:rPr lang="en-US" sz="2400" dirty="0" smtClean="0">
              <a:latin typeface="Times New Roman" pitchFamily="18" charset="0"/>
              <a:cs typeface="Times New Roman" pitchFamily="18" charset="0"/>
            </a:rPr>
            <a:t>Co </a:t>
          </a:r>
          <a:r>
            <a:rPr lang="en-US" sz="2400" dirty="0" err="1" smtClean="0">
              <a:latin typeface="Times New Roman" pitchFamily="18" charset="0"/>
              <a:cs typeface="Times New Roman" pitchFamily="18" charset="0"/>
            </a:rPr>
            <a:t>giật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mất</a:t>
          </a:r>
          <a:r>
            <a:rPr lang="en-US" sz="2400" dirty="0" smtClean="0">
              <a:latin typeface="Times New Roman" pitchFamily="18" charset="0"/>
              <a:cs typeface="Times New Roman" pitchFamily="18" charset="0"/>
            </a:rPr>
            <a:t> ý </a:t>
          </a:r>
          <a:r>
            <a:rPr lang="en-US" sz="2400" dirty="0" err="1" smtClean="0">
              <a:latin typeface="Times New Roman" pitchFamily="18" charset="0"/>
              <a:cs typeface="Times New Roman" pitchFamily="18" charset="0"/>
            </a:rPr>
            <a:t>thức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định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hướng</a:t>
          </a:r>
          <a:endParaRPr lang="en-US" sz="2400" dirty="0">
            <a:latin typeface="Times New Roman" pitchFamily="18" charset="0"/>
            <a:cs typeface="Times New Roman" pitchFamily="18" charset="0"/>
          </a:endParaRPr>
        </a:p>
      </dgm:t>
    </dgm:pt>
    <dgm:pt modelId="{F623F54D-8C06-41BA-8307-F6A9245994B1}" type="parTrans" cxnId="{B961D2F9-FF8E-472A-A82C-2CFEBBF83A71}">
      <dgm:prSet/>
      <dgm:spPr/>
      <dgm:t>
        <a:bodyPr/>
        <a:lstStyle/>
        <a:p>
          <a:endParaRPr lang="en-US" sz="2400">
            <a:latin typeface="Times New Roman" pitchFamily="18" charset="0"/>
            <a:cs typeface="Times New Roman" pitchFamily="18" charset="0"/>
          </a:endParaRPr>
        </a:p>
      </dgm:t>
    </dgm:pt>
    <dgm:pt modelId="{174C11F5-F62D-4D8C-8B2D-7037FD41A275}" type="sibTrans" cxnId="{B961D2F9-FF8E-472A-A82C-2CFEBBF83A71}">
      <dgm:prSet/>
      <dgm:spPr/>
      <dgm:t>
        <a:bodyPr/>
        <a:lstStyle/>
        <a:p>
          <a:endParaRPr lang="en-US" sz="2400">
            <a:latin typeface="Times New Roman" pitchFamily="18" charset="0"/>
            <a:cs typeface="Times New Roman" pitchFamily="18" charset="0"/>
          </a:endParaRPr>
        </a:p>
      </dgm:t>
    </dgm:pt>
    <dgm:pt modelId="{2585681F-E7B8-4723-9CD3-5F1CC6EAE5CE}">
      <dgm:prSet phldrT="[Text]" custT="1"/>
      <dgm:spPr/>
      <dgm:t>
        <a:bodyPr/>
        <a:lstStyle/>
        <a:p>
          <a:pPr>
            <a:lnSpc>
              <a:spcPct val="150000"/>
            </a:lnSpc>
          </a:pPr>
          <a:r>
            <a:rPr lang="en-US" sz="2400" dirty="0" err="1" smtClean="0">
              <a:latin typeface="Times New Roman" pitchFamily="18" charset="0"/>
              <a:cs typeface="Times New Roman" pitchFamily="18" charset="0"/>
            </a:rPr>
            <a:t>Truyền</a:t>
          </a:r>
          <a:r>
            <a:rPr lang="en-US" sz="2400" dirty="0" smtClean="0">
              <a:latin typeface="Times New Roman" pitchFamily="18" charset="0"/>
              <a:cs typeface="Times New Roman" pitchFamily="18" charset="0"/>
            </a:rPr>
            <a:t> glucose TM, </a:t>
          </a:r>
          <a:r>
            <a:rPr lang="en-US" sz="2400" dirty="0" err="1" smtClean="0">
              <a:latin typeface="Times New Roman" pitchFamily="18" charset="0"/>
              <a:cs typeface="Times New Roman" pitchFamily="18" charset="0"/>
            </a:rPr>
            <a:t>tiêm</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glucagon</a:t>
          </a:r>
          <a:endParaRPr lang="en-US" sz="2400" b="1" dirty="0">
            <a:latin typeface="Times New Roman" pitchFamily="18" charset="0"/>
            <a:cs typeface="Times New Roman" pitchFamily="18" charset="0"/>
          </a:endParaRPr>
        </a:p>
      </dgm:t>
    </dgm:pt>
    <dgm:pt modelId="{52264C68-04D5-4F79-B273-4EFCF5FFD78F}" type="parTrans" cxnId="{F0376914-B7D4-48AA-BC96-24DC4FA579EC}">
      <dgm:prSet/>
      <dgm:spPr/>
      <dgm:t>
        <a:bodyPr/>
        <a:lstStyle/>
        <a:p>
          <a:endParaRPr lang="en-US" sz="2400">
            <a:latin typeface="Times New Roman" pitchFamily="18" charset="0"/>
            <a:cs typeface="Times New Roman" pitchFamily="18" charset="0"/>
          </a:endParaRPr>
        </a:p>
      </dgm:t>
    </dgm:pt>
    <dgm:pt modelId="{D0B027EC-A7E9-41AA-B280-60097C52EF8D}" type="sibTrans" cxnId="{F0376914-B7D4-48AA-BC96-24DC4FA579EC}">
      <dgm:prSet/>
      <dgm:spPr/>
      <dgm:t>
        <a:bodyPr/>
        <a:lstStyle/>
        <a:p>
          <a:endParaRPr lang="en-US" sz="2400">
            <a:latin typeface="Times New Roman" pitchFamily="18" charset="0"/>
            <a:cs typeface="Times New Roman" pitchFamily="18" charset="0"/>
          </a:endParaRPr>
        </a:p>
      </dgm:t>
    </dgm:pt>
    <dgm:pt modelId="{4198B67E-9AF9-455B-AA35-5B751C7D21DE}" type="pres">
      <dgm:prSet presAssocID="{819105A7-5954-4643-8471-68D6E10FE32D}" presName="Name0" presStyleCnt="0">
        <dgm:presLayoutVars>
          <dgm:dir/>
          <dgm:animLvl val="lvl"/>
          <dgm:resizeHandles val="exact"/>
        </dgm:presLayoutVars>
      </dgm:prSet>
      <dgm:spPr/>
      <dgm:t>
        <a:bodyPr/>
        <a:lstStyle/>
        <a:p>
          <a:endParaRPr lang="en-US"/>
        </a:p>
      </dgm:t>
    </dgm:pt>
    <dgm:pt modelId="{DFAA3AB5-E36B-4E21-B15E-0A720A6E2AEA}" type="pres">
      <dgm:prSet presAssocID="{A0461626-50DA-458B-B9B2-60F72AA7FD39}" presName="composite" presStyleCnt="0"/>
      <dgm:spPr/>
    </dgm:pt>
    <dgm:pt modelId="{3FF78108-86DE-4E88-B681-E05971D5A4A9}" type="pres">
      <dgm:prSet presAssocID="{A0461626-50DA-458B-B9B2-60F72AA7FD39}" presName="parTx" presStyleLbl="alignNode1" presStyleIdx="0" presStyleCnt="3">
        <dgm:presLayoutVars>
          <dgm:chMax val="0"/>
          <dgm:chPref val="0"/>
          <dgm:bulletEnabled val="1"/>
        </dgm:presLayoutVars>
      </dgm:prSet>
      <dgm:spPr/>
      <dgm:t>
        <a:bodyPr/>
        <a:lstStyle/>
        <a:p>
          <a:endParaRPr lang="en-US"/>
        </a:p>
      </dgm:t>
    </dgm:pt>
    <dgm:pt modelId="{FF2EBE4C-3E00-4675-A9EC-2433C6367667}" type="pres">
      <dgm:prSet presAssocID="{A0461626-50DA-458B-B9B2-60F72AA7FD39}" presName="desTx" presStyleLbl="alignAccFollowNode1" presStyleIdx="0" presStyleCnt="3">
        <dgm:presLayoutVars>
          <dgm:bulletEnabled val="1"/>
        </dgm:presLayoutVars>
      </dgm:prSet>
      <dgm:spPr/>
      <dgm:t>
        <a:bodyPr/>
        <a:lstStyle/>
        <a:p>
          <a:endParaRPr lang="en-US"/>
        </a:p>
      </dgm:t>
    </dgm:pt>
    <dgm:pt modelId="{6E0A5DD7-280F-4F5D-8B28-77A30ACADCC1}" type="pres">
      <dgm:prSet presAssocID="{280D1C82-2924-4F47-8651-D0E539AECAFE}" presName="space" presStyleCnt="0"/>
      <dgm:spPr/>
    </dgm:pt>
    <dgm:pt modelId="{BB741CEF-8E5A-405C-9DA1-EC7F4F3026E2}" type="pres">
      <dgm:prSet presAssocID="{857FB780-D5A1-41EC-BA3C-5B256498E60D}" presName="composite" presStyleCnt="0"/>
      <dgm:spPr/>
    </dgm:pt>
    <dgm:pt modelId="{8B3881B6-6D6B-4170-AFA3-A7E237E73A54}" type="pres">
      <dgm:prSet presAssocID="{857FB780-D5A1-41EC-BA3C-5B256498E60D}" presName="parTx" presStyleLbl="alignNode1" presStyleIdx="1" presStyleCnt="3">
        <dgm:presLayoutVars>
          <dgm:chMax val="0"/>
          <dgm:chPref val="0"/>
          <dgm:bulletEnabled val="1"/>
        </dgm:presLayoutVars>
      </dgm:prSet>
      <dgm:spPr/>
      <dgm:t>
        <a:bodyPr/>
        <a:lstStyle/>
        <a:p>
          <a:endParaRPr lang="en-US"/>
        </a:p>
      </dgm:t>
    </dgm:pt>
    <dgm:pt modelId="{DBD06D55-CDBE-4741-976D-DC9C2306D848}" type="pres">
      <dgm:prSet presAssocID="{857FB780-D5A1-41EC-BA3C-5B256498E60D}" presName="desTx" presStyleLbl="alignAccFollowNode1" presStyleIdx="1" presStyleCnt="3">
        <dgm:presLayoutVars>
          <dgm:bulletEnabled val="1"/>
        </dgm:presLayoutVars>
      </dgm:prSet>
      <dgm:spPr/>
      <dgm:t>
        <a:bodyPr/>
        <a:lstStyle/>
        <a:p>
          <a:endParaRPr lang="en-US"/>
        </a:p>
      </dgm:t>
    </dgm:pt>
    <dgm:pt modelId="{BD85CEFD-C879-4481-93C4-6F7DDCFFAADE}" type="pres">
      <dgm:prSet presAssocID="{84CE6727-3344-49F0-BEDD-BCE1F5786797}" presName="space" presStyleCnt="0"/>
      <dgm:spPr/>
    </dgm:pt>
    <dgm:pt modelId="{E307BF23-40AA-4746-91FC-B2E54B40294F}" type="pres">
      <dgm:prSet presAssocID="{312B7DEA-C9EA-468C-94ED-A53F5A5048A8}" presName="composite" presStyleCnt="0"/>
      <dgm:spPr/>
    </dgm:pt>
    <dgm:pt modelId="{00D1B64C-B22D-4BD0-81FA-DD6480A18326}" type="pres">
      <dgm:prSet presAssocID="{312B7DEA-C9EA-468C-94ED-A53F5A5048A8}" presName="parTx" presStyleLbl="alignNode1" presStyleIdx="2" presStyleCnt="3">
        <dgm:presLayoutVars>
          <dgm:chMax val="0"/>
          <dgm:chPref val="0"/>
          <dgm:bulletEnabled val="1"/>
        </dgm:presLayoutVars>
      </dgm:prSet>
      <dgm:spPr/>
      <dgm:t>
        <a:bodyPr/>
        <a:lstStyle/>
        <a:p>
          <a:endParaRPr lang="en-US"/>
        </a:p>
      </dgm:t>
    </dgm:pt>
    <dgm:pt modelId="{D3E3AFF3-E0DC-44E7-A7CB-5CC2313D86EA}" type="pres">
      <dgm:prSet presAssocID="{312B7DEA-C9EA-468C-94ED-A53F5A5048A8}" presName="desTx" presStyleLbl="alignAccFollowNode1" presStyleIdx="2" presStyleCnt="3" custLinFactNeighborX="-1791" custLinFactNeighborY="1835">
        <dgm:presLayoutVars>
          <dgm:bulletEnabled val="1"/>
        </dgm:presLayoutVars>
      </dgm:prSet>
      <dgm:spPr/>
      <dgm:t>
        <a:bodyPr/>
        <a:lstStyle/>
        <a:p>
          <a:endParaRPr lang="en-US"/>
        </a:p>
      </dgm:t>
    </dgm:pt>
  </dgm:ptLst>
  <dgm:cxnLst>
    <dgm:cxn modelId="{35846051-504A-4617-86BB-D680BE38A2C6}" type="presOf" srcId="{2585681F-E7B8-4723-9CD3-5F1CC6EAE5CE}" destId="{D3E3AFF3-E0DC-44E7-A7CB-5CC2313D86EA}" srcOrd="0" destOrd="1" presId="urn:microsoft.com/office/officeart/2005/8/layout/hList1"/>
    <dgm:cxn modelId="{B961D2F9-FF8E-472A-A82C-2CFEBBF83A71}" srcId="{312B7DEA-C9EA-468C-94ED-A53F5A5048A8}" destId="{E377CF97-9EA0-4167-B646-D4E7FAF2B6AB}" srcOrd="0" destOrd="0" parTransId="{F623F54D-8C06-41BA-8307-F6A9245994B1}" sibTransId="{174C11F5-F62D-4D8C-8B2D-7037FD41A275}"/>
    <dgm:cxn modelId="{A104FE16-C7D7-4F99-B39F-EB8E24F3BC66}" type="presOf" srcId="{FA5319E4-5BFF-4DDA-BB5F-04BBA98794B6}" destId="{DBD06D55-CDBE-4741-976D-DC9C2306D848}" srcOrd="0" destOrd="1" presId="urn:microsoft.com/office/officeart/2005/8/layout/hList1"/>
    <dgm:cxn modelId="{8291E26F-6F5E-4516-B260-7A6B58E13801}" srcId="{A0461626-50DA-458B-B9B2-60F72AA7FD39}" destId="{1898EE90-C037-42E7-A434-3C7B1B024306}" srcOrd="1" destOrd="0" parTransId="{AAA6DA77-7280-400F-B57B-B0F1BD5C944B}" sibTransId="{4817476E-45A9-488C-B431-E0394F19EF66}"/>
    <dgm:cxn modelId="{08EA6C7F-3452-43A4-83E8-C4DC3948F06D}" srcId="{819105A7-5954-4643-8471-68D6E10FE32D}" destId="{A0461626-50DA-458B-B9B2-60F72AA7FD39}" srcOrd="0" destOrd="0" parTransId="{B3CDCEFE-649F-4AE9-94FC-DAE824CF52FA}" sibTransId="{280D1C82-2924-4F47-8651-D0E539AECAFE}"/>
    <dgm:cxn modelId="{D3313FFA-67CA-4811-8253-5FFA44A2BE01}" type="presOf" srcId="{17FCEB50-B1DA-485D-A65F-06F821CD6B53}" destId="{FF2EBE4C-3E00-4675-A9EC-2433C6367667}" srcOrd="0" destOrd="0" presId="urn:microsoft.com/office/officeart/2005/8/layout/hList1"/>
    <dgm:cxn modelId="{278C1BAB-D361-4025-ABA7-6F8994D0C968}" type="presOf" srcId="{312B7DEA-C9EA-468C-94ED-A53F5A5048A8}" destId="{00D1B64C-B22D-4BD0-81FA-DD6480A18326}" srcOrd="0" destOrd="0" presId="urn:microsoft.com/office/officeart/2005/8/layout/hList1"/>
    <dgm:cxn modelId="{2CFAB06B-5D02-4E1E-86DD-AD36E27B3DD0}" type="presOf" srcId="{A0461626-50DA-458B-B9B2-60F72AA7FD39}" destId="{3FF78108-86DE-4E88-B681-E05971D5A4A9}" srcOrd="0" destOrd="0" presId="urn:microsoft.com/office/officeart/2005/8/layout/hList1"/>
    <dgm:cxn modelId="{DD8E76D3-9EB5-45CB-8D41-D87889956837}" srcId="{857FB780-D5A1-41EC-BA3C-5B256498E60D}" destId="{FA5319E4-5BFF-4DDA-BB5F-04BBA98794B6}" srcOrd="1" destOrd="0" parTransId="{D7DB14CC-2996-4939-98A6-CFCB01CA525D}" sibTransId="{1886B66C-55D4-4F3A-A930-73ECAB96656A}"/>
    <dgm:cxn modelId="{B957F2FC-53AD-4AF1-879A-9A8BAE4ED0C6}" type="presOf" srcId="{857FB780-D5A1-41EC-BA3C-5B256498E60D}" destId="{8B3881B6-6D6B-4170-AFA3-A7E237E73A54}" srcOrd="0" destOrd="0" presId="urn:microsoft.com/office/officeart/2005/8/layout/hList1"/>
    <dgm:cxn modelId="{8F2A7BDA-D58B-4D50-AF56-8424882E645B}" type="presOf" srcId="{819105A7-5954-4643-8471-68D6E10FE32D}" destId="{4198B67E-9AF9-455B-AA35-5B751C7D21DE}" srcOrd="0" destOrd="0" presId="urn:microsoft.com/office/officeart/2005/8/layout/hList1"/>
    <dgm:cxn modelId="{FDBFA575-4BF8-4886-BFC0-BC3C242CC64F}" type="presOf" srcId="{1898EE90-C037-42E7-A434-3C7B1B024306}" destId="{FF2EBE4C-3E00-4675-A9EC-2433C6367667}" srcOrd="0" destOrd="1" presId="urn:microsoft.com/office/officeart/2005/8/layout/hList1"/>
    <dgm:cxn modelId="{59672197-9307-4966-8020-9A334F0700B9}" srcId="{A0461626-50DA-458B-B9B2-60F72AA7FD39}" destId="{17FCEB50-B1DA-485D-A65F-06F821CD6B53}" srcOrd="0" destOrd="0" parTransId="{83058BC9-4D0A-4EA2-96D4-E46AD28929A9}" sibTransId="{E3BE2A9E-141D-4451-A6C4-E51237F2D54B}"/>
    <dgm:cxn modelId="{61804977-DC4F-46BB-B5C3-ED0EC1628DEA}" type="presOf" srcId="{E3BBBE30-0663-4062-8192-74A613427CD7}" destId="{DBD06D55-CDBE-4741-976D-DC9C2306D848}" srcOrd="0" destOrd="0" presId="urn:microsoft.com/office/officeart/2005/8/layout/hList1"/>
    <dgm:cxn modelId="{824710A3-4B40-49ED-B7D1-2B7A7D82BF45}" srcId="{819105A7-5954-4643-8471-68D6E10FE32D}" destId="{312B7DEA-C9EA-468C-94ED-A53F5A5048A8}" srcOrd="2" destOrd="0" parTransId="{5A4D7453-3562-4CA4-A029-0C718DA9680B}" sibTransId="{06F75622-EA7E-4A52-A187-E074A470929F}"/>
    <dgm:cxn modelId="{F0376914-B7D4-48AA-BC96-24DC4FA579EC}" srcId="{312B7DEA-C9EA-468C-94ED-A53F5A5048A8}" destId="{2585681F-E7B8-4723-9CD3-5F1CC6EAE5CE}" srcOrd="1" destOrd="0" parTransId="{52264C68-04D5-4F79-B273-4EFCF5FFD78F}" sibTransId="{D0B027EC-A7E9-41AA-B280-60097C52EF8D}"/>
    <dgm:cxn modelId="{7DE5CE39-66B5-4D98-98E3-F7ADC619ED96}" srcId="{857FB780-D5A1-41EC-BA3C-5B256498E60D}" destId="{E3BBBE30-0663-4062-8192-74A613427CD7}" srcOrd="0" destOrd="0" parTransId="{F1990241-524A-4A9E-9F84-F8865AF5C63F}" sibTransId="{208F1DE8-5F23-456B-ADC5-8174367DA465}"/>
    <dgm:cxn modelId="{75E88C0C-458F-4B89-AB93-7CF122055028}" type="presOf" srcId="{E377CF97-9EA0-4167-B646-D4E7FAF2B6AB}" destId="{D3E3AFF3-E0DC-44E7-A7CB-5CC2313D86EA}" srcOrd="0" destOrd="0" presId="urn:microsoft.com/office/officeart/2005/8/layout/hList1"/>
    <dgm:cxn modelId="{4C732D4C-AD44-48B2-B6B0-92735BCDF618}" srcId="{819105A7-5954-4643-8471-68D6E10FE32D}" destId="{857FB780-D5A1-41EC-BA3C-5B256498E60D}" srcOrd="1" destOrd="0" parTransId="{4400C98E-6758-4694-9B35-33F5DBCB9034}" sibTransId="{84CE6727-3344-49F0-BEDD-BCE1F5786797}"/>
    <dgm:cxn modelId="{958653E9-A458-4A53-A4D0-FCF289DD6C82}" type="presParOf" srcId="{4198B67E-9AF9-455B-AA35-5B751C7D21DE}" destId="{DFAA3AB5-E36B-4E21-B15E-0A720A6E2AEA}" srcOrd="0" destOrd="0" presId="urn:microsoft.com/office/officeart/2005/8/layout/hList1"/>
    <dgm:cxn modelId="{A3721519-FA3A-4752-BF4A-F29B78769B03}" type="presParOf" srcId="{DFAA3AB5-E36B-4E21-B15E-0A720A6E2AEA}" destId="{3FF78108-86DE-4E88-B681-E05971D5A4A9}" srcOrd="0" destOrd="0" presId="urn:microsoft.com/office/officeart/2005/8/layout/hList1"/>
    <dgm:cxn modelId="{244DA563-8B42-4A4B-AB20-7E218D8D874B}" type="presParOf" srcId="{DFAA3AB5-E36B-4E21-B15E-0A720A6E2AEA}" destId="{FF2EBE4C-3E00-4675-A9EC-2433C6367667}" srcOrd="1" destOrd="0" presId="urn:microsoft.com/office/officeart/2005/8/layout/hList1"/>
    <dgm:cxn modelId="{9E89F57A-6D3A-4511-85C7-99161ED7896A}" type="presParOf" srcId="{4198B67E-9AF9-455B-AA35-5B751C7D21DE}" destId="{6E0A5DD7-280F-4F5D-8B28-77A30ACADCC1}" srcOrd="1" destOrd="0" presId="urn:microsoft.com/office/officeart/2005/8/layout/hList1"/>
    <dgm:cxn modelId="{24494F1C-FC2C-49E8-B3CD-C8C4DB0F29F9}" type="presParOf" srcId="{4198B67E-9AF9-455B-AA35-5B751C7D21DE}" destId="{BB741CEF-8E5A-405C-9DA1-EC7F4F3026E2}" srcOrd="2" destOrd="0" presId="urn:microsoft.com/office/officeart/2005/8/layout/hList1"/>
    <dgm:cxn modelId="{37483496-3EE5-476B-AC01-9C8E1C4BF24C}" type="presParOf" srcId="{BB741CEF-8E5A-405C-9DA1-EC7F4F3026E2}" destId="{8B3881B6-6D6B-4170-AFA3-A7E237E73A54}" srcOrd="0" destOrd="0" presId="urn:microsoft.com/office/officeart/2005/8/layout/hList1"/>
    <dgm:cxn modelId="{58E9355C-D803-4E57-BFDA-5E24FEA67493}" type="presParOf" srcId="{BB741CEF-8E5A-405C-9DA1-EC7F4F3026E2}" destId="{DBD06D55-CDBE-4741-976D-DC9C2306D848}" srcOrd="1" destOrd="0" presId="urn:microsoft.com/office/officeart/2005/8/layout/hList1"/>
    <dgm:cxn modelId="{89111F65-CFB4-4F4D-BCB9-D60E43A6BB58}" type="presParOf" srcId="{4198B67E-9AF9-455B-AA35-5B751C7D21DE}" destId="{BD85CEFD-C879-4481-93C4-6F7DDCFFAADE}" srcOrd="3" destOrd="0" presId="urn:microsoft.com/office/officeart/2005/8/layout/hList1"/>
    <dgm:cxn modelId="{D583D9EA-B2A6-409F-A974-FF242B6F95E5}" type="presParOf" srcId="{4198B67E-9AF9-455B-AA35-5B751C7D21DE}" destId="{E307BF23-40AA-4746-91FC-B2E54B40294F}" srcOrd="4" destOrd="0" presId="urn:microsoft.com/office/officeart/2005/8/layout/hList1"/>
    <dgm:cxn modelId="{F7090476-0103-4983-B51B-4943E46D5C64}" type="presParOf" srcId="{E307BF23-40AA-4746-91FC-B2E54B40294F}" destId="{00D1B64C-B22D-4BD0-81FA-DD6480A18326}" srcOrd="0" destOrd="0" presId="urn:microsoft.com/office/officeart/2005/8/layout/hList1"/>
    <dgm:cxn modelId="{06D97749-0273-4590-ACD6-8A818FBE7DF3}" type="presParOf" srcId="{E307BF23-40AA-4746-91FC-B2E54B40294F}" destId="{D3E3AFF3-E0DC-44E7-A7CB-5CC2313D86EA}"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062F0C9-28D5-47AA-9DAD-F5E1E40C4F19}">
      <dsp:nvSpPr>
        <dsp:cNvPr id="0" name=""/>
        <dsp:cNvSpPr/>
      </dsp:nvSpPr>
      <dsp:spPr>
        <a:xfrm>
          <a:off x="0" y="3574465"/>
          <a:ext cx="7287491" cy="46914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US" sz="2800" b="0" kern="1200" smtClean="0">
              <a:solidFill>
                <a:schemeClr val="tx1"/>
              </a:solidFill>
              <a:latin typeface="Times New Roman" pitchFamily="18" charset="0"/>
              <a:cs typeface="Times New Roman" pitchFamily="18" charset="0"/>
            </a:rPr>
            <a:t>PHẦN 6: CA LÂM SÀNG</a:t>
          </a:r>
          <a:endParaRPr lang="en-US" sz="2800" b="0" kern="1200" dirty="0">
            <a:solidFill>
              <a:schemeClr val="tx1"/>
            </a:solidFill>
            <a:latin typeface="Times New Roman" pitchFamily="18" charset="0"/>
            <a:cs typeface="Times New Roman" pitchFamily="18" charset="0"/>
          </a:endParaRPr>
        </a:p>
      </dsp:txBody>
      <dsp:txXfrm>
        <a:off x="0" y="3574465"/>
        <a:ext cx="7287491" cy="469146"/>
      </dsp:txXfrm>
    </dsp:sp>
    <dsp:sp modelId="{48C9D70F-AC41-4BF7-93A4-5D524336C0A1}">
      <dsp:nvSpPr>
        <dsp:cNvPr id="0" name=""/>
        <dsp:cNvSpPr/>
      </dsp:nvSpPr>
      <dsp:spPr>
        <a:xfrm rot="10800000">
          <a:off x="0" y="2859955"/>
          <a:ext cx="7287491" cy="721547"/>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US" sz="2800" b="0" kern="1200" dirty="0" smtClean="0">
              <a:solidFill>
                <a:schemeClr val="tx1"/>
              </a:solidFill>
              <a:latin typeface="Times New Roman" pitchFamily="18" charset="0"/>
              <a:cs typeface="Times New Roman" pitchFamily="18" charset="0"/>
            </a:rPr>
            <a:t>PHẦN 5: ĐIỀU TRỊ</a:t>
          </a:r>
          <a:endParaRPr lang="en-US" sz="2800" b="0" kern="1200" dirty="0">
            <a:solidFill>
              <a:schemeClr val="tx1"/>
            </a:solidFill>
            <a:latin typeface="Times New Roman" pitchFamily="18" charset="0"/>
            <a:cs typeface="Times New Roman" pitchFamily="18" charset="0"/>
          </a:endParaRPr>
        </a:p>
      </dsp:txBody>
      <dsp:txXfrm rot="10800000">
        <a:off x="0" y="2859955"/>
        <a:ext cx="7287491" cy="721547"/>
      </dsp:txXfrm>
    </dsp:sp>
    <dsp:sp modelId="{3F361160-4B77-4F65-B09E-176D991EAB28}">
      <dsp:nvSpPr>
        <dsp:cNvPr id="0" name=""/>
        <dsp:cNvSpPr/>
      </dsp:nvSpPr>
      <dsp:spPr>
        <a:xfrm rot="10800000">
          <a:off x="0" y="2145444"/>
          <a:ext cx="7287491" cy="721547"/>
        </a:xfrm>
        <a:prstGeom prst="upArrowCallou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US" sz="2800" b="0" kern="1200" dirty="0" smtClean="0">
              <a:solidFill>
                <a:schemeClr val="tx1"/>
              </a:solidFill>
              <a:latin typeface="Times New Roman" pitchFamily="18" charset="0"/>
              <a:cs typeface="Times New Roman" pitchFamily="18" charset="0"/>
            </a:rPr>
            <a:t>PHẦN 4: BIẾN CHỨNG</a:t>
          </a:r>
          <a:endParaRPr lang="en-US" sz="2800" b="0" kern="1200" dirty="0">
            <a:solidFill>
              <a:schemeClr val="tx1"/>
            </a:solidFill>
            <a:latin typeface="Times New Roman" pitchFamily="18" charset="0"/>
            <a:cs typeface="Times New Roman" pitchFamily="18" charset="0"/>
          </a:endParaRPr>
        </a:p>
      </dsp:txBody>
      <dsp:txXfrm rot="10800000">
        <a:off x="0" y="2145444"/>
        <a:ext cx="7287491" cy="721547"/>
      </dsp:txXfrm>
    </dsp:sp>
    <dsp:sp modelId="{5DA0A2E5-812E-4B51-8F28-1103FB78E321}">
      <dsp:nvSpPr>
        <dsp:cNvPr id="0" name=""/>
        <dsp:cNvSpPr/>
      </dsp:nvSpPr>
      <dsp:spPr>
        <a:xfrm rot="10800000">
          <a:off x="0" y="1430934"/>
          <a:ext cx="7287491" cy="721547"/>
        </a:xfrm>
        <a:prstGeom prst="upArrowCallou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US" sz="2800" b="0" kern="1200" smtClean="0">
              <a:solidFill>
                <a:schemeClr val="tx1"/>
              </a:solidFill>
              <a:latin typeface="Times New Roman" pitchFamily="18" charset="0"/>
              <a:cs typeface="Times New Roman" pitchFamily="18" charset="0"/>
            </a:rPr>
            <a:t>PHẦN 3: CHẨN ĐOÁN</a:t>
          </a:r>
          <a:endParaRPr lang="en-US" sz="2800" b="0" kern="1200" dirty="0">
            <a:solidFill>
              <a:schemeClr val="tx1"/>
            </a:solidFill>
            <a:latin typeface="Times New Roman" pitchFamily="18" charset="0"/>
            <a:cs typeface="Times New Roman" pitchFamily="18" charset="0"/>
          </a:endParaRPr>
        </a:p>
      </dsp:txBody>
      <dsp:txXfrm rot="10800000">
        <a:off x="0" y="1430934"/>
        <a:ext cx="7287491" cy="721547"/>
      </dsp:txXfrm>
    </dsp:sp>
    <dsp:sp modelId="{B590D8BD-03B2-404C-A15D-C2CF80F72880}">
      <dsp:nvSpPr>
        <dsp:cNvPr id="0" name=""/>
        <dsp:cNvSpPr/>
      </dsp:nvSpPr>
      <dsp:spPr>
        <a:xfrm rot="10800000">
          <a:off x="0" y="716424"/>
          <a:ext cx="7287491" cy="721547"/>
        </a:xfrm>
        <a:prstGeom prst="upArrowCallou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US" sz="2800" b="0" kern="1200" dirty="0" smtClean="0">
              <a:solidFill>
                <a:schemeClr val="tx1"/>
              </a:solidFill>
              <a:latin typeface="Times New Roman" pitchFamily="18" charset="0"/>
              <a:cs typeface="Times New Roman" pitchFamily="18" charset="0"/>
            </a:rPr>
            <a:t>PHẦN 2: PHÂN L0ẠI</a:t>
          </a:r>
          <a:endParaRPr lang="en-US" sz="2800" b="0" kern="1200" dirty="0">
            <a:solidFill>
              <a:schemeClr val="tx1"/>
            </a:solidFill>
            <a:latin typeface="Times New Roman" pitchFamily="18" charset="0"/>
            <a:cs typeface="Times New Roman" pitchFamily="18" charset="0"/>
          </a:endParaRPr>
        </a:p>
      </dsp:txBody>
      <dsp:txXfrm rot="10800000">
        <a:off x="0" y="716424"/>
        <a:ext cx="7287491" cy="721547"/>
      </dsp:txXfrm>
    </dsp:sp>
    <dsp:sp modelId="{F7E68082-3180-45F5-9F83-4224B60BDAFC}">
      <dsp:nvSpPr>
        <dsp:cNvPr id="0" name=""/>
        <dsp:cNvSpPr/>
      </dsp:nvSpPr>
      <dsp:spPr>
        <a:xfrm rot="10800000">
          <a:off x="0" y="1913"/>
          <a:ext cx="7287491" cy="721547"/>
        </a:xfrm>
        <a:prstGeom prst="upArrowCallou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US" sz="2800" b="0" kern="1200" dirty="0" smtClean="0">
              <a:solidFill>
                <a:schemeClr val="tx1"/>
              </a:solidFill>
              <a:latin typeface="Times New Roman" pitchFamily="18" charset="0"/>
              <a:cs typeface="Times New Roman" pitchFamily="18" charset="0"/>
            </a:rPr>
            <a:t>PHẦN 1: ĐẠI CƯƠNG</a:t>
          </a:r>
          <a:endParaRPr lang="en-US" sz="2800" b="0" kern="1200" dirty="0">
            <a:solidFill>
              <a:schemeClr val="tx1"/>
            </a:solidFill>
            <a:latin typeface="Times New Roman" pitchFamily="18" charset="0"/>
            <a:cs typeface="Times New Roman" pitchFamily="18" charset="0"/>
          </a:endParaRPr>
        </a:p>
      </dsp:txBody>
      <dsp:txXfrm rot="10800000">
        <a:off x="0" y="1913"/>
        <a:ext cx="7287491" cy="721547"/>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7055508-3C38-4233-AD88-2F5804913405}">
      <dsp:nvSpPr>
        <dsp:cNvPr id="0" name=""/>
        <dsp:cNvSpPr/>
      </dsp:nvSpPr>
      <dsp:spPr>
        <a:xfrm>
          <a:off x="58866" y="354"/>
          <a:ext cx="2113065" cy="775145"/>
        </a:xfrm>
        <a:prstGeom prst="chevron">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33020" tIns="16510" rIns="0" bIns="16510" numCol="1" spcCol="1270" anchor="ctr" anchorCtr="0">
          <a:noAutofit/>
        </a:bodyPr>
        <a:lstStyle/>
        <a:p>
          <a:pPr lvl="0" algn="ctr" defTabSz="1155700" rtl="0">
            <a:lnSpc>
              <a:spcPct val="90000"/>
            </a:lnSpc>
            <a:spcBef>
              <a:spcPct val="0"/>
            </a:spcBef>
            <a:spcAft>
              <a:spcPct val="35000"/>
            </a:spcAft>
          </a:pPr>
          <a:r>
            <a:rPr lang="en-US" sz="2600" kern="1200" dirty="0" err="1" smtClean="0"/>
            <a:t>Thiếu</a:t>
          </a:r>
          <a:r>
            <a:rPr lang="en-US" sz="2600" kern="1200" dirty="0" smtClean="0"/>
            <a:t> </a:t>
          </a:r>
          <a:r>
            <a:rPr lang="en-US" sz="2600" kern="1200" dirty="0" err="1" smtClean="0"/>
            <a:t>hụt</a:t>
          </a:r>
          <a:r>
            <a:rPr lang="en-US" sz="2600" kern="1200" dirty="0" smtClean="0"/>
            <a:t> insulin</a:t>
          </a:r>
          <a:endParaRPr lang="en-US" sz="2600" kern="1200" dirty="0"/>
        </a:p>
      </dsp:txBody>
      <dsp:txXfrm>
        <a:off x="58866" y="354"/>
        <a:ext cx="2113065" cy="77514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75E079A-0878-4206-B1BC-ED70C9ECDA4F}">
      <dsp:nvSpPr>
        <dsp:cNvPr id="0" name=""/>
        <dsp:cNvSpPr/>
      </dsp:nvSpPr>
      <dsp:spPr>
        <a:xfrm>
          <a:off x="1283" y="39922"/>
          <a:ext cx="2380475" cy="77917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16510" rIns="0" bIns="16510" numCol="1" spcCol="1270" anchor="ctr" anchorCtr="0">
          <a:noAutofit/>
        </a:bodyPr>
        <a:lstStyle/>
        <a:p>
          <a:pPr lvl="0" algn="ctr" defTabSz="1155700" rtl="0">
            <a:lnSpc>
              <a:spcPct val="90000"/>
            </a:lnSpc>
            <a:spcBef>
              <a:spcPct val="0"/>
            </a:spcBef>
            <a:spcAft>
              <a:spcPct val="35000"/>
            </a:spcAft>
          </a:pPr>
          <a:r>
            <a:rPr lang="en-US" sz="2600" kern="1200" dirty="0" err="1" smtClean="0"/>
            <a:t>Đề</a:t>
          </a:r>
          <a:r>
            <a:rPr lang="en-US" sz="2600" kern="1200" dirty="0" smtClean="0"/>
            <a:t> </a:t>
          </a:r>
          <a:r>
            <a:rPr lang="en-US" sz="2600" kern="1200" dirty="0" err="1" smtClean="0"/>
            <a:t>kháng</a:t>
          </a:r>
          <a:r>
            <a:rPr lang="en-US" sz="2600" kern="1200" dirty="0" smtClean="0"/>
            <a:t> insulin </a:t>
          </a:r>
          <a:endParaRPr lang="en-US" sz="2600" kern="1200" dirty="0"/>
        </a:p>
      </dsp:txBody>
      <dsp:txXfrm>
        <a:off x="1283" y="39922"/>
        <a:ext cx="2380475" cy="779179"/>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BE43AC5-2416-49BB-8DEC-8FF6905CBD49}">
      <dsp:nvSpPr>
        <dsp:cNvPr id="0" name=""/>
        <dsp:cNvSpPr/>
      </dsp:nvSpPr>
      <dsp:spPr>
        <a:xfrm>
          <a:off x="458535" y="838"/>
          <a:ext cx="5275912" cy="844277"/>
        </a:xfrm>
        <a:prstGeom prst="chevron">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lang="en-US" sz="2000" b="1" kern="1200" dirty="0" err="1" smtClean="0">
              <a:solidFill>
                <a:schemeClr val="tx1"/>
              </a:solidFill>
            </a:rPr>
            <a:t>Tác</a:t>
          </a:r>
          <a:r>
            <a:rPr lang="en-US" sz="2000" b="1" kern="1200" dirty="0" smtClean="0">
              <a:solidFill>
                <a:schemeClr val="tx1"/>
              </a:solidFill>
            </a:rPr>
            <a:t> </a:t>
          </a:r>
          <a:r>
            <a:rPr lang="en-US" sz="2000" b="1" kern="1200" dirty="0" err="1" smtClean="0">
              <a:solidFill>
                <a:schemeClr val="tx1"/>
              </a:solidFill>
            </a:rPr>
            <a:t>dụng</a:t>
          </a:r>
          <a:r>
            <a:rPr lang="en-US" sz="2000" b="1" kern="1200" dirty="0" smtClean="0">
              <a:solidFill>
                <a:schemeClr val="tx1"/>
              </a:solidFill>
            </a:rPr>
            <a:t> </a:t>
          </a:r>
          <a:r>
            <a:rPr lang="en-US" sz="2000" b="1" kern="1200" dirty="0" err="1" smtClean="0">
              <a:solidFill>
                <a:schemeClr val="tx1"/>
              </a:solidFill>
            </a:rPr>
            <a:t>trên</a:t>
          </a:r>
          <a:r>
            <a:rPr lang="en-US" sz="2000" b="1" kern="1200" dirty="0" smtClean="0">
              <a:solidFill>
                <a:schemeClr val="tx1"/>
              </a:solidFill>
            </a:rPr>
            <a:t> </a:t>
          </a:r>
          <a:r>
            <a:rPr lang="en-US" sz="2000" b="1" kern="1200" dirty="0" err="1" smtClean="0">
              <a:solidFill>
                <a:schemeClr val="tx1"/>
              </a:solidFill>
            </a:rPr>
            <a:t>chuyển</a:t>
          </a:r>
          <a:r>
            <a:rPr lang="en-US" sz="2000" b="1" kern="1200" dirty="0" smtClean="0">
              <a:solidFill>
                <a:schemeClr val="tx1"/>
              </a:solidFill>
            </a:rPr>
            <a:t> </a:t>
          </a:r>
          <a:r>
            <a:rPr lang="en-US" sz="2000" b="1" kern="1200" dirty="0" err="1" smtClean="0">
              <a:solidFill>
                <a:schemeClr val="tx1"/>
              </a:solidFill>
            </a:rPr>
            <a:t>hóa</a:t>
          </a:r>
          <a:r>
            <a:rPr lang="en-US" sz="2000" b="1" kern="1200" dirty="0" smtClean="0">
              <a:solidFill>
                <a:schemeClr val="tx1"/>
              </a:solidFill>
            </a:rPr>
            <a:t> </a:t>
          </a:r>
          <a:r>
            <a:rPr lang="en-US" sz="2000" b="1" kern="1200" dirty="0" err="1" smtClean="0">
              <a:solidFill>
                <a:schemeClr val="tx1"/>
              </a:solidFill>
            </a:rPr>
            <a:t>Glucid</a:t>
          </a:r>
          <a:endParaRPr lang="en-US" sz="2000" b="1" kern="1200" dirty="0">
            <a:solidFill>
              <a:schemeClr val="tx1"/>
            </a:solidFill>
          </a:endParaRPr>
        </a:p>
      </dsp:txBody>
      <dsp:txXfrm>
        <a:off x="458535" y="838"/>
        <a:ext cx="5275912" cy="844277"/>
      </dsp:txXfrm>
    </dsp:sp>
    <dsp:sp modelId="{F0639A73-A793-4F6A-AD22-1CBA670344BF}">
      <dsp:nvSpPr>
        <dsp:cNvPr id="0" name=""/>
        <dsp:cNvSpPr/>
      </dsp:nvSpPr>
      <dsp:spPr>
        <a:xfrm>
          <a:off x="458535" y="963315"/>
          <a:ext cx="5082889" cy="844277"/>
        </a:xfrm>
        <a:prstGeom prst="chevron">
          <a:avLst/>
        </a:prstGeom>
        <a:gradFill rotWithShape="0">
          <a:gsLst>
            <a:gs pos="0">
              <a:schemeClr val="accent1">
                <a:alpha val="90000"/>
                <a:hueOff val="0"/>
                <a:satOff val="0"/>
                <a:lumOff val="0"/>
                <a:alphaOff val="-20000"/>
                <a:satMod val="103000"/>
                <a:lumMod val="102000"/>
                <a:tint val="94000"/>
              </a:schemeClr>
            </a:gs>
            <a:gs pos="50000">
              <a:schemeClr val="accent1">
                <a:alpha val="90000"/>
                <a:hueOff val="0"/>
                <a:satOff val="0"/>
                <a:lumOff val="0"/>
                <a:alphaOff val="-20000"/>
                <a:satMod val="110000"/>
                <a:lumMod val="100000"/>
                <a:shade val="100000"/>
              </a:schemeClr>
            </a:gs>
            <a:gs pos="100000">
              <a:schemeClr val="accent1">
                <a:alpha val="90000"/>
                <a:hueOff val="0"/>
                <a:satOff val="0"/>
                <a:lumOff val="0"/>
                <a:alphaOff val="-2000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lang="en-US" sz="2000" b="1" kern="1200" dirty="0" err="1" smtClean="0">
              <a:solidFill>
                <a:schemeClr val="tx1"/>
              </a:solidFill>
            </a:rPr>
            <a:t>Tác</a:t>
          </a:r>
          <a:r>
            <a:rPr lang="en-US" sz="2000" b="1" kern="1200" dirty="0" smtClean="0">
              <a:solidFill>
                <a:schemeClr val="tx1"/>
              </a:solidFill>
            </a:rPr>
            <a:t> </a:t>
          </a:r>
          <a:r>
            <a:rPr lang="en-US" sz="2000" b="1" kern="1200" dirty="0" err="1" smtClean="0">
              <a:solidFill>
                <a:schemeClr val="tx1"/>
              </a:solidFill>
            </a:rPr>
            <a:t>dụng</a:t>
          </a:r>
          <a:r>
            <a:rPr lang="en-US" sz="2000" b="1" kern="1200" dirty="0" smtClean="0">
              <a:solidFill>
                <a:schemeClr val="tx1"/>
              </a:solidFill>
            </a:rPr>
            <a:t> </a:t>
          </a:r>
          <a:r>
            <a:rPr lang="en-US" sz="2000" b="1" kern="1200" dirty="0" err="1" smtClean="0">
              <a:solidFill>
                <a:schemeClr val="tx1"/>
              </a:solidFill>
            </a:rPr>
            <a:t>trên</a:t>
          </a:r>
          <a:r>
            <a:rPr lang="en-US" sz="2000" b="1" kern="1200" dirty="0" smtClean="0">
              <a:solidFill>
                <a:schemeClr val="tx1"/>
              </a:solidFill>
            </a:rPr>
            <a:t> </a:t>
          </a:r>
          <a:r>
            <a:rPr lang="en-US" sz="2000" b="1" kern="1200" dirty="0" err="1" smtClean="0">
              <a:solidFill>
                <a:schemeClr val="tx1"/>
              </a:solidFill>
            </a:rPr>
            <a:t>chuyển</a:t>
          </a:r>
          <a:r>
            <a:rPr lang="en-US" sz="2000" b="1" kern="1200" dirty="0" smtClean="0">
              <a:solidFill>
                <a:schemeClr val="tx1"/>
              </a:solidFill>
            </a:rPr>
            <a:t> </a:t>
          </a:r>
          <a:r>
            <a:rPr lang="en-US" sz="2000" b="1" kern="1200" dirty="0" err="1" smtClean="0">
              <a:solidFill>
                <a:schemeClr val="tx1"/>
              </a:solidFill>
            </a:rPr>
            <a:t>hóa</a:t>
          </a:r>
          <a:r>
            <a:rPr lang="en-US" sz="2000" b="1" kern="1200" dirty="0" smtClean="0">
              <a:solidFill>
                <a:schemeClr val="tx1"/>
              </a:solidFill>
            </a:rPr>
            <a:t> </a:t>
          </a:r>
          <a:r>
            <a:rPr lang="en-US" sz="2000" b="1" kern="1200" dirty="0" err="1" smtClean="0">
              <a:solidFill>
                <a:schemeClr val="tx1"/>
              </a:solidFill>
            </a:rPr>
            <a:t>Protide</a:t>
          </a:r>
          <a:endParaRPr lang="en-US" sz="2000" b="1" kern="1200" dirty="0">
            <a:solidFill>
              <a:schemeClr val="tx1"/>
            </a:solidFill>
          </a:endParaRPr>
        </a:p>
      </dsp:txBody>
      <dsp:txXfrm>
        <a:off x="458535" y="963315"/>
        <a:ext cx="5082889" cy="844277"/>
      </dsp:txXfrm>
    </dsp:sp>
    <dsp:sp modelId="{C1384CB3-7BFB-4918-8CFD-04015C1A4E5C}">
      <dsp:nvSpPr>
        <dsp:cNvPr id="0" name=""/>
        <dsp:cNvSpPr/>
      </dsp:nvSpPr>
      <dsp:spPr>
        <a:xfrm>
          <a:off x="458535" y="1925792"/>
          <a:ext cx="5112545" cy="844277"/>
        </a:xfrm>
        <a:prstGeom prst="chevron">
          <a:avLst/>
        </a:prstGeom>
        <a:gradFill rotWithShape="0">
          <a:gsLst>
            <a:gs pos="0">
              <a:schemeClr val="accent1">
                <a:alpha val="90000"/>
                <a:hueOff val="0"/>
                <a:satOff val="0"/>
                <a:lumOff val="0"/>
                <a:alphaOff val="-40000"/>
                <a:satMod val="103000"/>
                <a:lumMod val="102000"/>
                <a:tint val="94000"/>
              </a:schemeClr>
            </a:gs>
            <a:gs pos="50000">
              <a:schemeClr val="accent1">
                <a:alpha val="90000"/>
                <a:hueOff val="0"/>
                <a:satOff val="0"/>
                <a:lumOff val="0"/>
                <a:alphaOff val="-40000"/>
                <a:satMod val="110000"/>
                <a:lumMod val="100000"/>
                <a:shade val="100000"/>
              </a:schemeClr>
            </a:gs>
            <a:gs pos="100000">
              <a:schemeClr val="accent1">
                <a:alpha val="90000"/>
                <a:hueOff val="0"/>
                <a:satOff val="0"/>
                <a:lumOff val="0"/>
                <a:alphaOff val="-4000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lang="en-US" sz="2000" b="1" kern="1200" dirty="0" err="1" smtClean="0">
              <a:solidFill>
                <a:schemeClr val="tx1"/>
              </a:solidFill>
            </a:rPr>
            <a:t>Tác</a:t>
          </a:r>
          <a:r>
            <a:rPr lang="en-US" sz="2000" b="1" kern="1200" dirty="0" smtClean="0">
              <a:solidFill>
                <a:schemeClr val="tx1"/>
              </a:solidFill>
            </a:rPr>
            <a:t> </a:t>
          </a:r>
          <a:r>
            <a:rPr lang="en-US" sz="2000" b="1" kern="1200" dirty="0" err="1" smtClean="0">
              <a:solidFill>
                <a:schemeClr val="tx1"/>
              </a:solidFill>
            </a:rPr>
            <a:t>dụng</a:t>
          </a:r>
          <a:r>
            <a:rPr lang="en-US" sz="2000" b="1" kern="1200" dirty="0" smtClean="0">
              <a:solidFill>
                <a:schemeClr val="tx1"/>
              </a:solidFill>
            </a:rPr>
            <a:t> </a:t>
          </a:r>
          <a:r>
            <a:rPr lang="en-US" sz="2000" b="1" kern="1200" dirty="0" err="1" smtClean="0">
              <a:solidFill>
                <a:schemeClr val="tx1"/>
              </a:solidFill>
            </a:rPr>
            <a:t>trên</a:t>
          </a:r>
          <a:r>
            <a:rPr lang="en-US" sz="2000" b="1" kern="1200" dirty="0" smtClean="0">
              <a:solidFill>
                <a:schemeClr val="tx1"/>
              </a:solidFill>
            </a:rPr>
            <a:t> </a:t>
          </a:r>
          <a:r>
            <a:rPr lang="en-US" sz="2000" b="1" kern="1200" dirty="0" err="1" smtClean="0">
              <a:solidFill>
                <a:schemeClr val="tx1"/>
              </a:solidFill>
            </a:rPr>
            <a:t>chuyển</a:t>
          </a:r>
          <a:r>
            <a:rPr lang="en-US" sz="2000" b="1" kern="1200" dirty="0" smtClean="0">
              <a:solidFill>
                <a:schemeClr val="tx1"/>
              </a:solidFill>
            </a:rPr>
            <a:t> </a:t>
          </a:r>
          <a:r>
            <a:rPr lang="en-US" sz="2000" b="1" kern="1200" dirty="0" err="1" smtClean="0">
              <a:solidFill>
                <a:schemeClr val="tx1"/>
              </a:solidFill>
            </a:rPr>
            <a:t>hóa</a:t>
          </a:r>
          <a:r>
            <a:rPr lang="en-US" sz="2000" b="1" kern="1200" dirty="0" smtClean="0">
              <a:solidFill>
                <a:schemeClr val="tx1"/>
              </a:solidFill>
            </a:rPr>
            <a:t> Lipid</a:t>
          </a:r>
          <a:endParaRPr lang="en-US" sz="2000" b="1" kern="1200" dirty="0">
            <a:solidFill>
              <a:schemeClr val="tx1"/>
            </a:solidFill>
          </a:endParaRPr>
        </a:p>
      </dsp:txBody>
      <dsp:txXfrm>
        <a:off x="458535" y="1925792"/>
        <a:ext cx="5112545" cy="844277"/>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644291E-2B82-43D9-B2EA-11BBD2C95F7F}">
      <dsp:nvSpPr>
        <dsp:cNvPr id="0" name=""/>
        <dsp:cNvSpPr/>
      </dsp:nvSpPr>
      <dsp:spPr>
        <a:xfrm>
          <a:off x="4649253" y="890"/>
          <a:ext cx="1639656" cy="1639656"/>
        </a:xfrm>
        <a:prstGeom prst="ellipse">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3020" tIns="33020" rIns="33020" bIns="33020" numCol="1" spcCol="1270" anchor="ctr" anchorCtr="0">
          <a:noAutofit/>
        </a:bodyPr>
        <a:lstStyle/>
        <a:p>
          <a:pPr lvl="0" algn="ctr" defTabSz="1155700" rtl="0">
            <a:lnSpc>
              <a:spcPct val="90000"/>
            </a:lnSpc>
            <a:spcBef>
              <a:spcPct val="0"/>
            </a:spcBef>
            <a:spcAft>
              <a:spcPct val="35000"/>
            </a:spcAft>
          </a:pPr>
          <a:r>
            <a:rPr lang="en-US" sz="2600" kern="1200" dirty="0" smtClean="0"/>
            <a:t>ĐTĐ </a:t>
          </a:r>
          <a:r>
            <a:rPr lang="en-US" sz="2600" kern="1200" dirty="0" err="1" smtClean="0"/>
            <a:t>typ</a:t>
          </a:r>
          <a:r>
            <a:rPr lang="en-US" sz="2600" kern="1200" dirty="0" smtClean="0"/>
            <a:t> 1:</a:t>
          </a:r>
          <a:endParaRPr lang="en-US" sz="2600" kern="1200" dirty="0"/>
        </a:p>
      </dsp:txBody>
      <dsp:txXfrm>
        <a:off x="4649253" y="890"/>
        <a:ext cx="1639656" cy="1639656"/>
      </dsp:txXfrm>
    </dsp:sp>
    <dsp:sp modelId="{DC36F0C1-48F3-4C83-86B8-5AF2241BF460}">
      <dsp:nvSpPr>
        <dsp:cNvPr id="0" name=""/>
        <dsp:cNvSpPr/>
      </dsp:nvSpPr>
      <dsp:spPr>
        <a:xfrm rot="2700000">
          <a:off x="6113049" y="1406468"/>
          <a:ext cx="436948" cy="553384"/>
        </a:xfrm>
        <a:prstGeom prst="rightArrow">
          <a:avLst>
            <a:gd name="adj1" fmla="val 60000"/>
            <a:gd name="adj2" fmla="val 5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2700000">
        <a:off x="6113049" y="1406468"/>
        <a:ext cx="436948" cy="553384"/>
      </dsp:txXfrm>
    </dsp:sp>
    <dsp:sp modelId="{C950AB2A-9218-4534-BB9E-D24C5931ADCB}">
      <dsp:nvSpPr>
        <dsp:cNvPr id="0" name=""/>
        <dsp:cNvSpPr/>
      </dsp:nvSpPr>
      <dsp:spPr>
        <a:xfrm>
          <a:off x="6391626" y="1743262"/>
          <a:ext cx="1639656" cy="1639656"/>
        </a:xfrm>
        <a:prstGeom prst="ellipse">
          <a:avLst/>
        </a:prstGeom>
        <a:gradFill rotWithShape="0">
          <a:gsLst>
            <a:gs pos="0">
              <a:schemeClr val="accent3">
                <a:hueOff val="903533"/>
                <a:satOff val="33333"/>
                <a:lumOff val="-4902"/>
                <a:alphaOff val="0"/>
                <a:lumMod val="110000"/>
                <a:satMod val="105000"/>
                <a:tint val="67000"/>
              </a:schemeClr>
            </a:gs>
            <a:gs pos="50000">
              <a:schemeClr val="accent3">
                <a:hueOff val="903533"/>
                <a:satOff val="33333"/>
                <a:lumOff val="-4902"/>
                <a:alphaOff val="0"/>
                <a:lumMod val="105000"/>
                <a:satMod val="103000"/>
                <a:tint val="73000"/>
              </a:schemeClr>
            </a:gs>
            <a:gs pos="100000">
              <a:schemeClr val="accent3">
                <a:hueOff val="903533"/>
                <a:satOff val="33333"/>
                <a:lumOff val="-490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3020" tIns="33020" rIns="33020" bIns="33020" numCol="1" spcCol="1270" anchor="ctr" anchorCtr="0">
          <a:noAutofit/>
        </a:bodyPr>
        <a:lstStyle/>
        <a:p>
          <a:pPr lvl="0" algn="ctr" defTabSz="1155700" rtl="0">
            <a:lnSpc>
              <a:spcPct val="90000"/>
            </a:lnSpc>
            <a:spcBef>
              <a:spcPct val="0"/>
            </a:spcBef>
            <a:spcAft>
              <a:spcPct val="35000"/>
            </a:spcAft>
          </a:pPr>
          <a:r>
            <a:rPr lang="en-US" sz="2600" kern="1200" dirty="0" smtClean="0"/>
            <a:t>ĐTĐ </a:t>
          </a:r>
          <a:r>
            <a:rPr lang="en-US" sz="2600" kern="1200" dirty="0" err="1" smtClean="0"/>
            <a:t>typ</a:t>
          </a:r>
          <a:r>
            <a:rPr lang="en-US" sz="2600" kern="1200" dirty="0" smtClean="0"/>
            <a:t> 2:</a:t>
          </a:r>
          <a:endParaRPr lang="en-US" sz="2600" kern="1200" dirty="0"/>
        </a:p>
      </dsp:txBody>
      <dsp:txXfrm>
        <a:off x="6391626" y="1743262"/>
        <a:ext cx="1639656" cy="1639656"/>
      </dsp:txXfrm>
    </dsp:sp>
    <dsp:sp modelId="{D817C87B-0D51-4992-99FB-8CEC5EA6156B}">
      <dsp:nvSpPr>
        <dsp:cNvPr id="0" name=""/>
        <dsp:cNvSpPr/>
      </dsp:nvSpPr>
      <dsp:spPr>
        <a:xfrm rot="8100000">
          <a:off x="6130538" y="3148840"/>
          <a:ext cx="436948" cy="553384"/>
        </a:xfrm>
        <a:prstGeom prst="rightArrow">
          <a:avLst>
            <a:gd name="adj1" fmla="val 60000"/>
            <a:gd name="adj2" fmla="val 50000"/>
          </a:avLst>
        </a:prstGeom>
        <a:gradFill rotWithShape="0">
          <a:gsLst>
            <a:gs pos="0">
              <a:schemeClr val="accent3">
                <a:hueOff val="903533"/>
                <a:satOff val="33333"/>
                <a:lumOff val="-4902"/>
                <a:alphaOff val="0"/>
                <a:lumMod val="110000"/>
                <a:satMod val="105000"/>
                <a:tint val="67000"/>
              </a:schemeClr>
            </a:gs>
            <a:gs pos="50000">
              <a:schemeClr val="accent3">
                <a:hueOff val="903533"/>
                <a:satOff val="33333"/>
                <a:lumOff val="-4902"/>
                <a:alphaOff val="0"/>
                <a:lumMod val="105000"/>
                <a:satMod val="103000"/>
                <a:tint val="73000"/>
              </a:schemeClr>
            </a:gs>
            <a:gs pos="100000">
              <a:schemeClr val="accent3">
                <a:hueOff val="903533"/>
                <a:satOff val="33333"/>
                <a:lumOff val="-4902"/>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8100000">
        <a:off x="6130538" y="3148840"/>
        <a:ext cx="436948" cy="553384"/>
      </dsp:txXfrm>
    </dsp:sp>
    <dsp:sp modelId="{95D6913A-B2B3-4A0F-8393-BCBBCE96D7B4}">
      <dsp:nvSpPr>
        <dsp:cNvPr id="0" name=""/>
        <dsp:cNvSpPr/>
      </dsp:nvSpPr>
      <dsp:spPr>
        <a:xfrm>
          <a:off x="4649253" y="3485635"/>
          <a:ext cx="1639656" cy="1639656"/>
        </a:xfrm>
        <a:prstGeom prst="ellipse">
          <a:avLst/>
        </a:prstGeom>
        <a:gradFill rotWithShape="0">
          <a:gsLst>
            <a:gs pos="0">
              <a:schemeClr val="accent3">
                <a:hueOff val="1807066"/>
                <a:satOff val="66667"/>
                <a:lumOff val="-9804"/>
                <a:alphaOff val="0"/>
                <a:lumMod val="110000"/>
                <a:satMod val="105000"/>
                <a:tint val="67000"/>
              </a:schemeClr>
            </a:gs>
            <a:gs pos="50000">
              <a:schemeClr val="accent3">
                <a:hueOff val="1807066"/>
                <a:satOff val="66667"/>
                <a:lumOff val="-9804"/>
                <a:alphaOff val="0"/>
                <a:lumMod val="105000"/>
                <a:satMod val="103000"/>
                <a:tint val="73000"/>
              </a:schemeClr>
            </a:gs>
            <a:gs pos="100000">
              <a:schemeClr val="accent3">
                <a:hueOff val="1807066"/>
                <a:satOff val="66667"/>
                <a:lumOff val="-98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3020" tIns="33020" rIns="33020" bIns="33020" numCol="1" spcCol="1270" anchor="ctr" anchorCtr="0">
          <a:noAutofit/>
        </a:bodyPr>
        <a:lstStyle/>
        <a:p>
          <a:pPr lvl="0" algn="ctr" defTabSz="1155700" rtl="0">
            <a:lnSpc>
              <a:spcPct val="90000"/>
            </a:lnSpc>
            <a:spcBef>
              <a:spcPct val="0"/>
            </a:spcBef>
            <a:spcAft>
              <a:spcPct val="35000"/>
            </a:spcAft>
          </a:pPr>
          <a:r>
            <a:rPr lang="en-US" sz="2600" kern="1200" dirty="0" smtClean="0"/>
            <a:t>ĐTĐ  </a:t>
          </a:r>
          <a:r>
            <a:rPr lang="en-US" sz="2600" kern="1200" dirty="0" err="1" smtClean="0"/>
            <a:t>thai</a:t>
          </a:r>
          <a:r>
            <a:rPr lang="en-US" sz="2600" kern="1200" dirty="0" smtClean="0"/>
            <a:t> </a:t>
          </a:r>
          <a:r>
            <a:rPr lang="en-US" sz="2600" kern="1200" dirty="0" err="1" smtClean="0"/>
            <a:t>kỳ</a:t>
          </a:r>
          <a:r>
            <a:rPr lang="en-US" sz="2600" kern="1200" dirty="0" smtClean="0"/>
            <a:t>:</a:t>
          </a:r>
          <a:endParaRPr lang="en-US" sz="2600" kern="1200" dirty="0"/>
        </a:p>
      </dsp:txBody>
      <dsp:txXfrm>
        <a:off x="4649253" y="3485635"/>
        <a:ext cx="1639656" cy="1639656"/>
      </dsp:txXfrm>
    </dsp:sp>
    <dsp:sp modelId="{2B933B73-92E2-4813-B31D-34E8344E45B6}">
      <dsp:nvSpPr>
        <dsp:cNvPr id="0" name=""/>
        <dsp:cNvSpPr/>
      </dsp:nvSpPr>
      <dsp:spPr>
        <a:xfrm rot="13500000">
          <a:off x="4388166" y="3166329"/>
          <a:ext cx="436948" cy="553384"/>
        </a:xfrm>
        <a:prstGeom prst="rightArrow">
          <a:avLst>
            <a:gd name="adj1" fmla="val 60000"/>
            <a:gd name="adj2" fmla="val 50000"/>
          </a:avLst>
        </a:prstGeom>
        <a:gradFill rotWithShape="0">
          <a:gsLst>
            <a:gs pos="0">
              <a:schemeClr val="accent3">
                <a:hueOff val="1807066"/>
                <a:satOff val="66667"/>
                <a:lumOff val="-9804"/>
                <a:alphaOff val="0"/>
                <a:lumMod val="110000"/>
                <a:satMod val="105000"/>
                <a:tint val="67000"/>
              </a:schemeClr>
            </a:gs>
            <a:gs pos="50000">
              <a:schemeClr val="accent3">
                <a:hueOff val="1807066"/>
                <a:satOff val="66667"/>
                <a:lumOff val="-9804"/>
                <a:alphaOff val="0"/>
                <a:lumMod val="105000"/>
                <a:satMod val="103000"/>
                <a:tint val="73000"/>
              </a:schemeClr>
            </a:gs>
            <a:gs pos="100000">
              <a:schemeClr val="accent3">
                <a:hueOff val="1807066"/>
                <a:satOff val="66667"/>
                <a:lumOff val="-9804"/>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13500000">
        <a:off x="4388166" y="3166329"/>
        <a:ext cx="436948" cy="553384"/>
      </dsp:txXfrm>
    </dsp:sp>
    <dsp:sp modelId="{A2398189-40F9-46E8-8F10-371721D008D0}">
      <dsp:nvSpPr>
        <dsp:cNvPr id="0" name=""/>
        <dsp:cNvSpPr/>
      </dsp:nvSpPr>
      <dsp:spPr>
        <a:xfrm>
          <a:off x="2906881" y="1743262"/>
          <a:ext cx="1639656" cy="1639656"/>
        </a:xfrm>
        <a:prstGeom prst="ellipse">
          <a:avLst/>
        </a:prstGeom>
        <a:gradFill rotWithShape="0">
          <a:gsLst>
            <a:gs pos="0">
              <a:schemeClr val="accent3">
                <a:hueOff val="2710599"/>
                <a:satOff val="100000"/>
                <a:lumOff val="-14706"/>
                <a:alphaOff val="0"/>
                <a:lumMod val="110000"/>
                <a:satMod val="105000"/>
                <a:tint val="67000"/>
              </a:schemeClr>
            </a:gs>
            <a:gs pos="50000">
              <a:schemeClr val="accent3">
                <a:hueOff val="2710599"/>
                <a:satOff val="100000"/>
                <a:lumOff val="-14706"/>
                <a:alphaOff val="0"/>
                <a:lumMod val="105000"/>
                <a:satMod val="103000"/>
                <a:tint val="73000"/>
              </a:schemeClr>
            </a:gs>
            <a:gs pos="100000">
              <a:schemeClr val="accent3">
                <a:hueOff val="2710599"/>
                <a:satOff val="100000"/>
                <a:lumOff val="-147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3020" tIns="33020" rIns="33020" bIns="33020" numCol="1" spcCol="1270" anchor="ctr" anchorCtr="0">
          <a:noAutofit/>
        </a:bodyPr>
        <a:lstStyle/>
        <a:p>
          <a:pPr lvl="0" algn="ctr" defTabSz="1155700" rtl="0">
            <a:lnSpc>
              <a:spcPct val="90000"/>
            </a:lnSpc>
            <a:spcBef>
              <a:spcPct val="0"/>
            </a:spcBef>
            <a:spcAft>
              <a:spcPct val="35000"/>
            </a:spcAft>
          </a:pPr>
          <a:r>
            <a:rPr lang="en-US" sz="2600" kern="1200" dirty="0" smtClean="0"/>
            <a:t>ĐTĐ </a:t>
          </a:r>
          <a:r>
            <a:rPr lang="en-US" sz="2600" kern="1200" dirty="0" err="1" smtClean="0"/>
            <a:t>thứ</a:t>
          </a:r>
          <a:r>
            <a:rPr lang="en-US" sz="2600" kern="1200" dirty="0" smtClean="0"/>
            <a:t> </a:t>
          </a:r>
          <a:r>
            <a:rPr lang="en-US" sz="2600" kern="1200" dirty="0" err="1" smtClean="0"/>
            <a:t>phát</a:t>
          </a:r>
          <a:r>
            <a:rPr lang="en-US" sz="2600" kern="1200" dirty="0" smtClean="0"/>
            <a:t>: </a:t>
          </a:r>
          <a:endParaRPr lang="en-US" sz="2600" kern="1200" dirty="0"/>
        </a:p>
      </dsp:txBody>
      <dsp:txXfrm>
        <a:off x="2906881" y="1743262"/>
        <a:ext cx="1639656" cy="1639656"/>
      </dsp:txXfrm>
    </dsp:sp>
    <dsp:sp modelId="{9C47C020-4850-4705-9C10-8FDE4C730ED5}">
      <dsp:nvSpPr>
        <dsp:cNvPr id="0" name=""/>
        <dsp:cNvSpPr/>
      </dsp:nvSpPr>
      <dsp:spPr>
        <a:xfrm rot="18900000">
          <a:off x="4370677" y="1423957"/>
          <a:ext cx="436948" cy="553384"/>
        </a:xfrm>
        <a:prstGeom prst="rightArrow">
          <a:avLst>
            <a:gd name="adj1" fmla="val 60000"/>
            <a:gd name="adj2" fmla="val 50000"/>
          </a:avLst>
        </a:prstGeom>
        <a:gradFill rotWithShape="0">
          <a:gsLst>
            <a:gs pos="0">
              <a:schemeClr val="accent3">
                <a:hueOff val="2710599"/>
                <a:satOff val="100000"/>
                <a:lumOff val="-14706"/>
                <a:alphaOff val="0"/>
                <a:lumMod val="110000"/>
                <a:satMod val="105000"/>
                <a:tint val="67000"/>
              </a:schemeClr>
            </a:gs>
            <a:gs pos="50000">
              <a:schemeClr val="accent3">
                <a:hueOff val="2710599"/>
                <a:satOff val="100000"/>
                <a:lumOff val="-14706"/>
                <a:alphaOff val="0"/>
                <a:lumMod val="105000"/>
                <a:satMod val="103000"/>
                <a:tint val="73000"/>
              </a:schemeClr>
            </a:gs>
            <a:gs pos="100000">
              <a:schemeClr val="accent3">
                <a:hueOff val="2710599"/>
                <a:satOff val="100000"/>
                <a:lumOff val="-14706"/>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18900000">
        <a:off x="4370677" y="1423957"/>
        <a:ext cx="436948" cy="553384"/>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7E207C1-76F4-4D35-868F-05668FDDFF9C}">
      <dsp:nvSpPr>
        <dsp:cNvPr id="0" name=""/>
        <dsp:cNvSpPr/>
      </dsp:nvSpPr>
      <dsp:spPr>
        <a:xfrm>
          <a:off x="599462" y="221"/>
          <a:ext cx="2055005" cy="82200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14605" rIns="0" bIns="14605" numCol="1" spcCol="1270" anchor="ctr" anchorCtr="0">
          <a:noAutofit/>
        </a:bodyPr>
        <a:lstStyle/>
        <a:p>
          <a:pPr lvl="0" algn="ctr" defTabSz="1022350">
            <a:lnSpc>
              <a:spcPct val="90000"/>
            </a:lnSpc>
            <a:spcBef>
              <a:spcPct val="0"/>
            </a:spcBef>
            <a:spcAft>
              <a:spcPct val="35000"/>
            </a:spcAft>
          </a:pPr>
          <a:r>
            <a:rPr lang="en-US" sz="2300" kern="1200" dirty="0" smtClean="0"/>
            <a:t>ĐTĐ </a:t>
          </a:r>
          <a:r>
            <a:rPr lang="en-US" sz="2300" kern="1200" dirty="0" err="1" smtClean="0"/>
            <a:t>typ</a:t>
          </a:r>
          <a:r>
            <a:rPr lang="en-US" sz="2300" kern="1200" dirty="0" smtClean="0"/>
            <a:t> 1 </a:t>
          </a:r>
          <a:r>
            <a:rPr lang="en-US" sz="2300" kern="1200" dirty="0" err="1" smtClean="0"/>
            <a:t>tự</a:t>
          </a:r>
          <a:r>
            <a:rPr lang="en-US" sz="2300" kern="1200" dirty="0" smtClean="0"/>
            <a:t> </a:t>
          </a:r>
          <a:r>
            <a:rPr lang="en-US" sz="2300" kern="1200" dirty="0" err="1" smtClean="0"/>
            <a:t>miễn</a:t>
          </a:r>
          <a:endParaRPr lang="en-US" sz="2300" kern="1200" dirty="0"/>
        </a:p>
      </dsp:txBody>
      <dsp:txXfrm>
        <a:off x="599462" y="221"/>
        <a:ext cx="2055005" cy="822002"/>
      </dsp:txXfrm>
    </dsp:sp>
    <dsp:sp modelId="{1948CF37-4612-478E-BC08-598305ABDA6C}">
      <dsp:nvSpPr>
        <dsp:cNvPr id="0" name=""/>
        <dsp:cNvSpPr/>
      </dsp:nvSpPr>
      <dsp:spPr>
        <a:xfrm>
          <a:off x="2387317" y="70091"/>
          <a:ext cx="5031629" cy="682261"/>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14605" rIns="0" bIns="14605" numCol="1" spcCol="1270" anchor="ctr" anchorCtr="0">
          <a:noAutofit/>
        </a:bodyPr>
        <a:lstStyle/>
        <a:p>
          <a:pPr lvl="0" algn="ctr" defTabSz="1022350">
            <a:lnSpc>
              <a:spcPct val="90000"/>
            </a:lnSpc>
            <a:spcBef>
              <a:spcPct val="0"/>
            </a:spcBef>
            <a:spcAft>
              <a:spcPct val="35000"/>
            </a:spcAft>
          </a:pPr>
          <a:r>
            <a:rPr lang="en-US" sz="2300" kern="1200" dirty="0" err="1" smtClean="0"/>
            <a:t>Tự</a:t>
          </a:r>
          <a:r>
            <a:rPr lang="en-US" sz="2300" kern="1200" dirty="0" smtClean="0"/>
            <a:t> </a:t>
          </a:r>
          <a:r>
            <a:rPr lang="en-US" sz="2300" kern="1200" dirty="0" err="1" smtClean="0"/>
            <a:t>kháng</a:t>
          </a:r>
          <a:r>
            <a:rPr lang="en-US" sz="2300" kern="1200" dirty="0" smtClean="0"/>
            <a:t> </a:t>
          </a:r>
          <a:r>
            <a:rPr lang="en-US" sz="2300" kern="1200" dirty="0" err="1" smtClean="0"/>
            <a:t>thê</a:t>
          </a:r>
          <a:r>
            <a:rPr lang="en-US" sz="2300" kern="1200" dirty="0" smtClean="0"/>
            <a:t> </a:t>
          </a:r>
          <a:r>
            <a:rPr lang="en-US" sz="2300" kern="1200" dirty="0" err="1" smtClean="0"/>
            <a:t>tế</a:t>
          </a:r>
          <a:r>
            <a:rPr lang="en-US" sz="2300" kern="1200" dirty="0" smtClean="0"/>
            <a:t> </a:t>
          </a:r>
          <a:r>
            <a:rPr lang="en-US" sz="2300" kern="1200" dirty="0" err="1" smtClean="0"/>
            <a:t>bào</a:t>
          </a:r>
          <a:r>
            <a:rPr lang="en-US" sz="2300" kern="1200" dirty="0" smtClean="0"/>
            <a:t> </a:t>
          </a:r>
          <a:r>
            <a:rPr lang="en-US" sz="2300" kern="1200" dirty="0" err="1" smtClean="0"/>
            <a:t>đảo</a:t>
          </a:r>
          <a:r>
            <a:rPr lang="en-US" sz="2300" kern="1200" dirty="0" smtClean="0"/>
            <a:t>, </a:t>
          </a:r>
          <a:r>
            <a:rPr lang="en-US" sz="2300" kern="1200" dirty="0" err="1" smtClean="0"/>
            <a:t>tự</a:t>
          </a:r>
          <a:r>
            <a:rPr lang="en-US" sz="2300" kern="1200" dirty="0" smtClean="0"/>
            <a:t> </a:t>
          </a:r>
          <a:r>
            <a:rPr lang="en-US" sz="2300" kern="1200" dirty="0" err="1" smtClean="0"/>
            <a:t>kháng</a:t>
          </a:r>
          <a:r>
            <a:rPr lang="en-US" sz="2300" kern="1200" dirty="0" smtClean="0"/>
            <a:t> </a:t>
          </a:r>
          <a:r>
            <a:rPr lang="en-US" sz="2300" kern="1200" dirty="0" err="1" smtClean="0"/>
            <a:t>thể</a:t>
          </a:r>
          <a:r>
            <a:rPr lang="en-US" sz="2300" kern="1200" dirty="0" smtClean="0"/>
            <a:t> </a:t>
          </a:r>
          <a:r>
            <a:rPr lang="en-US" sz="2300" kern="1200" dirty="0" err="1" smtClean="0"/>
            <a:t>kháng</a:t>
          </a:r>
          <a:r>
            <a:rPr lang="en-US" sz="2300" kern="1200" dirty="0" smtClean="0"/>
            <a:t> </a:t>
          </a:r>
          <a:r>
            <a:rPr lang="en-US" sz="2300" kern="1200" dirty="0" err="1" smtClean="0"/>
            <a:t>ínulin</a:t>
          </a:r>
          <a:endParaRPr lang="en-US" sz="2300" kern="1200" dirty="0"/>
        </a:p>
      </dsp:txBody>
      <dsp:txXfrm>
        <a:off x="2387317" y="70091"/>
        <a:ext cx="5031629" cy="682261"/>
      </dsp:txXfrm>
    </dsp:sp>
    <dsp:sp modelId="{0395B27B-EEA7-49E2-A11A-AB63C35F2AC1}">
      <dsp:nvSpPr>
        <dsp:cNvPr id="0" name=""/>
        <dsp:cNvSpPr/>
      </dsp:nvSpPr>
      <dsp:spPr>
        <a:xfrm>
          <a:off x="599462" y="937303"/>
          <a:ext cx="2055005" cy="82200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14605" rIns="0" bIns="14605" numCol="1" spcCol="1270" anchor="ctr" anchorCtr="0">
          <a:noAutofit/>
        </a:bodyPr>
        <a:lstStyle/>
        <a:p>
          <a:pPr lvl="0" algn="ctr" defTabSz="1022350">
            <a:lnSpc>
              <a:spcPct val="90000"/>
            </a:lnSpc>
            <a:spcBef>
              <a:spcPct val="0"/>
            </a:spcBef>
            <a:spcAft>
              <a:spcPct val="35000"/>
            </a:spcAft>
          </a:pPr>
          <a:r>
            <a:rPr lang="en-US" sz="2300" kern="1200" dirty="0" smtClean="0"/>
            <a:t>ĐTĐ </a:t>
          </a:r>
          <a:r>
            <a:rPr lang="en-US" sz="2300" kern="1200" dirty="0" err="1" smtClean="0"/>
            <a:t>typ</a:t>
          </a:r>
          <a:r>
            <a:rPr lang="en-US" sz="2300" kern="1200" dirty="0" smtClean="0"/>
            <a:t> 1 </a:t>
          </a:r>
          <a:r>
            <a:rPr lang="en-US" sz="2300" kern="1200" dirty="0" err="1" smtClean="0"/>
            <a:t>vô</a:t>
          </a:r>
          <a:r>
            <a:rPr lang="en-US" sz="2300" kern="1200" dirty="0" smtClean="0"/>
            <a:t> </a:t>
          </a:r>
          <a:r>
            <a:rPr lang="en-US" sz="2300" kern="1200" dirty="0" err="1" smtClean="0"/>
            <a:t>căn</a:t>
          </a:r>
          <a:endParaRPr lang="en-US" sz="2300" kern="1200" dirty="0"/>
        </a:p>
      </dsp:txBody>
      <dsp:txXfrm>
        <a:off x="599462" y="937303"/>
        <a:ext cx="2055005" cy="822002"/>
      </dsp:txXfrm>
    </dsp:sp>
    <dsp:sp modelId="{2CE5CC2B-47AA-463F-867F-1296DB7176A6}">
      <dsp:nvSpPr>
        <dsp:cNvPr id="0" name=""/>
        <dsp:cNvSpPr/>
      </dsp:nvSpPr>
      <dsp:spPr>
        <a:xfrm>
          <a:off x="2387317" y="1007173"/>
          <a:ext cx="5201256" cy="682261"/>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14605" rIns="0" bIns="14605" numCol="1" spcCol="1270" anchor="ctr" anchorCtr="0">
          <a:noAutofit/>
        </a:bodyPr>
        <a:lstStyle/>
        <a:p>
          <a:pPr lvl="0" algn="ctr" defTabSz="1022350">
            <a:lnSpc>
              <a:spcPct val="90000"/>
            </a:lnSpc>
            <a:spcBef>
              <a:spcPct val="0"/>
            </a:spcBef>
            <a:spcAft>
              <a:spcPct val="35000"/>
            </a:spcAft>
          </a:pPr>
          <a:r>
            <a:rPr lang="en-US" sz="2300" kern="1200" dirty="0" err="1" smtClean="0"/>
            <a:t>Thiếu</a:t>
          </a:r>
          <a:r>
            <a:rPr lang="en-US" sz="2300" kern="1200" dirty="0" smtClean="0"/>
            <a:t> </a:t>
          </a:r>
          <a:r>
            <a:rPr lang="en-US" sz="2300" kern="1200" dirty="0" err="1" smtClean="0"/>
            <a:t>hụt</a:t>
          </a:r>
          <a:r>
            <a:rPr lang="en-US" sz="2300" kern="1200" dirty="0" smtClean="0"/>
            <a:t> </a:t>
          </a:r>
          <a:r>
            <a:rPr lang="en-US" sz="2300" kern="1200" dirty="0" err="1" smtClean="0"/>
            <a:t>hoàn</a:t>
          </a:r>
          <a:r>
            <a:rPr lang="en-US" sz="2300" kern="1200" dirty="0" smtClean="0"/>
            <a:t> </a:t>
          </a:r>
          <a:r>
            <a:rPr lang="en-US" sz="2300" kern="1200" dirty="0" err="1" smtClean="0"/>
            <a:t>toàn</a:t>
          </a:r>
          <a:r>
            <a:rPr lang="en-US" sz="2300" kern="1200" dirty="0" smtClean="0"/>
            <a:t> </a:t>
          </a:r>
          <a:r>
            <a:rPr lang="en-US" sz="2300" kern="1200" dirty="0" err="1" smtClean="0"/>
            <a:t>insuslin</a:t>
          </a:r>
          <a:r>
            <a:rPr lang="en-US" sz="2300" kern="1200" dirty="0" smtClean="0"/>
            <a:t> </a:t>
          </a:r>
          <a:r>
            <a:rPr lang="en-US" sz="2300" kern="1200" dirty="0" err="1" smtClean="0"/>
            <a:t>ko</a:t>
          </a:r>
          <a:r>
            <a:rPr lang="en-US" sz="2300" kern="1200" dirty="0" smtClean="0"/>
            <a:t> </a:t>
          </a:r>
          <a:r>
            <a:rPr lang="en-US" sz="2300" kern="1200" dirty="0" err="1" smtClean="0"/>
            <a:t>có</a:t>
          </a:r>
          <a:r>
            <a:rPr lang="en-US" sz="2300" kern="1200" dirty="0" smtClean="0"/>
            <a:t> </a:t>
          </a:r>
          <a:r>
            <a:rPr lang="en-US" sz="2300" kern="1200" dirty="0" err="1" smtClean="0"/>
            <a:t>bằng</a:t>
          </a:r>
          <a:r>
            <a:rPr lang="en-US" sz="2300" kern="1200" dirty="0" smtClean="0"/>
            <a:t> </a:t>
          </a:r>
          <a:r>
            <a:rPr lang="en-US" sz="2300" kern="1200" dirty="0" err="1" smtClean="0"/>
            <a:t>chứng</a:t>
          </a:r>
          <a:r>
            <a:rPr lang="en-US" sz="2300" kern="1200" dirty="0" smtClean="0"/>
            <a:t> </a:t>
          </a:r>
          <a:r>
            <a:rPr lang="en-US" sz="2300" kern="1200" dirty="0" err="1" smtClean="0"/>
            <a:t>tự</a:t>
          </a:r>
          <a:r>
            <a:rPr lang="en-US" sz="2300" kern="1200" dirty="0" smtClean="0"/>
            <a:t> </a:t>
          </a:r>
          <a:r>
            <a:rPr lang="en-US" sz="2300" kern="1200" dirty="0" err="1" smtClean="0"/>
            <a:t>miễn</a:t>
          </a:r>
          <a:endParaRPr lang="en-US" sz="2300" kern="1200" dirty="0"/>
        </a:p>
      </dsp:txBody>
      <dsp:txXfrm>
        <a:off x="2387317" y="1007173"/>
        <a:ext cx="5201256" cy="682261"/>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424A1DB-D7C6-4875-8A63-A2C0FF1BE0FA}">
      <dsp:nvSpPr>
        <dsp:cNvPr id="0" name=""/>
        <dsp:cNvSpPr/>
      </dsp:nvSpPr>
      <dsp:spPr>
        <a:xfrm>
          <a:off x="0" y="616963"/>
          <a:ext cx="5985163" cy="8568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96D8F556-FF07-4294-9510-9F2A068A6A0A}">
      <dsp:nvSpPr>
        <dsp:cNvPr id="0" name=""/>
        <dsp:cNvSpPr/>
      </dsp:nvSpPr>
      <dsp:spPr>
        <a:xfrm>
          <a:off x="299258" y="115123"/>
          <a:ext cx="4937753" cy="1003680"/>
        </a:xfrm>
        <a:prstGeom prst="round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8357" tIns="0" rIns="158357" bIns="0" numCol="1" spcCol="1270" anchor="ctr" anchorCtr="0">
          <a:noAutofit/>
        </a:bodyPr>
        <a:lstStyle/>
        <a:p>
          <a:pPr lvl="0" algn="l" defTabSz="1511300" rtl="0">
            <a:lnSpc>
              <a:spcPct val="90000"/>
            </a:lnSpc>
            <a:spcBef>
              <a:spcPct val="0"/>
            </a:spcBef>
            <a:spcAft>
              <a:spcPct val="35000"/>
            </a:spcAft>
          </a:pPr>
          <a:r>
            <a:rPr lang="en-US" sz="3400" b="1" i="1" kern="1200" dirty="0" err="1" smtClean="0"/>
            <a:t>Biến</a:t>
          </a:r>
          <a:r>
            <a:rPr lang="en-US" sz="3400" b="1" i="1" kern="1200" dirty="0" smtClean="0"/>
            <a:t> </a:t>
          </a:r>
          <a:r>
            <a:rPr lang="en-US" sz="3400" b="1" i="1" kern="1200" dirty="0" err="1" smtClean="0"/>
            <a:t>chứng</a:t>
          </a:r>
          <a:r>
            <a:rPr lang="en-US" sz="3400" b="1" i="1" kern="1200" dirty="0" smtClean="0"/>
            <a:t> </a:t>
          </a:r>
          <a:r>
            <a:rPr lang="en-US" sz="3400" b="1" i="1" kern="1200" dirty="0" err="1" smtClean="0"/>
            <a:t>cấp</a:t>
          </a:r>
          <a:r>
            <a:rPr lang="en-US" sz="3400" b="1" i="1" kern="1200" dirty="0" smtClean="0"/>
            <a:t> </a:t>
          </a:r>
          <a:r>
            <a:rPr lang="en-US" sz="3400" b="1" i="1" kern="1200" dirty="0" err="1" smtClean="0"/>
            <a:t>tính</a:t>
          </a:r>
          <a:r>
            <a:rPr lang="en-US" sz="3400" b="1" i="1" kern="1200" dirty="0" smtClean="0"/>
            <a:t> </a:t>
          </a:r>
          <a:endParaRPr lang="en-US" sz="3400" kern="1200" dirty="0"/>
        </a:p>
      </dsp:txBody>
      <dsp:txXfrm>
        <a:off x="299258" y="115123"/>
        <a:ext cx="4937753" cy="1003680"/>
      </dsp:txXfrm>
    </dsp:sp>
    <dsp:sp modelId="{166E0604-E09D-42C7-8676-A667D755C893}">
      <dsp:nvSpPr>
        <dsp:cNvPr id="0" name=""/>
        <dsp:cNvSpPr/>
      </dsp:nvSpPr>
      <dsp:spPr>
        <a:xfrm>
          <a:off x="0" y="2159203"/>
          <a:ext cx="5985163" cy="8568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8CAC1FBD-2C74-49AC-B590-CEC8200F7D40}">
      <dsp:nvSpPr>
        <dsp:cNvPr id="0" name=""/>
        <dsp:cNvSpPr/>
      </dsp:nvSpPr>
      <dsp:spPr>
        <a:xfrm>
          <a:off x="299258" y="1657363"/>
          <a:ext cx="5117487" cy="1003680"/>
        </a:xfrm>
        <a:prstGeom prst="roundRect">
          <a:avLst/>
        </a:prstGeom>
        <a:solidFill>
          <a:schemeClr val="accent5">
            <a:hueOff val="-7353345"/>
            <a:satOff val="-10228"/>
            <a:lumOff val="-392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8357" tIns="0" rIns="158357" bIns="0" numCol="1" spcCol="1270" anchor="ctr" anchorCtr="0">
          <a:noAutofit/>
        </a:bodyPr>
        <a:lstStyle/>
        <a:p>
          <a:pPr lvl="0" algn="l" defTabSz="1511300" rtl="0">
            <a:lnSpc>
              <a:spcPct val="90000"/>
            </a:lnSpc>
            <a:spcBef>
              <a:spcPct val="0"/>
            </a:spcBef>
            <a:spcAft>
              <a:spcPct val="35000"/>
            </a:spcAft>
          </a:pPr>
          <a:r>
            <a:rPr lang="en-US" sz="3400" b="1" i="1" kern="1200" dirty="0" err="1" smtClean="0"/>
            <a:t>Biến</a:t>
          </a:r>
          <a:r>
            <a:rPr lang="en-US" sz="3400" b="1" i="1" kern="1200" dirty="0" smtClean="0"/>
            <a:t> </a:t>
          </a:r>
          <a:r>
            <a:rPr lang="en-US" sz="3400" b="1" i="1" kern="1200" dirty="0" err="1" smtClean="0"/>
            <a:t>chứng</a:t>
          </a:r>
          <a:r>
            <a:rPr lang="en-US" sz="3400" b="1" i="1" kern="1200" dirty="0" smtClean="0"/>
            <a:t> </a:t>
          </a:r>
          <a:r>
            <a:rPr lang="en-US" sz="3400" b="1" i="1" kern="1200" dirty="0" err="1" smtClean="0"/>
            <a:t>mạn</a:t>
          </a:r>
          <a:r>
            <a:rPr lang="en-US" sz="3400" b="1" i="1" kern="1200" dirty="0" smtClean="0"/>
            <a:t> </a:t>
          </a:r>
          <a:r>
            <a:rPr lang="en-US" sz="3400" b="1" i="1" kern="1200" dirty="0" err="1" smtClean="0"/>
            <a:t>tính</a:t>
          </a:r>
          <a:r>
            <a:rPr lang="en-US" sz="3400" b="1" i="1" kern="1200" dirty="0" smtClean="0"/>
            <a:t> </a:t>
          </a:r>
          <a:endParaRPr lang="en-US" sz="3400" kern="1200" dirty="0"/>
        </a:p>
      </dsp:txBody>
      <dsp:txXfrm>
        <a:off x="299258" y="1657363"/>
        <a:ext cx="5117487" cy="100368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B011BDF-98D5-4E1F-8170-913712512B84}">
      <dsp:nvSpPr>
        <dsp:cNvPr id="0" name=""/>
        <dsp:cNvSpPr/>
      </dsp:nvSpPr>
      <dsp:spPr>
        <a:xfrm>
          <a:off x="1731814" y="2049"/>
          <a:ext cx="5735788" cy="1352847"/>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i="1" kern="1200" dirty="0" err="1" smtClean="0"/>
            <a:t>Nhiễm</a:t>
          </a:r>
          <a:r>
            <a:rPr lang="en-US" sz="3200" i="1" kern="1200" dirty="0" smtClean="0"/>
            <a:t> </a:t>
          </a:r>
          <a:r>
            <a:rPr lang="en-US" sz="3200" i="1" kern="1200" dirty="0" err="1" smtClean="0"/>
            <a:t>toan</a:t>
          </a:r>
          <a:r>
            <a:rPr lang="en-US" sz="3200" i="1" kern="1200" dirty="0" smtClean="0"/>
            <a:t> </a:t>
          </a:r>
          <a:r>
            <a:rPr lang="en-US" sz="3200" i="1" kern="1200" dirty="0" err="1" smtClean="0"/>
            <a:t>ceton</a:t>
          </a:r>
          <a:endParaRPr lang="en-US" sz="3200" kern="1200" dirty="0"/>
        </a:p>
      </dsp:txBody>
      <dsp:txXfrm>
        <a:off x="1731814" y="2049"/>
        <a:ext cx="5735788" cy="1352847"/>
      </dsp:txXfrm>
    </dsp:sp>
    <dsp:sp modelId="{648B2A1C-B008-4EAD-816B-39A547375337}">
      <dsp:nvSpPr>
        <dsp:cNvPr id="0" name=""/>
        <dsp:cNvSpPr/>
      </dsp:nvSpPr>
      <dsp:spPr>
        <a:xfrm>
          <a:off x="1731814" y="1422539"/>
          <a:ext cx="5624943" cy="1352847"/>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i="1" kern="1200" dirty="0" err="1" smtClean="0"/>
            <a:t>Hôn</a:t>
          </a:r>
          <a:r>
            <a:rPr lang="en-US" sz="3200" i="1" kern="1200" dirty="0" smtClean="0"/>
            <a:t> </a:t>
          </a:r>
          <a:r>
            <a:rPr lang="en-US" sz="3200" i="1" kern="1200" dirty="0" err="1" smtClean="0"/>
            <a:t>mê</a:t>
          </a:r>
          <a:r>
            <a:rPr lang="en-US" sz="3200" i="1" kern="1200" dirty="0" smtClean="0"/>
            <a:t> </a:t>
          </a:r>
          <a:r>
            <a:rPr lang="en-US" sz="3200" i="1" kern="1200" dirty="0" err="1" smtClean="0"/>
            <a:t>tăng</a:t>
          </a:r>
          <a:r>
            <a:rPr lang="en-US" sz="3200" i="1" kern="1200" dirty="0" smtClean="0"/>
            <a:t> </a:t>
          </a:r>
          <a:r>
            <a:rPr lang="en-US" sz="3200" i="1" kern="1200" dirty="0" err="1" smtClean="0"/>
            <a:t>áp</a:t>
          </a:r>
          <a:r>
            <a:rPr lang="en-US" sz="3200" i="1" kern="1200" dirty="0" smtClean="0"/>
            <a:t> </a:t>
          </a:r>
          <a:r>
            <a:rPr lang="en-US" sz="3200" i="1" kern="1200" dirty="0" err="1" smtClean="0"/>
            <a:t>lực</a:t>
          </a:r>
          <a:r>
            <a:rPr lang="en-US" sz="3200" i="1" kern="1200" dirty="0" smtClean="0"/>
            <a:t> </a:t>
          </a:r>
          <a:r>
            <a:rPr lang="en-US" sz="3200" i="1" kern="1200" dirty="0" err="1" smtClean="0"/>
            <a:t>thẩm</a:t>
          </a:r>
          <a:r>
            <a:rPr lang="en-US" sz="3200" i="1" kern="1200" dirty="0" smtClean="0"/>
            <a:t> </a:t>
          </a:r>
          <a:r>
            <a:rPr lang="en-US" sz="3200" i="1" kern="1200" dirty="0" err="1" smtClean="0"/>
            <a:t>thấu</a:t>
          </a:r>
          <a:endParaRPr lang="en-US" sz="3200" kern="1200" dirty="0"/>
        </a:p>
      </dsp:txBody>
      <dsp:txXfrm>
        <a:off x="1731814" y="1422539"/>
        <a:ext cx="5624943" cy="1352847"/>
      </dsp:txXfrm>
    </dsp:sp>
    <dsp:sp modelId="{3EE661A1-E897-4610-B70C-AC30ADC97D18}">
      <dsp:nvSpPr>
        <dsp:cNvPr id="0" name=""/>
        <dsp:cNvSpPr/>
      </dsp:nvSpPr>
      <dsp:spPr>
        <a:xfrm>
          <a:off x="1731814" y="2843029"/>
          <a:ext cx="5652662" cy="1352847"/>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i="1" kern="1200" dirty="0" err="1" smtClean="0"/>
            <a:t>Hạ</a:t>
          </a:r>
          <a:r>
            <a:rPr lang="en-US" sz="3200" i="1" kern="1200" dirty="0" smtClean="0"/>
            <a:t> </a:t>
          </a:r>
          <a:r>
            <a:rPr lang="en-US" sz="3200" i="1" kern="1200" dirty="0" err="1" smtClean="0"/>
            <a:t>đường</a:t>
          </a:r>
          <a:r>
            <a:rPr lang="en-US" sz="3200" i="1" kern="1200" dirty="0" smtClean="0"/>
            <a:t> </a:t>
          </a:r>
          <a:r>
            <a:rPr lang="en-US" sz="3200" i="1" kern="1200" dirty="0" err="1" smtClean="0"/>
            <a:t>huyết</a:t>
          </a:r>
          <a:r>
            <a:rPr lang="en-US" sz="3200" i="1" kern="1200" dirty="0" smtClean="0"/>
            <a:t>.</a:t>
          </a:r>
          <a:endParaRPr lang="en-US" sz="3200" kern="1200" dirty="0" smtClean="0"/>
        </a:p>
        <a:p>
          <a:pPr lvl="0" algn="ctr" defTabSz="1422400">
            <a:lnSpc>
              <a:spcPct val="90000"/>
            </a:lnSpc>
            <a:spcBef>
              <a:spcPct val="0"/>
            </a:spcBef>
            <a:spcAft>
              <a:spcPct val="35000"/>
            </a:spcAft>
          </a:pPr>
          <a:endParaRPr lang="en-US" sz="3200" kern="1200" dirty="0"/>
        </a:p>
      </dsp:txBody>
      <dsp:txXfrm>
        <a:off x="1731814" y="2843029"/>
        <a:ext cx="5652662" cy="1352847"/>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FF78108-86DE-4E88-B681-E05971D5A4A9}">
      <dsp:nvSpPr>
        <dsp:cNvPr id="0" name=""/>
        <dsp:cNvSpPr/>
      </dsp:nvSpPr>
      <dsp:spPr>
        <a:xfrm>
          <a:off x="3173" y="3654"/>
          <a:ext cx="3094217" cy="519954"/>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err="1" smtClean="0">
              <a:latin typeface="Times New Roman" pitchFamily="18" charset="0"/>
              <a:cs typeface="Times New Roman" pitchFamily="18" charset="0"/>
            </a:rPr>
            <a:t>Nhẹ</a:t>
          </a:r>
          <a:endParaRPr lang="en-US" sz="2400" kern="1200" dirty="0">
            <a:latin typeface="Times New Roman" pitchFamily="18" charset="0"/>
            <a:cs typeface="Times New Roman" pitchFamily="18" charset="0"/>
          </a:endParaRPr>
        </a:p>
      </dsp:txBody>
      <dsp:txXfrm>
        <a:off x="3173" y="3654"/>
        <a:ext cx="3094217" cy="519954"/>
      </dsp:txXfrm>
    </dsp:sp>
    <dsp:sp modelId="{FF2EBE4C-3E00-4675-A9EC-2433C6367667}">
      <dsp:nvSpPr>
        <dsp:cNvPr id="0" name=""/>
        <dsp:cNvSpPr/>
      </dsp:nvSpPr>
      <dsp:spPr>
        <a:xfrm>
          <a:off x="3173" y="523608"/>
          <a:ext cx="3094217" cy="301950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150000"/>
            </a:lnSpc>
            <a:spcBef>
              <a:spcPct val="0"/>
            </a:spcBef>
            <a:spcAft>
              <a:spcPct val="15000"/>
            </a:spcAft>
            <a:buChar char="••"/>
          </a:pPr>
          <a:r>
            <a:rPr lang="en-US" sz="2400" kern="1200" dirty="0" err="1" smtClean="0">
              <a:latin typeface="Times New Roman" pitchFamily="18" charset="0"/>
              <a:cs typeface="Times New Roman" pitchFamily="18" charset="0"/>
            </a:rPr>
            <a:t>Nhịp</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tim</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nhanh</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vã</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mồ</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hôi</a:t>
          </a:r>
          <a:r>
            <a:rPr lang="en-US" sz="2400" kern="1200" dirty="0" smtClean="0">
              <a:latin typeface="Times New Roman" pitchFamily="18" charset="0"/>
              <a:cs typeface="Times New Roman" pitchFamily="18" charset="0"/>
            </a:rPr>
            <a:t>, run </a:t>
          </a:r>
          <a:r>
            <a:rPr lang="en-US" sz="2400" kern="1200" dirty="0" err="1" smtClean="0">
              <a:latin typeface="Times New Roman" pitchFamily="18" charset="0"/>
              <a:cs typeface="Times New Roman" pitchFamily="18" charset="0"/>
            </a:rPr>
            <a:t>tay</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đánh</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trống</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ngực</a:t>
          </a:r>
          <a:endParaRPr lang="en-US" sz="2400" kern="1200" dirty="0">
            <a:latin typeface="Times New Roman" pitchFamily="18" charset="0"/>
            <a:cs typeface="Times New Roman" pitchFamily="18" charset="0"/>
          </a:endParaRPr>
        </a:p>
        <a:p>
          <a:pPr marL="228600" lvl="1" indent="-228600" algn="l" defTabSz="1066800">
            <a:lnSpc>
              <a:spcPct val="150000"/>
            </a:lnSpc>
            <a:spcBef>
              <a:spcPct val="0"/>
            </a:spcBef>
            <a:spcAft>
              <a:spcPct val="15000"/>
            </a:spcAft>
            <a:buChar char="••"/>
          </a:pPr>
          <a:r>
            <a:rPr lang="en-US" sz="2400" kern="1200" dirty="0" err="1" smtClean="0">
              <a:latin typeface="Times New Roman" pitchFamily="18" charset="0"/>
              <a:cs typeface="Times New Roman" pitchFamily="18" charset="0"/>
            </a:rPr>
            <a:t>Uống</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đường</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nước</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ngot</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nước</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hoa</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quả</a:t>
          </a:r>
          <a:endParaRPr lang="en-US" sz="2400" kern="1200" dirty="0">
            <a:latin typeface="Times New Roman" pitchFamily="18" charset="0"/>
            <a:cs typeface="Times New Roman" pitchFamily="18" charset="0"/>
          </a:endParaRPr>
        </a:p>
      </dsp:txBody>
      <dsp:txXfrm>
        <a:off x="3173" y="523608"/>
        <a:ext cx="3094217" cy="3019500"/>
      </dsp:txXfrm>
    </dsp:sp>
    <dsp:sp modelId="{8B3881B6-6D6B-4170-AFA3-A7E237E73A54}">
      <dsp:nvSpPr>
        <dsp:cNvPr id="0" name=""/>
        <dsp:cNvSpPr/>
      </dsp:nvSpPr>
      <dsp:spPr>
        <a:xfrm>
          <a:off x="3530582" y="3654"/>
          <a:ext cx="3094217" cy="519954"/>
        </a:xfrm>
        <a:prstGeom prst="rect">
          <a:avLst/>
        </a:prstGeom>
        <a:solidFill>
          <a:schemeClr val="accent4">
            <a:hueOff val="5197847"/>
            <a:satOff val="-23984"/>
            <a:lumOff val="883"/>
            <a:alphaOff val="0"/>
          </a:schemeClr>
        </a:solidFill>
        <a:ln w="12700" cap="flat" cmpd="sng" algn="ctr">
          <a:solidFill>
            <a:schemeClr val="accent4">
              <a:hueOff val="5197847"/>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err="1" smtClean="0">
              <a:latin typeface="Times New Roman" pitchFamily="18" charset="0"/>
              <a:cs typeface="Times New Roman" pitchFamily="18" charset="0"/>
            </a:rPr>
            <a:t>Trung</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bình</a:t>
          </a:r>
          <a:endParaRPr lang="en-US" sz="2400" kern="1200" dirty="0">
            <a:latin typeface="Times New Roman" pitchFamily="18" charset="0"/>
            <a:cs typeface="Times New Roman" pitchFamily="18" charset="0"/>
          </a:endParaRPr>
        </a:p>
      </dsp:txBody>
      <dsp:txXfrm>
        <a:off x="3530582" y="3654"/>
        <a:ext cx="3094217" cy="519954"/>
      </dsp:txXfrm>
    </dsp:sp>
    <dsp:sp modelId="{DBD06D55-CDBE-4741-976D-DC9C2306D848}">
      <dsp:nvSpPr>
        <dsp:cNvPr id="0" name=""/>
        <dsp:cNvSpPr/>
      </dsp:nvSpPr>
      <dsp:spPr>
        <a:xfrm>
          <a:off x="3530582" y="523608"/>
          <a:ext cx="3094217" cy="3019500"/>
        </a:xfrm>
        <a:prstGeom prst="rect">
          <a:avLst/>
        </a:prstGeom>
        <a:solidFill>
          <a:schemeClr val="accent4">
            <a:tint val="40000"/>
            <a:alpha val="90000"/>
            <a:hueOff val="5756959"/>
            <a:satOff val="-30630"/>
            <a:lumOff val="-1745"/>
            <a:alphaOff val="0"/>
          </a:schemeClr>
        </a:solidFill>
        <a:ln w="12700" cap="flat" cmpd="sng" algn="ctr">
          <a:solidFill>
            <a:schemeClr val="accent4">
              <a:tint val="40000"/>
              <a:alpha val="90000"/>
              <a:hueOff val="5756959"/>
              <a:satOff val="-30630"/>
              <a:lumOff val="-174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150000"/>
            </a:lnSpc>
            <a:spcBef>
              <a:spcPct val="0"/>
            </a:spcBef>
            <a:spcAft>
              <a:spcPct val="15000"/>
            </a:spcAft>
            <a:buChar char="••"/>
          </a:pP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nhìn</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mờ</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tiếp</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xúc</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chậm</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giảm</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tập</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trung</a:t>
          </a:r>
          <a:endParaRPr lang="en-US" sz="2400" kern="1200" dirty="0">
            <a:latin typeface="Times New Roman" pitchFamily="18" charset="0"/>
            <a:cs typeface="Times New Roman" pitchFamily="18" charset="0"/>
          </a:endParaRPr>
        </a:p>
        <a:p>
          <a:pPr marL="228600" lvl="1" indent="-228600" algn="l" defTabSz="1066800">
            <a:lnSpc>
              <a:spcPct val="150000"/>
            </a:lnSpc>
            <a:spcBef>
              <a:spcPct val="0"/>
            </a:spcBef>
            <a:spcAft>
              <a:spcPct val="15000"/>
            </a:spcAft>
            <a:buChar char="••"/>
          </a:pPr>
          <a:r>
            <a:rPr lang="en-US" sz="2400" kern="1200" dirty="0" err="1" smtClean="0">
              <a:latin typeface="Times New Roman" pitchFamily="18" charset="0"/>
              <a:cs typeface="Times New Roman" pitchFamily="18" charset="0"/>
            </a:rPr>
            <a:t>Uống</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đường</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nước</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ngot</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nước</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hoa</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quả</a:t>
          </a:r>
          <a:endParaRPr lang="en-US" sz="2400" kern="1200" dirty="0">
            <a:latin typeface="Times New Roman" pitchFamily="18" charset="0"/>
            <a:cs typeface="Times New Roman" pitchFamily="18" charset="0"/>
          </a:endParaRPr>
        </a:p>
      </dsp:txBody>
      <dsp:txXfrm>
        <a:off x="3530582" y="523608"/>
        <a:ext cx="3094217" cy="3019500"/>
      </dsp:txXfrm>
    </dsp:sp>
    <dsp:sp modelId="{00D1B64C-B22D-4BD0-81FA-DD6480A18326}">
      <dsp:nvSpPr>
        <dsp:cNvPr id="0" name=""/>
        <dsp:cNvSpPr/>
      </dsp:nvSpPr>
      <dsp:spPr>
        <a:xfrm>
          <a:off x="7057990" y="3654"/>
          <a:ext cx="3094217" cy="519954"/>
        </a:xfrm>
        <a:prstGeom prst="rect">
          <a:avLst/>
        </a:prstGeom>
        <a:solidFill>
          <a:schemeClr val="accent4">
            <a:hueOff val="10395693"/>
            <a:satOff val="-47968"/>
            <a:lumOff val="1765"/>
            <a:alphaOff val="0"/>
          </a:schemeClr>
        </a:solidFill>
        <a:ln w="12700" cap="flat" cmpd="sng" algn="ctr">
          <a:solidFill>
            <a:schemeClr val="accent4">
              <a:hueOff val="10395693"/>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err="1" smtClean="0">
              <a:latin typeface="Times New Roman" pitchFamily="18" charset="0"/>
              <a:cs typeface="Times New Roman" pitchFamily="18" charset="0"/>
            </a:rPr>
            <a:t>Nặng</a:t>
          </a:r>
          <a:endParaRPr lang="en-US" sz="2400" kern="1200" dirty="0">
            <a:latin typeface="Times New Roman" pitchFamily="18" charset="0"/>
            <a:cs typeface="Times New Roman" pitchFamily="18" charset="0"/>
          </a:endParaRPr>
        </a:p>
      </dsp:txBody>
      <dsp:txXfrm>
        <a:off x="7057990" y="3654"/>
        <a:ext cx="3094217" cy="519954"/>
      </dsp:txXfrm>
    </dsp:sp>
    <dsp:sp modelId="{D3E3AFF3-E0DC-44E7-A7CB-5CC2313D86EA}">
      <dsp:nvSpPr>
        <dsp:cNvPr id="0" name=""/>
        <dsp:cNvSpPr/>
      </dsp:nvSpPr>
      <dsp:spPr>
        <a:xfrm>
          <a:off x="7002573" y="527263"/>
          <a:ext cx="3094217" cy="3019500"/>
        </a:xfrm>
        <a:prstGeom prst="rect">
          <a:avLst/>
        </a:prstGeom>
        <a:solidFill>
          <a:schemeClr val="accent4">
            <a:tint val="40000"/>
            <a:alpha val="90000"/>
            <a:hueOff val="11513918"/>
            <a:satOff val="-61261"/>
            <a:lumOff val="-3490"/>
            <a:alphaOff val="0"/>
          </a:schemeClr>
        </a:solidFill>
        <a:ln w="12700" cap="flat" cmpd="sng" algn="ctr">
          <a:solidFill>
            <a:schemeClr val="accent4">
              <a:tint val="40000"/>
              <a:alpha val="90000"/>
              <a:hueOff val="11513918"/>
              <a:satOff val="-61261"/>
              <a:lumOff val="-34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150000"/>
            </a:lnSpc>
            <a:spcBef>
              <a:spcPct val="0"/>
            </a:spcBef>
            <a:spcAft>
              <a:spcPct val="15000"/>
            </a:spcAft>
            <a:buChar char="••"/>
          </a:pPr>
          <a:r>
            <a:rPr lang="en-US" sz="2400" kern="1200" dirty="0" smtClean="0">
              <a:latin typeface="Times New Roman" pitchFamily="18" charset="0"/>
              <a:cs typeface="Times New Roman" pitchFamily="18" charset="0"/>
            </a:rPr>
            <a:t>Co </a:t>
          </a:r>
          <a:r>
            <a:rPr lang="en-US" sz="2400" kern="1200" dirty="0" err="1" smtClean="0">
              <a:latin typeface="Times New Roman" pitchFamily="18" charset="0"/>
              <a:cs typeface="Times New Roman" pitchFamily="18" charset="0"/>
            </a:rPr>
            <a:t>giật</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mất</a:t>
          </a:r>
          <a:r>
            <a:rPr lang="en-US" sz="2400" kern="1200" dirty="0" smtClean="0">
              <a:latin typeface="Times New Roman" pitchFamily="18" charset="0"/>
              <a:cs typeface="Times New Roman" pitchFamily="18" charset="0"/>
            </a:rPr>
            <a:t> ý </a:t>
          </a:r>
          <a:r>
            <a:rPr lang="en-US" sz="2400" kern="1200" dirty="0" err="1" smtClean="0">
              <a:latin typeface="Times New Roman" pitchFamily="18" charset="0"/>
              <a:cs typeface="Times New Roman" pitchFamily="18" charset="0"/>
            </a:rPr>
            <a:t>thức</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mất</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định</a:t>
          </a:r>
          <a:r>
            <a:rPr lang="en-US" sz="2400" kern="1200" dirty="0" smtClean="0">
              <a:latin typeface="Times New Roman" pitchFamily="18" charset="0"/>
              <a:cs typeface="Times New Roman" pitchFamily="18" charset="0"/>
            </a:rPr>
            <a:t> </a:t>
          </a:r>
          <a:r>
            <a:rPr lang="en-US" sz="2400" kern="1200" dirty="0" err="1" smtClean="0">
              <a:latin typeface="Times New Roman" pitchFamily="18" charset="0"/>
              <a:cs typeface="Times New Roman" pitchFamily="18" charset="0"/>
            </a:rPr>
            <a:t>hướng</a:t>
          </a:r>
          <a:endParaRPr lang="en-US" sz="2400" kern="1200" dirty="0">
            <a:latin typeface="Times New Roman" pitchFamily="18" charset="0"/>
            <a:cs typeface="Times New Roman" pitchFamily="18" charset="0"/>
          </a:endParaRPr>
        </a:p>
        <a:p>
          <a:pPr marL="228600" lvl="1" indent="-228600" algn="l" defTabSz="1066800">
            <a:lnSpc>
              <a:spcPct val="150000"/>
            </a:lnSpc>
            <a:spcBef>
              <a:spcPct val="0"/>
            </a:spcBef>
            <a:spcAft>
              <a:spcPct val="15000"/>
            </a:spcAft>
            <a:buChar char="••"/>
          </a:pPr>
          <a:r>
            <a:rPr lang="en-US" sz="2400" kern="1200" dirty="0" err="1" smtClean="0">
              <a:latin typeface="Times New Roman" pitchFamily="18" charset="0"/>
              <a:cs typeface="Times New Roman" pitchFamily="18" charset="0"/>
            </a:rPr>
            <a:t>Truyền</a:t>
          </a:r>
          <a:r>
            <a:rPr lang="en-US" sz="2400" kern="1200" dirty="0" smtClean="0">
              <a:latin typeface="Times New Roman" pitchFamily="18" charset="0"/>
              <a:cs typeface="Times New Roman" pitchFamily="18" charset="0"/>
            </a:rPr>
            <a:t> glucose TM, </a:t>
          </a:r>
          <a:r>
            <a:rPr lang="en-US" sz="2400" kern="1200" dirty="0" err="1" smtClean="0">
              <a:latin typeface="Times New Roman" pitchFamily="18" charset="0"/>
              <a:cs typeface="Times New Roman" pitchFamily="18" charset="0"/>
            </a:rPr>
            <a:t>tiêm</a:t>
          </a:r>
          <a:r>
            <a:rPr lang="en-US" sz="2400" kern="1200" dirty="0" smtClean="0">
              <a:latin typeface="Times New Roman" pitchFamily="18" charset="0"/>
              <a:cs typeface="Times New Roman" pitchFamily="18" charset="0"/>
            </a:rPr>
            <a:t> </a:t>
          </a:r>
          <a:r>
            <a:rPr lang="en-US" sz="2400" b="1" kern="1200" dirty="0" smtClean="0">
              <a:latin typeface="Times New Roman" pitchFamily="18" charset="0"/>
              <a:cs typeface="Times New Roman" pitchFamily="18" charset="0"/>
            </a:rPr>
            <a:t>glucagon</a:t>
          </a:r>
          <a:endParaRPr lang="en-US" sz="2400" b="1" kern="1200" dirty="0">
            <a:latin typeface="Times New Roman" pitchFamily="18" charset="0"/>
            <a:cs typeface="Times New Roman" pitchFamily="18" charset="0"/>
          </a:endParaRPr>
        </a:p>
      </dsp:txBody>
      <dsp:txXfrm>
        <a:off x="7002573" y="527263"/>
        <a:ext cx="3094217" cy="3019500"/>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90070-CA9A-4F07-B000-349CF7BEA5CB}" type="datetimeFigureOut">
              <a:rPr lang="en-US" smtClean="0"/>
              <a:pPr/>
              <a:t>10/18/2018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FE5ECD-7426-4F2F-8F1C-8C340215B41D}" type="slidenum">
              <a:rPr lang="en-US" smtClean="0"/>
              <a:pPr/>
              <a:t>‹#›</a:t>
            </a:fld>
            <a:endParaRPr lang="en-US"/>
          </a:p>
        </p:txBody>
      </p:sp>
    </p:spTree>
    <p:extLst>
      <p:ext uri="{BB962C8B-B14F-4D97-AF65-F5344CB8AC3E}">
        <p14:creationId xmlns:p14="http://schemas.microsoft.com/office/powerpoint/2010/main" xmlns="" val="1124617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image.slidesharecdn.com/tuynty-150715172030-lva1-app6891/95/tuyn-ty-10-638.jpg?cb=1436981799"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image.slidesharecdn.com/tuynty-150715172030-lva1-app6891/95/tuyn-ty-11-638.jpg?cb=1436981799"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dieutri.vn/benhhocnoi/6-10-2012/S2614/Benh-hoc-dai-thao-duong.ht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image.slidesharecdn.com/tuynty-150715172030-lva1-app6891/95/tuyn-ty-10-638.jpg?cb=1436981799"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image.slidesharecdn.com/tuynty-150715172030-lva1-app6891/95/tuyn-ty-11-638.jpg?cb=1436981799"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r>
              <a:rPr lang="en-US" sz="1200" kern="1200" dirty="0" err="1" smtClean="0">
                <a:solidFill>
                  <a:schemeClr val="tx1"/>
                </a:solidFill>
                <a:latin typeface="+mn-lt"/>
                <a:ea typeface="+mn-ea"/>
                <a:cs typeface="+mn-cs"/>
              </a:rPr>
              <a:t>Đái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tháo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đường</a:t>
            </a:r>
            <a:r>
              <a:rPr lang="en-US" sz="1200" kern="1200" dirty="0" smtClean="0">
                <a:solidFill>
                  <a:schemeClr val="tx1"/>
                </a:solidFill>
                <a:latin typeface="+mn-lt"/>
                <a:ea typeface="+mn-ea"/>
                <a:cs typeface="+mn-cs"/>
              </a:rPr>
              <a:t> (Diabetes mellitus) </a:t>
            </a:r>
            <a:r>
              <a:rPr lang="en-US" sz="1200" kern="1200" dirty="0" err="1" smtClean="0">
                <a:solidFill>
                  <a:schemeClr val="tx1"/>
                </a:solidFill>
                <a:latin typeface="+mn-lt"/>
                <a:ea typeface="+mn-ea"/>
                <a:cs typeface="+mn-cs"/>
              </a:rPr>
              <a:t>hoặc</a:t>
            </a:r>
            <a:r>
              <a:rPr lang="en-US" sz="1200" kern="1200" dirty="0" smtClean="0">
                <a:solidFill>
                  <a:schemeClr val="tx1"/>
                </a:solidFill>
                <a:latin typeface="+mn-lt"/>
                <a:ea typeface="+mn-ea"/>
                <a:cs typeface="+mn-cs"/>
              </a:rPr>
              <a:t> hyperglycemia</a:t>
            </a:r>
          </a:p>
          <a:p>
            <a:r>
              <a:rPr lang="en-US" sz="1200" kern="1200" baseline="0" dirty="0" smtClean="0">
                <a:solidFill>
                  <a:schemeClr val="tx1"/>
                </a:solidFill>
                <a:latin typeface="+mn-lt"/>
                <a:ea typeface="+mn-ea"/>
                <a:cs typeface="+mn-cs"/>
              </a:rPr>
              <a:t> </a:t>
            </a:r>
            <a:r>
              <a:rPr lang="vi-VN" dirty="0" smtClean="0"/>
              <a:t>Tiểu đường là </a:t>
            </a:r>
            <a:r>
              <a:rPr lang="vi-VN" b="1" dirty="0" smtClean="0"/>
              <a:t>một phức tạp</a:t>
            </a:r>
            <a:r>
              <a:rPr lang="vi-VN" dirty="0" smtClean="0"/>
              <a:t>, bệnh </a:t>
            </a:r>
            <a:r>
              <a:rPr lang="vi-VN" b="1" dirty="0" smtClean="0"/>
              <a:t>mãn tính </a:t>
            </a:r>
            <a:r>
              <a:rPr lang="vi-VN" dirty="0" smtClean="0"/>
              <a:t>đòi hỏi</a:t>
            </a:r>
          </a:p>
        </p:txBody>
      </p:sp>
      <p:sp>
        <p:nvSpPr>
          <p:cNvPr id="4" name="Slide Number Placeholder 3"/>
          <p:cNvSpPr>
            <a:spLocks noGrp="1"/>
          </p:cNvSpPr>
          <p:nvPr>
            <p:ph type="sldNum" sz="quarter" idx="10"/>
          </p:nvPr>
        </p:nvSpPr>
        <p:spPr/>
        <p:txBody>
          <a:bodyPr/>
          <a:lstStyle/>
          <a:p>
            <a:fld id="{F7FE5ECD-7426-4F2F-8F1C-8C340215B41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EBEC6-C471-4F2D-A396-E7830D38E050}" type="slidenum">
              <a:rPr lang="en-US" smtClean="0"/>
              <a:pPr/>
              <a:t>11</a:t>
            </a:fld>
            <a:endParaRPr lang="en-US"/>
          </a:p>
        </p:txBody>
      </p:sp>
    </p:spTree>
    <p:extLst>
      <p:ext uri="{BB962C8B-B14F-4D97-AF65-F5344CB8AC3E}">
        <p14:creationId xmlns:p14="http://schemas.microsoft.com/office/powerpoint/2010/main" xmlns="" val="3483599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EBEC6-C471-4F2D-A396-E7830D38E050}" type="slidenum">
              <a:rPr lang="en-US" smtClean="0"/>
              <a:pPr/>
              <a:t>12</a:t>
            </a:fld>
            <a:endParaRPr lang="en-US"/>
          </a:p>
        </p:txBody>
      </p:sp>
    </p:spTree>
    <p:extLst>
      <p:ext uri="{BB962C8B-B14F-4D97-AF65-F5344CB8AC3E}">
        <p14:creationId xmlns:p14="http://schemas.microsoft.com/office/powerpoint/2010/main" xmlns="" val="3483599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r>
              <a:rPr lang="vi-VN" sz="1200" b="0" i="0" kern="1200" dirty="0" smtClean="0">
                <a:solidFill>
                  <a:schemeClr val="tx1"/>
                </a:solidFill>
                <a:latin typeface="+mn-lt"/>
                <a:ea typeface="+mn-ea"/>
                <a:cs typeface="+mn-cs"/>
              </a:rPr>
              <a:t>Mô đích của insulin là toàn bộ các tế bào trong cơ thể, trong đó 3 mô đích chính yếu là: – Mô gan – Mô mỡ – Mô cơ vân MÔ ĐÍCH CỦA INSULIN</a:t>
            </a:r>
          </a:p>
          <a:p>
            <a:r>
              <a:rPr lang="vi-VN" sz="1200" b="0" i="0" u="none" strike="noStrike" kern="1200" dirty="0" smtClean="0">
                <a:solidFill>
                  <a:schemeClr val="tx1"/>
                </a:solidFill>
                <a:latin typeface="+mn-lt"/>
                <a:ea typeface="+mn-ea"/>
                <a:cs typeface="+mn-cs"/>
                <a:hlinkClick r:id="rId3" tooltip="MÔ ĐÍCH CỦA INSULIN&#10; "/>
              </a:rPr>
              <a:t>10. </a:t>
            </a:r>
            <a:r>
              <a:rPr lang="vi-VN" sz="1200" b="0" i="0" kern="1200" dirty="0" smtClean="0">
                <a:solidFill>
                  <a:schemeClr val="tx1"/>
                </a:solidFill>
                <a:latin typeface="+mn-lt"/>
                <a:ea typeface="+mn-ea"/>
                <a:cs typeface="+mn-cs"/>
              </a:rPr>
              <a:t>MÔ ĐÍCH CỦA INSULIN</a:t>
            </a:r>
          </a:p>
          <a:p>
            <a:r>
              <a:rPr lang="vi-VN" sz="1200" b="0" i="0" u="none" strike="noStrike" kern="1200" dirty="0" smtClean="0">
                <a:solidFill>
                  <a:schemeClr val="tx1"/>
                </a:solidFill>
                <a:latin typeface="+mn-lt"/>
                <a:ea typeface="+mn-ea"/>
                <a:cs typeface="+mn-cs"/>
                <a:hlinkClick r:id="rId4" tooltip="THỤ THỂ CỦA INSULIN&#10;Thuộc nhóm thụ thể&#10;tyrosine kinase, gồm..."/>
              </a:rPr>
              <a:t>11.</a:t>
            </a:r>
            <a:r>
              <a:rPr lang="vi-VN" sz="1200" b="0" i="0" u="none" strike="noStrike"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Tế</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bào</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não</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sử</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dụng</a:t>
            </a:r>
            <a:r>
              <a:rPr lang="en-US" sz="1200" b="0" i="0" kern="1200" dirty="0" smtClean="0">
                <a:solidFill>
                  <a:schemeClr val="tx1"/>
                </a:solidFill>
                <a:latin typeface="+mn-lt"/>
                <a:ea typeface="+mn-ea"/>
                <a:cs typeface="+mn-cs"/>
              </a:rPr>
              <a:t> glucose </a:t>
            </a:r>
            <a:r>
              <a:rPr lang="en-US" sz="1200" b="0" i="0" kern="1200" dirty="0" err="1" smtClean="0">
                <a:solidFill>
                  <a:schemeClr val="tx1"/>
                </a:solidFill>
                <a:latin typeface="+mn-lt"/>
                <a:ea typeface="+mn-ea"/>
                <a:cs typeface="+mn-cs"/>
              </a:rPr>
              <a:t>không</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cần</a:t>
            </a:r>
            <a:r>
              <a:rPr lang="en-US" sz="1200" b="0" i="0" kern="1200" dirty="0" smtClean="0">
                <a:solidFill>
                  <a:schemeClr val="tx1"/>
                </a:solidFill>
                <a:latin typeface="+mn-lt"/>
                <a:ea typeface="+mn-ea"/>
                <a:cs typeface="+mn-cs"/>
              </a:rPr>
              <a:t> qua </a:t>
            </a:r>
            <a:r>
              <a:rPr lang="en-US" sz="1200" b="0" i="0" kern="1200" dirty="0" err="1" smtClean="0">
                <a:solidFill>
                  <a:schemeClr val="tx1"/>
                </a:solidFill>
                <a:latin typeface="+mn-lt"/>
                <a:ea typeface="+mn-ea"/>
                <a:cs typeface="+mn-cs"/>
              </a:rPr>
              <a:t>trung</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gian</a:t>
            </a:r>
            <a:r>
              <a:rPr lang="en-US" sz="1200" b="0" i="0" kern="1200" dirty="0" smtClean="0">
                <a:solidFill>
                  <a:schemeClr val="tx1"/>
                </a:solidFill>
                <a:latin typeface="+mn-lt"/>
                <a:ea typeface="+mn-ea"/>
                <a:cs typeface="+mn-cs"/>
              </a:rPr>
              <a:t> insulin (</a:t>
            </a:r>
            <a:r>
              <a:rPr lang="en-US" sz="1200" b="0" i="0" kern="1200" dirty="0" err="1" smtClean="0">
                <a:solidFill>
                  <a:schemeClr val="tx1"/>
                </a:solidFill>
                <a:latin typeface="+mn-lt"/>
                <a:ea typeface="+mn-ea"/>
                <a:cs typeface="+mn-cs"/>
              </a:rPr>
              <a:t>tế</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bào</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não</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không</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có</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kênh</a:t>
            </a:r>
            <a:r>
              <a:rPr lang="en-US" sz="1200" b="0" i="0" kern="1200" dirty="0" smtClean="0">
                <a:solidFill>
                  <a:schemeClr val="tx1"/>
                </a:solidFill>
                <a:latin typeface="+mn-lt"/>
                <a:ea typeface="+mn-ea"/>
                <a:cs typeface="+mn-cs"/>
              </a:rPr>
              <a:t> GLUT4</a:t>
            </a:r>
          </a:p>
          <a:p>
            <a:r>
              <a:rPr lang="vi-VN" sz="1200" b="0" i="0" kern="1200" dirty="0" smtClean="0">
                <a:solidFill>
                  <a:schemeClr val="tx1"/>
                </a:solidFill>
                <a:latin typeface="+mn-lt"/>
                <a:ea typeface="+mn-ea"/>
                <a:cs typeface="+mn-cs"/>
              </a:rPr>
              <a:t> </a:t>
            </a:r>
            <a:endParaRPr lang="en-US" dirty="0" smtClean="0"/>
          </a:p>
        </p:txBody>
      </p:sp>
      <p:sp>
        <p:nvSpPr>
          <p:cNvPr id="4" name="Slide Number Placeholder 3"/>
          <p:cNvSpPr>
            <a:spLocks noGrp="1"/>
          </p:cNvSpPr>
          <p:nvPr>
            <p:ph type="sldNum" sz="quarter" idx="5"/>
          </p:nvPr>
        </p:nvSpPr>
        <p:spPr/>
        <p:txBody>
          <a:bodyPr/>
          <a:lstStyle/>
          <a:p>
            <a:pPr>
              <a:defRPr/>
            </a:pPr>
            <a:fld id="{01C8CDC2-B399-4671-BB65-74FCE09DD626}" type="slidenum">
              <a:rPr lang="en-US" smtClean="0"/>
              <a:pPr>
                <a:defRPr/>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FE5ECD-7426-4F2F-8F1C-8C340215B41D}"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err="1" smtClean="0"/>
              <a:t>Có</a:t>
            </a:r>
            <a:r>
              <a:rPr lang="en-US" baseline="0" dirty="0" smtClean="0"/>
              <a:t> </a:t>
            </a:r>
            <a:r>
              <a:rPr lang="en-US" baseline="0" dirty="0" err="1" smtClean="0"/>
              <a:t>thể</a:t>
            </a:r>
            <a:r>
              <a:rPr lang="en-US" baseline="0" dirty="0" smtClean="0"/>
              <a:t> do </a:t>
            </a:r>
            <a:r>
              <a:rPr lang="en-US" baseline="0" dirty="0" err="1" smtClean="0"/>
              <a:t>tự</a:t>
            </a:r>
            <a:r>
              <a:rPr lang="en-US" baseline="0" dirty="0" smtClean="0"/>
              <a:t> </a:t>
            </a:r>
            <a:r>
              <a:rPr lang="en-US" baseline="0" dirty="0" err="1" smtClean="0"/>
              <a:t>miễn</a:t>
            </a:r>
            <a:r>
              <a:rPr lang="en-US" baseline="0" dirty="0" smtClean="0"/>
              <a:t> ( </a:t>
            </a:r>
            <a:r>
              <a:rPr lang="en-US" baseline="0" dirty="0" err="1" smtClean="0"/>
              <a:t>hệ</a:t>
            </a:r>
            <a:r>
              <a:rPr lang="en-US" baseline="0" dirty="0" smtClean="0"/>
              <a:t> </a:t>
            </a:r>
            <a:r>
              <a:rPr lang="en-US" baseline="0" dirty="0" err="1" smtClean="0"/>
              <a:t>md</a:t>
            </a:r>
            <a:r>
              <a:rPr lang="en-US" baseline="0" dirty="0" smtClean="0"/>
              <a:t> </a:t>
            </a:r>
            <a:r>
              <a:rPr lang="en-US" baseline="0" dirty="0" err="1" smtClean="0"/>
              <a:t>cỏ</a:t>
            </a:r>
            <a:r>
              <a:rPr lang="en-US" baseline="0" dirty="0" smtClean="0"/>
              <a:t> </a:t>
            </a:r>
            <a:r>
              <a:rPr lang="en-US" baseline="0" dirty="0" err="1" smtClean="0"/>
              <a:t>thể</a:t>
            </a:r>
            <a:r>
              <a:rPr lang="en-US" baseline="0" dirty="0" smtClean="0"/>
              <a:t> </a:t>
            </a:r>
            <a:r>
              <a:rPr lang="en-US" baseline="0" dirty="0" err="1" smtClean="0"/>
              <a:t>nhận</a:t>
            </a:r>
            <a:r>
              <a:rPr lang="en-US" baseline="0" dirty="0" smtClean="0"/>
              <a:t> </a:t>
            </a:r>
            <a:r>
              <a:rPr lang="en-US" baseline="0" dirty="0" err="1" smtClean="0"/>
              <a:t>diện</a:t>
            </a:r>
            <a:r>
              <a:rPr lang="en-US" baseline="0" dirty="0" smtClean="0"/>
              <a:t> B </a:t>
            </a:r>
            <a:r>
              <a:rPr lang="en-US" baseline="0" dirty="0" err="1" smtClean="0"/>
              <a:t>dảo</a:t>
            </a:r>
            <a:r>
              <a:rPr lang="en-US" baseline="0" dirty="0" smtClean="0"/>
              <a:t> </a:t>
            </a:r>
            <a:r>
              <a:rPr lang="en-US" baseline="0" dirty="0" err="1" smtClean="0"/>
              <a:t>tụy</a:t>
            </a:r>
            <a:r>
              <a:rPr lang="en-US" baseline="0" dirty="0" smtClean="0"/>
              <a:t> </a:t>
            </a:r>
            <a:r>
              <a:rPr lang="en-US" baseline="0" dirty="0" err="1" smtClean="0"/>
              <a:t>là</a:t>
            </a:r>
            <a:r>
              <a:rPr lang="en-US" baseline="0" dirty="0" smtClean="0"/>
              <a:t> </a:t>
            </a:r>
            <a:r>
              <a:rPr lang="en-US" baseline="0" dirty="0" err="1" smtClean="0"/>
              <a:t>một</a:t>
            </a:r>
            <a:r>
              <a:rPr lang="en-US" baseline="0" dirty="0" smtClean="0"/>
              <a:t> </a:t>
            </a:r>
            <a:r>
              <a:rPr lang="en-US" baseline="0" dirty="0" err="1" smtClean="0"/>
              <a:t>tb</a:t>
            </a:r>
            <a:r>
              <a:rPr lang="en-US" baseline="0" dirty="0" smtClean="0"/>
              <a:t> </a:t>
            </a:r>
            <a:r>
              <a:rPr lang="en-US" baseline="0" dirty="0" err="1" smtClean="0"/>
              <a:t>lạ</a:t>
            </a:r>
            <a:r>
              <a:rPr lang="en-US" baseline="0" dirty="0" smtClean="0"/>
              <a:t> </a:t>
            </a:r>
            <a:r>
              <a:rPr lang="en-US" baseline="0" dirty="0" err="1" smtClean="0"/>
              <a:t>nên</a:t>
            </a:r>
            <a:r>
              <a:rPr lang="en-US" baseline="0" dirty="0" smtClean="0"/>
              <a:t> </a:t>
            </a:r>
            <a:r>
              <a:rPr lang="en-US" baseline="0" dirty="0" err="1" smtClean="0"/>
              <a:t>tấn</a:t>
            </a:r>
            <a:r>
              <a:rPr lang="en-US" baseline="0" dirty="0" smtClean="0"/>
              <a:t> </a:t>
            </a:r>
            <a:r>
              <a:rPr lang="en-US" baseline="0" dirty="0" err="1" smtClean="0"/>
              <a:t>công</a:t>
            </a:r>
            <a:r>
              <a:rPr lang="en-US" baseline="0" dirty="0" smtClean="0"/>
              <a:t> </a:t>
            </a:r>
            <a:r>
              <a:rPr lang="en-US" baseline="0" dirty="0" err="1" smtClean="0"/>
              <a:t>pha</a:t>
            </a:r>
            <a:r>
              <a:rPr lang="en-US" baseline="0" dirty="0" smtClean="0"/>
              <a:t> s </a:t>
            </a:r>
            <a:r>
              <a:rPr lang="en-US" baseline="0" dirty="0" err="1" smtClean="0"/>
              <a:t>hủy</a:t>
            </a:r>
            <a:r>
              <a:rPr lang="en-US" baseline="0" dirty="0" smtClean="0"/>
              <a:t> hay </a:t>
            </a:r>
            <a:r>
              <a:rPr lang="en-US" baseline="0" dirty="0" err="1" smtClean="0"/>
              <a:t>tự</a:t>
            </a:r>
            <a:r>
              <a:rPr lang="en-US" baseline="0" dirty="0" smtClean="0"/>
              <a:t> </a:t>
            </a:r>
            <a:r>
              <a:rPr lang="en-US" baseline="0" dirty="0" err="1" smtClean="0"/>
              <a:t>phát</a:t>
            </a:r>
            <a:endParaRPr lang="en-US" baseline="0"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còn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gọi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là</a:t>
            </a:r>
            <a:r>
              <a:rPr lang="en-US" sz="1200" kern="1200" dirty="0" smtClean="0">
                <a:solidFill>
                  <a:schemeClr val="tx1"/>
                </a:solidFill>
                <a:latin typeface="+mn-lt"/>
                <a:ea typeface="+mn-ea"/>
                <a:cs typeface="+mn-cs"/>
              </a:rPr>
              <a:t> ĐTĐ </a:t>
            </a:r>
            <a:r>
              <a:rPr lang="en-US" sz="1200" kern="1200" dirty="0" err="1" smtClean="0">
                <a:solidFill>
                  <a:schemeClr val="tx1"/>
                </a:solidFill>
                <a:latin typeface="+mn-lt"/>
                <a:ea typeface="+mn-ea"/>
                <a:cs typeface="+mn-cs"/>
              </a:rPr>
              <a:t>phụ</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thuộc</a:t>
            </a:r>
            <a:r>
              <a:rPr lang="en-US" sz="1200" kern="1200" dirty="0" smtClean="0">
                <a:solidFill>
                  <a:schemeClr val="tx1"/>
                </a:solidFill>
                <a:latin typeface="+mn-lt"/>
                <a:ea typeface="+mn-ea"/>
                <a:cs typeface="+mn-cs"/>
              </a:rPr>
              <a:t> insulin (insulin-dependent diabetes </a:t>
            </a:r>
            <a:r>
              <a:rPr lang="en-US" sz="1200" kern="1200" dirty="0" err="1" smtClean="0">
                <a:solidFill>
                  <a:schemeClr val="tx1"/>
                </a:solidFill>
                <a:latin typeface="+mn-lt"/>
                <a:ea typeface="+mn-ea"/>
                <a:cs typeface="+mn-cs"/>
              </a:rPr>
              <a:t>melitus</a:t>
            </a:r>
            <a:r>
              <a:rPr lang="en-US" sz="1200" kern="1200" dirty="0" smtClean="0">
                <a:solidFill>
                  <a:schemeClr val="tx1"/>
                </a:solidFill>
                <a:latin typeface="+mn-lt"/>
                <a:ea typeface="+mn-ea"/>
                <a:cs typeface="+mn-cs"/>
              </a:rPr>
              <a:t> = IDDM). </a:t>
            </a:r>
            <a:r>
              <a:rPr lang="en-US" sz="1200" kern="1200" dirty="0" err="1" smtClean="0">
                <a:solidFill>
                  <a:schemeClr val="tx1"/>
                </a:solidFill>
                <a:latin typeface="+mn-lt"/>
                <a:ea typeface="+mn-ea"/>
                <a:cs typeface="+mn-cs"/>
              </a:rPr>
              <a:t>Nguyên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nhân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dẫn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đến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thiếu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hoàn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toàn</a:t>
            </a:r>
            <a:r>
              <a:rPr lang="en-US" sz="1200" kern="1200" dirty="0" smtClean="0">
                <a:solidFill>
                  <a:schemeClr val="tx1"/>
                </a:solidFill>
                <a:latin typeface="+mn-lt"/>
                <a:ea typeface="+mn-ea"/>
                <a:cs typeface="+mn-cs"/>
              </a:rPr>
              <a:t> insulin </a:t>
            </a:r>
            <a:r>
              <a:rPr lang="en-US" sz="1200" kern="1200" dirty="0" err="1" smtClean="0">
                <a:solidFill>
                  <a:schemeClr val="tx1"/>
                </a:solidFill>
                <a:latin typeface="+mn-lt"/>
                <a:ea typeface="+mn-ea"/>
                <a:cs typeface="+mn-cs"/>
              </a:rPr>
              <a:t>vì</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tế</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bào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bêta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đảo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tuy</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bị</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phá</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huỷ</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trên</a:t>
            </a:r>
            <a:r>
              <a:rPr lang="en-US" sz="1200" kern="1200" dirty="0" smtClean="0">
                <a:solidFill>
                  <a:schemeClr val="tx1"/>
                </a:solidFill>
                <a:latin typeface="+mn-lt"/>
                <a:ea typeface="+mn-ea"/>
                <a:cs typeface="+mn-cs"/>
              </a:rPr>
              <a:t> 90%); </a:t>
            </a:r>
            <a:r>
              <a:rPr lang="en-US" sz="1200" kern="1200" dirty="0" err="1" smtClean="0">
                <a:solidFill>
                  <a:schemeClr val="tx1"/>
                </a:solidFill>
                <a:latin typeface="+mn-lt"/>
                <a:ea typeface="+mn-ea"/>
                <a:cs typeface="+mn-cs"/>
              </a:rPr>
              <a:t>có</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thể</a:t>
            </a:r>
            <a:r>
              <a:rPr lang="en-US" sz="1200" kern="1200" dirty="0" smtClean="0">
                <a:solidFill>
                  <a:schemeClr val="tx1"/>
                </a:solidFill>
                <a:latin typeface="+mn-lt"/>
                <a:ea typeface="+mn-ea"/>
                <a:cs typeface="+mn-cs"/>
              </a:rPr>
              <a:t> do </a:t>
            </a:r>
            <a:r>
              <a:rPr lang="en-US" sz="1200" kern="1200" dirty="0" err="1" smtClean="0">
                <a:solidFill>
                  <a:schemeClr val="tx1"/>
                </a:solidFill>
                <a:latin typeface="+mn-lt"/>
                <a:ea typeface="+mn-ea"/>
                <a:cs typeface="+mn-cs"/>
              </a:rPr>
              <a:t>tự</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miễn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typ</a:t>
            </a:r>
            <a:r>
              <a:rPr lang="en-US" sz="1200" kern="1200" dirty="0" smtClean="0">
                <a:solidFill>
                  <a:schemeClr val="tx1"/>
                </a:solidFill>
                <a:latin typeface="+mn-lt"/>
                <a:ea typeface="+mn-ea"/>
                <a:cs typeface="+mn-cs"/>
              </a:rPr>
              <a:t> 1A) </a:t>
            </a:r>
            <a:r>
              <a:rPr lang="en-US" sz="1200" kern="1200" dirty="0" err="1" smtClean="0">
                <a:solidFill>
                  <a:schemeClr val="tx1"/>
                </a:solidFill>
                <a:latin typeface="+mn-lt"/>
                <a:ea typeface="+mn-ea"/>
                <a:cs typeface="+mn-cs"/>
              </a:rPr>
              <a:t>hoặc</a:t>
            </a:r>
            <a:r>
              <a:rPr lang="en-US" sz="1200" kern="1200" dirty="0" smtClean="0">
                <a:solidFill>
                  <a:schemeClr val="tx1"/>
                </a:solidFill>
                <a:latin typeface="+mn-lt"/>
                <a:ea typeface="+mn-ea"/>
                <a:cs typeface="+mn-cs"/>
              </a:rPr>
              <a:t> do </a:t>
            </a:r>
            <a:r>
              <a:rPr lang="en-US" sz="1200" kern="1200" dirty="0" err="1" smtClean="0">
                <a:solidFill>
                  <a:schemeClr val="tx1"/>
                </a:solidFill>
                <a:latin typeface="+mn-lt"/>
                <a:ea typeface="+mn-ea"/>
                <a:cs typeface="+mn-cs"/>
              </a:rPr>
              <a:t>tự</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phát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typ</a:t>
            </a:r>
            <a:r>
              <a:rPr lang="en-US" sz="1200" kern="1200" dirty="0" smtClean="0">
                <a:solidFill>
                  <a:schemeClr val="tx1"/>
                </a:solidFill>
                <a:latin typeface="+mn-lt"/>
                <a:ea typeface="+mn-ea"/>
                <a:cs typeface="+mn-cs"/>
              </a:rPr>
              <a:t> 1B). </a:t>
            </a:r>
            <a:r>
              <a:rPr lang="en-US" sz="1200" kern="1200" dirty="0" err="1" smtClean="0">
                <a:solidFill>
                  <a:schemeClr val="tx1"/>
                </a:solidFill>
                <a:latin typeface="+mn-lt"/>
                <a:ea typeface="+mn-ea"/>
                <a:cs typeface="+mn-cs"/>
              </a:rPr>
              <a:t>Việc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thiếu</a:t>
            </a:r>
            <a:r>
              <a:rPr lang="en-US" sz="1200" kern="1200" dirty="0" smtClean="0">
                <a:solidFill>
                  <a:schemeClr val="tx1"/>
                </a:solidFill>
                <a:latin typeface="+mn-lt"/>
                <a:ea typeface="+mn-ea"/>
                <a:cs typeface="+mn-cs"/>
              </a:rPr>
              <a:t> insulin </a:t>
            </a:r>
            <a:r>
              <a:rPr lang="en-US" sz="1200" kern="1200" dirty="0" err="1" smtClean="0">
                <a:solidFill>
                  <a:schemeClr val="tx1"/>
                </a:solidFill>
                <a:latin typeface="+mn-lt"/>
                <a:ea typeface="+mn-ea"/>
                <a:cs typeface="+mn-cs"/>
              </a:rPr>
              <a:t>trầm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trọng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có</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xu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hướng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dẫn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đến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nhiễm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toan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ceton</a:t>
            </a:r>
            <a:r>
              <a:rPr lang="en-US" sz="1200" kern="1200" dirty="0" smtClean="0">
                <a:solidFill>
                  <a:schemeClr val="tx1"/>
                </a:solidFill>
                <a:latin typeface="+mn-lt"/>
                <a:ea typeface="+mn-ea"/>
                <a:cs typeface="+mn-cs"/>
              </a:rPr>
              <a:t>. ĐTĐ </a:t>
            </a:r>
            <a:r>
              <a:rPr lang="en-US" sz="1200" kern="1200" dirty="0" err="1" smtClean="0">
                <a:solidFill>
                  <a:schemeClr val="tx1"/>
                </a:solidFill>
                <a:latin typeface="+mn-lt"/>
                <a:ea typeface="+mn-ea"/>
                <a:cs typeface="+mn-cs"/>
              </a:rPr>
              <a:t>typ</a:t>
            </a:r>
            <a:r>
              <a:rPr lang="en-US" sz="1200" kern="1200" dirty="0" smtClean="0">
                <a:solidFill>
                  <a:schemeClr val="tx1"/>
                </a:solidFill>
                <a:latin typeface="+mn-lt"/>
                <a:ea typeface="+mn-ea"/>
                <a:cs typeface="+mn-cs"/>
              </a:rPr>
              <a:t> 1 </a:t>
            </a:r>
            <a:r>
              <a:rPr lang="en-US" sz="1200" kern="1200" dirty="0" err="1" smtClean="0">
                <a:solidFill>
                  <a:schemeClr val="tx1"/>
                </a:solidFill>
                <a:latin typeface="+mn-lt"/>
                <a:ea typeface="+mn-ea"/>
                <a:cs typeface="+mn-cs"/>
              </a:rPr>
              <a:t>thường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gặp</a:t>
            </a:r>
            <a:r>
              <a:rPr lang="en-US" sz="1200" kern="1200" dirty="0" smtClean="0">
                <a:solidFill>
                  <a:schemeClr val="tx1"/>
                </a:solidFill>
                <a:latin typeface="+mn-lt"/>
                <a:ea typeface="+mn-ea"/>
                <a:cs typeface="+mn-cs"/>
              </a:rPr>
              <a:t> ở</a:t>
            </a:r>
            <a:r>
              <a:rPr lang="en-US" sz="1200" b="1" i="1"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người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trẻ</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dưới</a:t>
            </a:r>
            <a:r>
              <a:rPr lang="en-US" sz="1200" kern="1200" dirty="0" smtClean="0">
                <a:solidFill>
                  <a:schemeClr val="tx1"/>
                </a:solidFill>
                <a:latin typeface="+mn-lt"/>
                <a:ea typeface="+mn-ea"/>
                <a:cs typeface="+mn-cs"/>
              </a:rPr>
              <a:t> 40 </a:t>
            </a:r>
            <a:r>
              <a:rPr lang="en-US" sz="1200" kern="1200" dirty="0" err="1" smtClean="0">
                <a:solidFill>
                  <a:schemeClr val="tx1"/>
                </a:solidFill>
                <a:latin typeface="+mn-lt"/>
                <a:ea typeface="+mn-ea"/>
                <a:cs typeface="+mn-cs"/>
              </a:rPr>
              <a:t>tuổi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tỷ</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lệ</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gặp</a:t>
            </a:r>
            <a:r>
              <a:rPr lang="en-US" sz="1200" kern="1200" dirty="0" smtClean="0">
                <a:solidFill>
                  <a:schemeClr val="tx1"/>
                </a:solidFill>
                <a:latin typeface="+mn-lt"/>
                <a:ea typeface="+mn-ea"/>
                <a:cs typeface="+mn-cs"/>
              </a:rPr>
              <a:t> ở </a:t>
            </a:r>
            <a:r>
              <a:rPr lang="en-US" sz="1200" kern="1200" dirty="0" err="1" smtClean="0">
                <a:solidFill>
                  <a:schemeClr val="tx1"/>
                </a:solidFill>
                <a:latin typeface="+mn-lt"/>
                <a:ea typeface="+mn-ea"/>
                <a:cs typeface="+mn-cs"/>
              </a:rPr>
              <a:t>người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lớn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tuổi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ít</a:t>
            </a:r>
            <a:r>
              <a:rPr lang="en-US" sz="1200" kern="1200" baseline="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hiếm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hơn</a:t>
            </a:r>
            <a:r>
              <a:rPr lang="en-US" sz="1200" kern="1200" dirty="0" smtClean="0">
                <a:solidFill>
                  <a:schemeClr val="tx1"/>
                </a:solidFill>
                <a:latin typeface="+mn-lt"/>
                <a:ea typeface="+mn-ea"/>
                <a:cs typeface="+mn-cs"/>
              </a:rPr>
              <a:t>.</a:t>
            </a:r>
            <a:endParaRPr lang="en-US" sz="1050" kern="1200" dirty="0" smtClean="0">
              <a:solidFill>
                <a:schemeClr val="tx1"/>
              </a:solidFill>
              <a:latin typeface="+mn-lt"/>
              <a:ea typeface="+mn-ea"/>
              <a:cs typeface="+mn-cs"/>
            </a:endParaRPr>
          </a:p>
          <a:p>
            <a:endParaRPr lang="en-US" dirty="0" smtClean="0"/>
          </a:p>
          <a:p>
            <a:r>
              <a:rPr lang="en-US" dirty="0" err="1" smtClean="0"/>
              <a:t>Có</a:t>
            </a:r>
            <a:r>
              <a:rPr lang="en-US" baseline="0" dirty="0" smtClean="0"/>
              <a:t> </a:t>
            </a:r>
            <a:r>
              <a:rPr lang="en-US" baseline="0" dirty="0" err="1" smtClean="0"/>
              <a:t>kháng</a:t>
            </a:r>
            <a:r>
              <a:rPr lang="en-US" baseline="0" dirty="0" smtClean="0"/>
              <a:t> </a:t>
            </a:r>
            <a:r>
              <a:rPr lang="en-US" baseline="0" dirty="0" err="1" smtClean="0"/>
              <a:t>thể</a:t>
            </a:r>
            <a:r>
              <a:rPr lang="en-US" baseline="0" dirty="0" smtClean="0"/>
              <a:t> </a:t>
            </a:r>
            <a:r>
              <a:rPr lang="pt-BR" sz="1200" b="0" i="0" kern="1200" dirty="0" smtClean="0">
                <a:solidFill>
                  <a:schemeClr val="tx1"/>
                </a:solidFill>
                <a:latin typeface="+mn-lt"/>
                <a:ea typeface="+mn-ea"/>
                <a:cs typeface="+mn-cs"/>
              </a:rPr>
              <a:t>kháng thể glutamate decarboxylase (GADA)</a:t>
            </a:r>
            <a:endParaRPr lang="en-US" dirty="0" smtClean="0"/>
          </a:p>
        </p:txBody>
      </p:sp>
      <p:sp>
        <p:nvSpPr>
          <p:cNvPr id="4" name="Slide Number Placeholder 3"/>
          <p:cNvSpPr>
            <a:spLocks noGrp="1"/>
          </p:cNvSpPr>
          <p:nvPr>
            <p:ph type="sldNum" sz="quarter" idx="5"/>
          </p:nvPr>
        </p:nvSpPr>
        <p:spPr/>
        <p:txBody>
          <a:bodyPr/>
          <a:lstStyle/>
          <a:p>
            <a:pPr>
              <a:defRPr/>
            </a:pPr>
            <a:fld id="{C99258C5-C704-473D-B8CA-C6B0BDA72E50}" type="slidenum">
              <a:rPr lang="en-US" smtClean="0"/>
              <a:pPr>
                <a:defRPr/>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1" kern="1200" dirty="0" smtClean="0">
                <a:solidFill>
                  <a:schemeClr val="tx1"/>
                </a:solidFill>
                <a:latin typeface="+mn-lt"/>
                <a:ea typeface="+mn-ea"/>
                <a:cs typeface="+mn-cs"/>
              </a:rPr>
              <a:t>ĐTĐ </a:t>
            </a:r>
            <a:r>
              <a:rPr lang="en-US" sz="1200" b="1" i="1" kern="1200" dirty="0" err="1" smtClean="0">
                <a:solidFill>
                  <a:schemeClr val="tx1"/>
                </a:solidFill>
                <a:latin typeface="+mn-lt"/>
                <a:ea typeface="+mn-ea"/>
                <a:cs typeface="+mn-cs"/>
              </a:rPr>
              <a:t>typ</a:t>
            </a:r>
            <a:r>
              <a:rPr lang="en-US" sz="1200" b="1" i="1" kern="1200" dirty="0" smtClean="0">
                <a:solidFill>
                  <a:schemeClr val="tx1"/>
                </a:solidFill>
                <a:latin typeface="+mn-lt"/>
                <a:ea typeface="+mn-ea"/>
                <a:cs typeface="+mn-cs"/>
              </a:rPr>
              <a:t> 2: </a:t>
            </a:r>
            <a:r>
              <a:rPr lang="en-US" sz="1200" kern="1200" dirty="0" err="1" smtClean="0">
                <a:solidFill>
                  <a:schemeClr val="tx1"/>
                </a:solidFill>
                <a:latin typeface="+mn-lt"/>
                <a:ea typeface="+mn-ea"/>
                <a:cs typeface="+mn-cs"/>
              </a:rPr>
              <a:t>còn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gọi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là</a:t>
            </a:r>
            <a:r>
              <a:rPr lang="en-US" sz="1200" kern="1200" dirty="0" smtClean="0">
                <a:solidFill>
                  <a:schemeClr val="tx1"/>
                </a:solidFill>
                <a:latin typeface="+mn-lt"/>
                <a:ea typeface="+mn-ea"/>
                <a:cs typeface="+mn-cs"/>
              </a:rPr>
              <a:t> ĐTĐ </a:t>
            </a:r>
            <a:r>
              <a:rPr lang="en-US" sz="1200" kern="1200" dirty="0" err="1" smtClean="0">
                <a:solidFill>
                  <a:schemeClr val="tx1"/>
                </a:solidFill>
                <a:latin typeface="+mn-lt"/>
                <a:ea typeface="+mn-ea"/>
                <a:cs typeface="+mn-cs"/>
              </a:rPr>
              <a:t>không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phụ</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thuộc</a:t>
            </a:r>
            <a:r>
              <a:rPr lang="en-US" sz="1200" kern="1200" dirty="0" smtClean="0">
                <a:solidFill>
                  <a:schemeClr val="tx1"/>
                </a:solidFill>
                <a:latin typeface="+mn-lt"/>
                <a:ea typeface="+mn-ea"/>
                <a:cs typeface="+mn-cs"/>
              </a:rPr>
              <a:t> insulin (non-insulin dependent diabetes </a:t>
            </a:r>
            <a:r>
              <a:rPr lang="en-US" sz="1200" kern="1200" dirty="0" err="1" smtClean="0">
                <a:solidFill>
                  <a:schemeClr val="tx1"/>
                </a:solidFill>
                <a:latin typeface="+mn-lt"/>
                <a:ea typeface="+mn-ea"/>
                <a:cs typeface="+mn-cs"/>
              </a:rPr>
              <a:t>melitus</a:t>
            </a:r>
            <a:r>
              <a:rPr lang="en-US" sz="1200" kern="1200" dirty="0" smtClean="0">
                <a:solidFill>
                  <a:schemeClr val="tx1"/>
                </a:solidFill>
                <a:latin typeface="+mn-lt"/>
                <a:ea typeface="+mn-ea"/>
                <a:cs typeface="+mn-cs"/>
              </a:rPr>
              <a:t> = NIDDM), </a:t>
            </a:r>
            <a:r>
              <a:rPr lang="en-US" sz="1200" kern="1200" dirty="0" err="1" smtClean="0">
                <a:solidFill>
                  <a:schemeClr val="tx1"/>
                </a:solidFill>
                <a:latin typeface="+mn-lt"/>
                <a:ea typeface="+mn-ea"/>
                <a:cs typeface="+mn-cs"/>
              </a:rPr>
              <a:t>gặp</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chủ</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yếu</a:t>
            </a:r>
            <a:r>
              <a:rPr lang="en-US" sz="1200" kern="1200" dirty="0" smtClean="0">
                <a:solidFill>
                  <a:schemeClr val="tx1"/>
                </a:solidFill>
                <a:latin typeface="+mn-lt"/>
                <a:ea typeface="+mn-ea"/>
                <a:cs typeface="+mn-cs"/>
              </a:rPr>
              <a:t> ở </a:t>
            </a:r>
            <a:r>
              <a:rPr lang="en-US" sz="1200" kern="1200" dirty="0" err="1" smtClean="0">
                <a:solidFill>
                  <a:schemeClr val="tx1"/>
                </a:solidFill>
                <a:latin typeface="+mn-lt"/>
                <a:ea typeface="+mn-ea"/>
                <a:cs typeface="+mn-cs"/>
              </a:rPr>
              <a:t>người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lớn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tuổi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trên</a:t>
            </a:r>
            <a:r>
              <a:rPr lang="en-US" sz="1200" kern="1200" dirty="0" smtClean="0">
                <a:solidFill>
                  <a:schemeClr val="tx1"/>
                </a:solidFill>
                <a:latin typeface="+mn-lt"/>
                <a:ea typeface="+mn-ea"/>
                <a:cs typeface="+mn-cs"/>
              </a:rPr>
              <a:t> 40, </a:t>
            </a:r>
            <a:r>
              <a:rPr lang="en-US" sz="1200" kern="1200" dirty="0" err="1" smtClean="0">
                <a:solidFill>
                  <a:schemeClr val="tx1"/>
                </a:solidFill>
                <a:latin typeface="+mn-lt"/>
                <a:ea typeface="+mn-ea"/>
                <a:cs typeface="+mn-cs"/>
              </a:rPr>
              <a:t>nhiều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nhất</a:t>
            </a:r>
            <a:r>
              <a:rPr lang="en-US" sz="1200" kern="1200" dirty="0" smtClean="0">
                <a:solidFill>
                  <a:schemeClr val="tx1"/>
                </a:solidFill>
                <a:latin typeface="+mn-lt"/>
                <a:ea typeface="+mn-ea"/>
                <a:cs typeface="+mn-cs"/>
              </a:rPr>
              <a:t> ờ </a:t>
            </a:r>
            <a:r>
              <a:rPr lang="en-US" sz="1200" kern="1200" dirty="0" err="1" smtClean="0">
                <a:solidFill>
                  <a:schemeClr val="tx1"/>
                </a:solidFill>
                <a:latin typeface="+mn-lt"/>
                <a:ea typeface="+mn-ea"/>
                <a:cs typeface="+mn-cs"/>
              </a:rPr>
              <a:t>lớp</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tuổi</a:t>
            </a:r>
            <a:r>
              <a:rPr lang="en-US" sz="1200" kern="1200" dirty="0" smtClean="0">
                <a:solidFill>
                  <a:schemeClr val="tx1"/>
                </a:solidFill>
                <a:latin typeface="+mn-lt"/>
                <a:ea typeface="+mn-ea"/>
                <a:cs typeface="+mn-cs"/>
              </a:rPr>
              <a:t> 60-70), </a:t>
            </a:r>
            <a:r>
              <a:rPr lang="en-US" sz="1200" kern="1200" dirty="0" err="1" smtClean="0">
                <a:solidFill>
                  <a:schemeClr val="tx1"/>
                </a:solidFill>
                <a:latin typeface="+mn-lt"/>
                <a:ea typeface="+mn-ea"/>
                <a:cs typeface="+mn-cs"/>
              </a:rPr>
              <a:t>có</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xu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hướng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ngày</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càng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trẻ</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hoá</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và</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thậm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chí</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đôi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khi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cả</a:t>
            </a:r>
            <a:r>
              <a:rPr lang="en-US" sz="1200" kern="1200" dirty="0" smtClean="0">
                <a:solidFill>
                  <a:schemeClr val="tx1"/>
                </a:solidFill>
                <a:latin typeface="+mn-lt"/>
                <a:ea typeface="+mn-ea"/>
                <a:cs typeface="+mn-cs"/>
              </a:rPr>
              <a:t> ở </a:t>
            </a:r>
            <a:r>
              <a:rPr lang="en-US" sz="1200" kern="1200" dirty="0" err="1" smtClean="0">
                <a:solidFill>
                  <a:schemeClr val="tx1"/>
                </a:solidFill>
                <a:latin typeface="+mn-lt"/>
                <a:ea typeface="+mn-ea"/>
                <a:cs typeface="+mn-cs"/>
              </a:rPr>
              <a:t>trẻ</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em</a:t>
            </a:r>
            <a:r>
              <a:rPr lang="en-US" sz="1200" kern="1200" dirty="0" smtClean="0">
                <a:solidFill>
                  <a:schemeClr val="tx1"/>
                </a:solidFill>
                <a:latin typeface="+mn-lt"/>
                <a:ea typeface="+mn-ea"/>
                <a:cs typeface="+mn-cs"/>
              </a:rPr>
              <a:t>. Ở ĐTĐ </a:t>
            </a:r>
            <a:r>
              <a:rPr lang="en-US" sz="1200" kern="1200" dirty="0" err="1" smtClean="0">
                <a:solidFill>
                  <a:schemeClr val="tx1"/>
                </a:solidFill>
                <a:latin typeface="+mn-lt"/>
                <a:ea typeface="+mn-ea"/>
                <a:cs typeface="+mn-cs"/>
              </a:rPr>
              <a:t>typ</a:t>
            </a:r>
            <a:r>
              <a:rPr lang="en-US" sz="1200" kern="1200" dirty="0" smtClean="0">
                <a:solidFill>
                  <a:schemeClr val="tx1"/>
                </a:solidFill>
                <a:latin typeface="+mn-lt"/>
                <a:ea typeface="+mn-ea"/>
                <a:cs typeface="+mn-cs"/>
              </a:rPr>
              <a:t> 2 </a:t>
            </a:r>
            <a:r>
              <a:rPr lang="en-US" sz="1200" kern="1200" dirty="0" err="1" smtClean="0">
                <a:solidFill>
                  <a:schemeClr val="tx1"/>
                </a:solidFill>
                <a:latin typeface="+mn-lt"/>
                <a:ea typeface="+mn-ea"/>
                <a:cs typeface="+mn-cs"/>
              </a:rPr>
              <a:t>có</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sự</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giảm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bài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tiết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insuỉin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tương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đối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phối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hợp</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với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kháng</a:t>
            </a:r>
            <a:r>
              <a:rPr lang="en-US" sz="1200" kern="1200" dirty="0" smtClean="0">
                <a:solidFill>
                  <a:schemeClr val="tx1"/>
                </a:solidFill>
                <a:latin typeface="+mn-lt"/>
                <a:ea typeface="+mn-ea"/>
                <a:cs typeface="+mn-cs"/>
              </a:rPr>
              <a:t> insulin </a:t>
            </a:r>
            <a:r>
              <a:rPr lang="en-US" sz="1200" kern="1200" dirty="0" err="1" smtClean="0">
                <a:solidFill>
                  <a:schemeClr val="tx1"/>
                </a:solidFill>
                <a:latin typeface="+mn-lt"/>
                <a:ea typeface="+mn-ea"/>
                <a:cs typeface="+mn-cs"/>
              </a:rPr>
              <a:t>của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thụ</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thể</a:t>
            </a:r>
            <a:endParaRPr lang="en-US" dirty="0"/>
          </a:p>
        </p:txBody>
      </p:sp>
      <p:sp>
        <p:nvSpPr>
          <p:cNvPr id="4" name="Slide Number Placeholder 3"/>
          <p:cNvSpPr>
            <a:spLocks noGrp="1"/>
          </p:cNvSpPr>
          <p:nvPr>
            <p:ph type="sldNum" sz="quarter" idx="10"/>
          </p:nvPr>
        </p:nvSpPr>
        <p:spPr/>
        <p:txBody>
          <a:bodyPr/>
          <a:lstStyle/>
          <a:p>
            <a:fld id="{F7FE5ECD-7426-4F2F-8F1C-8C340215B41D}"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Sufficient: </a:t>
            </a:r>
            <a:r>
              <a:rPr lang="en-US" dirty="0" err="1" smtClean="0"/>
              <a:t>đầy</a:t>
            </a:r>
            <a:r>
              <a:rPr lang="en-US" baseline="0" dirty="0" smtClean="0"/>
              <a:t> </a:t>
            </a:r>
            <a:r>
              <a:rPr lang="en-US" baseline="0" dirty="0" err="1" smtClean="0"/>
              <a:t>đủ</a:t>
            </a:r>
            <a:endParaRPr lang="en-US" baseline="0" dirty="0" smtClean="0"/>
          </a:p>
          <a:p>
            <a:r>
              <a:rPr lang="en-US" dirty="0" smtClean="0"/>
              <a:t>due to insulin resistance: </a:t>
            </a:r>
            <a:r>
              <a:rPr lang="en-US" dirty="0" err="1" smtClean="0"/>
              <a:t>kháng</a:t>
            </a:r>
            <a:r>
              <a:rPr lang="en-US" baseline="0" dirty="0" smtClean="0"/>
              <a:t> </a:t>
            </a:r>
            <a:r>
              <a:rPr lang="en-US" baseline="0" dirty="0" err="1" smtClean="0"/>
              <a:t>ínulin</a:t>
            </a:r>
            <a:endParaRPr lang="en-US" dirty="0"/>
          </a:p>
        </p:txBody>
      </p:sp>
      <p:sp>
        <p:nvSpPr>
          <p:cNvPr id="4" name="Slide Number Placeholder 3"/>
          <p:cNvSpPr>
            <a:spLocks noGrp="1"/>
          </p:cNvSpPr>
          <p:nvPr>
            <p:ph type="sldNum" sz="quarter" idx="10"/>
          </p:nvPr>
        </p:nvSpPr>
        <p:spPr/>
        <p:txBody>
          <a:bodyPr/>
          <a:lstStyle/>
          <a:p>
            <a:fld id="{F7FE5ECD-7426-4F2F-8F1C-8C340215B41D}" type="slidenum">
              <a:rPr lang="en-US" smtClean="0"/>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 </a:t>
            </a:r>
            <a:r>
              <a:rPr lang="en-US" dirty="0" err="1" smtClean="0"/>
              <a:t>Thuốc,A</a:t>
            </a:r>
            <a:r>
              <a:rPr lang="en-US" dirty="0" smtClean="0"/>
              <a:t>:</a:t>
            </a:r>
            <a:r>
              <a:rPr lang="en-US" baseline="0" dirty="0" smtClean="0"/>
              <a:t> </a:t>
            </a:r>
            <a:r>
              <a:rPr lang="en-US" baseline="0" dirty="0" err="1" smtClean="0"/>
              <a:t>Quá</a:t>
            </a:r>
            <a:r>
              <a:rPr lang="en-US" baseline="0" dirty="0" smtClean="0"/>
              <a:t> </a:t>
            </a:r>
            <a:r>
              <a:rPr lang="en-US" baseline="0" dirty="0" err="1" smtClean="0"/>
              <a:t>trình</a:t>
            </a:r>
            <a:r>
              <a:rPr lang="en-US" baseline="0" dirty="0" smtClean="0"/>
              <a:t> </a:t>
            </a:r>
            <a:r>
              <a:rPr lang="en-US" baseline="0" dirty="0" err="1" smtClean="0"/>
              <a:t>lão</a:t>
            </a:r>
            <a:r>
              <a:rPr lang="en-US" baseline="0" dirty="0" smtClean="0"/>
              <a:t> </a:t>
            </a:r>
            <a:r>
              <a:rPr lang="en-US" baseline="0" dirty="0" err="1" smtClean="0"/>
              <a:t>hóa,Hyper</a:t>
            </a:r>
            <a:r>
              <a:rPr lang="en-US" baseline="0" dirty="0" smtClean="0"/>
              <a:t>: </a:t>
            </a:r>
            <a:r>
              <a:rPr lang="en-US" baseline="0" dirty="0" err="1" smtClean="0"/>
              <a:t>Tăng</a:t>
            </a:r>
            <a:r>
              <a:rPr lang="en-US" baseline="0" dirty="0" smtClean="0"/>
              <a:t> </a:t>
            </a:r>
            <a:r>
              <a:rPr lang="en-US" baseline="0" dirty="0" err="1" smtClean="0"/>
              <a:t>đường</a:t>
            </a:r>
            <a:r>
              <a:rPr lang="en-US" baseline="0" dirty="0" smtClean="0"/>
              <a:t> </a:t>
            </a:r>
            <a:r>
              <a:rPr lang="en-US" baseline="0" dirty="0" err="1" smtClean="0"/>
              <a:t>huyết,Here</a:t>
            </a:r>
            <a:r>
              <a:rPr lang="en-US" baseline="0" dirty="0" smtClean="0"/>
              <a:t>: </a:t>
            </a:r>
            <a:r>
              <a:rPr lang="en-US" baseline="0" dirty="0" err="1" smtClean="0"/>
              <a:t>di</a:t>
            </a:r>
            <a:r>
              <a:rPr lang="en-US" baseline="0" dirty="0" smtClean="0"/>
              <a:t> </a:t>
            </a:r>
            <a:r>
              <a:rPr lang="en-US" baseline="0" dirty="0" err="1" smtClean="0"/>
              <a:t>truyền</a:t>
            </a:r>
            <a:r>
              <a:rPr lang="en-US" baseline="0" dirty="0" smtClean="0"/>
              <a:t>, physical: </a:t>
            </a:r>
            <a:r>
              <a:rPr lang="en-US" baseline="0" dirty="0" err="1" smtClean="0"/>
              <a:t>vận</a:t>
            </a:r>
            <a:r>
              <a:rPr lang="en-US" baseline="0" dirty="0" smtClean="0"/>
              <a:t> </a:t>
            </a:r>
            <a:r>
              <a:rPr lang="en-US" baseline="0" dirty="0" err="1" smtClean="0"/>
              <a:t>động</a:t>
            </a:r>
            <a:r>
              <a:rPr lang="en-US" baseline="0" dirty="0" smtClean="0"/>
              <a:t> </a:t>
            </a:r>
            <a:r>
              <a:rPr lang="en-US" baseline="0" dirty="0" err="1" smtClean="0"/>
              <a:t>thể</a:t>
            </a:r>
            <a:r>
              <a:rPr lang="en-US" baseline="0" dirty="0" smtClean="0"/>
              <a:t> </a:t>
            </a:r>
            <a:r>
              <a:rPr lang="en-US" baseline="0" dirty="0" err="1" smtClean="0"/>
              <a:t>chất</a:t>
            </a:r>
            <a:r>
              <a:rPr lang="en-US" baseline="0" dirty="0" smtClean="0"/>
              <a:t>, aging process: </a:t>
            </a:r>
            <a:r>
              <a:rPr lang="en-US" baseline="0" dirty="0" err="1" smtClean="0"/>
              <a:t>lão</a:t>
            </a:r>
            <a:r>
              <a:rPr lang="en-US" baseline="0" dirty="0" smtClean="0"/>
              <a:t> </a:t>
            </a:r>
            <a:r>
              <a:rPr lang="en-US" baseline="0" dirty="0" err="1" smtClean="0"/>
              <a:t>hóa</a:t>
            </a:r>
            <a:endParaRPr lang="en-US" dirty="0"/>
          </a:p>
        </p:txBody>
      </p:sp>
      <p:sp>
        <p:nvSpPr>
          <p:cNvPr id="4" name="Slide Number Placeholder 3"/>
          <p:cNvSpPr>
            <a:spLocks noGrp="1"/>
          </p:cNvSpPr>
          <p:nvPr>
            <p:ph type="sldNum" sz="quarter" idx="10"/>
          </p:nvPr>
        </p:nvSpPr>
        <p:spPr/>
        <p:txBody>
          <a:bodyPr/>
          <a:lstStyle/>
          <a:p>
            <a:fld id="{147EBEC6-C471-4F2D-A396-E7830D38E050}" type="slidenum">
              <a:rPr lang="en-US" smtClean="0"/>
              <a:pPr/>
              <a:t>20</a:t>
            </a:fld>
            <a:endParaRPr lang="en-US"/>
          </a:p>
        </p:txBody>
      </p:sp>
    </p:spTree>
    <p:extLst>
      <p:ext uri="{BB962C8B-B14F-4D97-AF65-F5344CB8AC3E}">
        <p14:creationId xmlns:p14="http://schemas.microsoft.com/office/powerpoint/2010/main" xmlns="" val="38206520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Béo</a:t>
            </a:r>
            <a:r>
              <a:rPr lang="en-US" baseline="0" dirty="0" smtClean="0"/>
              <a:t> </a:t>
            </a:r>
            <a:r>
              <a:rPr lang="en-US" baseline="0" dirty="0" err="1" smtClean="0"/>
              <a:t>phì</a:t>
            </a:r>
            <a:r>
              <a:rPr lang="en-US" baseline="0" dirty="0" smtClean="0"/>
              <a:t> </a:t>
            </a:r>
            <a:r>
              <a:rPr lang="en-US" baseline="0" dirty="0" err="1" smtClean="0"/>
              <a:t>dạng</a:t>
            </a:r>
            <a:r>
              <a:rPr lang="en-US" baseline="0" dirty="0" smtClean="0"/>
              <a:t> </a:t>
            </a:r>
            <a:r>
              <a:rPr lang="en-US" baseline="0" dirty="0" err="1" smtClean="0"/>
              <a:t>nam</a:t>
            </a:r>
            <a:r>
              <a:rPr lang="en-US" baseline="0" dirty="0" smtClean="0"/>
              <a:t> </a:t>
            </a:r>
            <a:r>
              <a:rPr lang="en-US" baseline="0" dirty="0" err="1" smtClean="0"/>
              <a:t>là</a:t>
            </a:r>
            <a:r>
              <a:rPr lang="en-US" baseline="0" dirty="0" smtClean="0"/>
              <a:t> </a:t>
            </a:r>
            <a:r>
              <a:rPr lang="en-US" baseline="0" dirty="0" err="1" smtClean="0"/>
              <a:t>béo</a:t>
            </a:r>
            <a:r>
              <a:rPr lang="en-US" baseline="0" dirty="0" smtClean="0"/>
              <a:t> </a:t>
            </a:r>
            <a:r>
              <a:rPr lang="en-US" baseline="0" dirty="0" err="1" smtClean="0"/>
              <a:t>phì</a:t>
            </a:r>
            <a:r>
              <a:rPr lang="en-US" baseline="0" dirty="0" smtClean="0"/>
              <a:t> </a:t>
            </a:r>
            <a:r>
              <a:rPr lang="en-US" baseline="0" dirty="0" err="1" smtClean="0"/>
              <a:t>hinh</a:t>
            </a:r>
            <a:r>
              <a:rPr lang="en-US" baseline="0" dirty="0" smtClean="0"/>
              <a:t> </a:t>
            </a:r>
            <a:r>
              <a:rPr lang="en-US" baseline="0" dirty="0" err="1" smtClean="0"/>
              <a:t>quả</a:t>
            </a:r>
            <a:r>
              <a:rPr lang="en-US" baseline="0" dirty="0" smtClean="0"/>
              <a:t> </a:t>
            </a:r>
            <a:r>
              <a:rPr lang="en-US" baseline="0" dirty="0" err="1" smtClean="0"/>
              <a:t>táo</a:t>
            </a:r>
            <a:endParaRPr lang="en-US" dirty="0"/>
          </a:p>
        </p:txBody>
      </p:sp>
      <p:sp>
        <p:nvSpPr>
          <p:cNvPr id="4" name="Slide Number Placeholder 3"/>
          <p:cNvSpPr>
            <a:spLocks noGrp="1"/>
          </p:cNvSpPr>
          <p:nvPr>
            <p:ph type="sldNum" sz="quarter" idx="10"/>
          </p:nvPr>
        </p:nvSpPr>
        <p:spPr/>
        <p:txBody>
          <a:bodyPr/>
          <a:lstStyle/>
          <a:p>
            <a:fld id="{F7FE5ECD-7426-4F2F-8F1C-8C340215B41D}" type="slidenum">
              <a:rPr lang="en-US" smtClean="0"/>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Để</a:t>
            </a:r>
            <a:r>
              <a:rPr lang="en-US" dirty="0" smtClean="0"/>
              <a:t> </a:t>
            </a:r>
            <a:r>
              <a:rPr lang="en-US" dirty="0" err="1" smtClean="0"/>
              <a:t>phân</a:t>
            </a:r>
            <a:r>
              <a:rPr lang="en-US" baseline="0" dirty="0" smtClean="0"/>
              <a:t> </a:t>
            </a:r>
            <a:r>
              <a:rPr lang="en-US" baseline="0" dirty="0" err="1" smtClean="0"/>
              <a:t>biệt</a:t>
            </a:r>
            <a:r>
              <a:rPr lang="en-US" baseline="0" dirty="0" smtClean="0"/>
              <a:t> </a:t>
            </a:r>
            <a:r>
              <a:rPr lang="en-US" baseline="0" dirty="0" err="1" smtClean="0"/>
              <a:t>dái</a:t>
            </a:r>
            <a:r>
              <a:rPr lang="en-US" baseline="0" dirty="0" smtClean="0"/>
              <a:t> </a:t>
            </a:r>
            <a:r>
              <a:rPr lang="en-US" baseline="0" dirty="0" err="1" smtClean="0"/>
              <a:t>tháo</a:t>
            </a:r>
            <a:r>
              <a:rPr lang="en-US" baseline="0" dirty="0" smtClean="0"/>
              <a:t> </a:t>
            </a:r>
            <a:r>
              <a:rPr lang="en-US" baseline="0" dirty="0" err="1" smtClean="0"/>
              <a:t>dường</a:t>
            </a:r>
            <a:r>
              <a:rPr lang="en-US" baseline="0" dirty="0" smtClean="0"/>
              <a:t> </a:t>
            </a:r>
            <a:r>
              <a:rPr lang="en-US" baseline="0" dirty="0" err="1" smtClean="0"/>
              <a:t>typ</a:t>
            </a:r>
            <a:r>
              <a:rPr lang="en-US" baseline="0" dirty="0" smtClean="0"/>
              <a:t> 1 hay 2 </a:t>
            </a:r>
            <a:r>
              <a:rPr lang="en-US" baseline="0" dirty="0" err="1" smtClean="0"/>
              <a:t>thì</a:t>
            </a:r>
            <a:r>
              <a:rPr lang="en-US" baseline="0" dirty="0" smtClean="0"/>
              <a:t> </a:t>
            </a:r>
            <a:r>
              <a:rPr lang="en-US" baseline="0" dirty="0" err="1" smtClean="0"/>
              <a:t>cần</a:t>
            </a:r>
            <a:r>
              <a:rPr lang="en-US" baseline="0" dirty="0" smtClean="0"/>
              <a:t> </a:t>
            </a:r>
            <a:r>
              <a:rPr lang="en-US" baseline="0" dirty="0" err="1" smtClean="0"/>
              <a:t>làm</a:t>
            </a:r>
            <a:r>
              <a:rPr lang="en-US" baseline="0" dirty="0" smtClean="0"/>
              <a:t> </a:t>
            </a:r>
            <a:r>
              <a:rPr lang="en-US" baseline="0" dirty="0" err="1" smtClean="0"/>
              <a:t>thêm</a:t>
            </a:r>
            <a:r>
              <a:rPr lang="en-US" baseline="0" dirty="0" smtClean="0"/>
              <a:t> 1 </a:t>
            </a:r>
            <a:r>
              <a:rPr lang="en-US" baseline="0" dirty="0" err="1" smtClean="0"/>
              <a:t>số</a:t>
            </a:r>
            <a:r>
              <a:rPr lang="en-US" baseline="0" dirty="0" smtClean="0"/>
              <a:t> </a:t>
            </a:r>
            <a:r>
              <a:rPr lang="en-US" baseline="0" dirty="0" err="1" smtClean="0"/>
              <a:t>xét</a:t>
            </a:r>
            <a:r>
              <a:rPr lang="en-US" baseline="0" dirty="0" smtClean="0"/>
              <a:t> </a:t>
            </a:r>
            <a:r>
              <a:rPr lang="en-US" baseline="0" dirty="0" err="1" smtClean="0"/>
              <a:t>nghiệm</a:t>
            </a:r>
            <a:endParaRPr lang="en-US" baseline="0" dirty="0" smtClean="0"/>
          </a:p>
          <a:p>
            <a:r>
              <a:rPr lang="en-US" baseline="0" dirty="0" smtClean="0"/>
              <a:t>+</a:t>
            </a:r>
            <a:r>
              <a:rPr lang="en-US" baseline="0" dirty="0" err="1" smtClean="0"/>
              <a:t>Kháng</a:t>
            </a:r>
            <a:r>
              <a:rPr lang="en-US" baseline="0" dirty="0" smtClean="0"/>
              <a:t> </a:t>
            </a:r>
            <a:r>
              <a:rPr lang="en-US" baseline="0" dirty="0" err="1" smtClean="0"/>
              <a:t>thể</a:t>
            </a:r>
            <a:r>
              <a:rPr lang="en-US" baseline="0" dirty="0" smtClean="0"/>
              <a:t> </a:t>
            </a:r>
            <a:r>
              <a:rPr lang="en-US" baseline="0" dirty="0" err="1" smtClean="0"/>
              <a:t>kháng</a:t>
            </a:r>
            <a:r>
              <a:rPr lang="en-US" baseline="0" dirty="0" smtClean="0"/>
              <a:t> </a:t>
            </a:r>
            <a:r>
              <a:rPr lang="en-US" baseline="0" dirty="0" err="1" smtClean="0"/>
              <a:t>tế</a:t>
            </a:r>
            <a:r>
              <a:rPr lang="en-US" baseline="0" dirty="0" smtClean="0"/>
              <a:t> </a:t>
            </a:r>
            <a:r>
              <a:rPr lang="en-US" baseline="0" dirty="0" err="1" smtClean="0"/>
              <a:t>bào</a:t>
            </a:r>
            <a:r>
              <a:rPr lang="en-US" baseline="0" dirty="0" smtClean="0"/>
              <a:t> </a:t>
            </a:r>
            <a:r>
              <a:rPr lang="en-US" baseline="0" dirty="0" err="1" smtClean="0"/>
              <a:t>tiểu</a:t>
            </a:r>
            <a:r>
              <a:rPr lang="en-US" baseline="0" dirty="0" smtClean="0"/>
              <a:t> </a:t>
            </a:r>
            <a:r>
              <a:rPr lang="en-US" baseline="0" dirty="0" err="1" smtClean="0"/>
              <a:t>dảo</a:t>
            </a:r>
            <a:r>
              <a:rPr lang="en-US" baseline="0" dirty="0" smtClean="0"/>
              <a:t> </a:t>
            </a:r>
            <a:r>
              <a:rPr lang="en-US" baseline="0" dirty="0" err="1" smtClean="0"/>
              <a:t>tụy</a:t>
            </a:r>
            <a:r>
              <a:rPr lang="en-US" baseline="0" dirty="0" smtClean="0"/>
              <a:t>: typ1 </a:t>
            </a:r>
            <a:r>
              <a:rPr lang="en-US" baseline="0" dirty="0" err="1" smtClean="0"/>
              <a:t>dương</a:t>
            </a:r>
            <a:r>
              <a:rPr lang="en-US" baseline="0" dirty="0" smtClean="0"/>
              <a:t> </a:t>
            </a:r>
            <a:r>
              <a:rPr lang="en-US" baseline="0" dirty="0" err="1" smtClean="0"/>
              <a:t>tính</a:t>
            </a:r>
            <a:endParaRPr lang="en-US" baseline="0" dirty="0" smtClean="0"/>
          </a:p>
          <a:p>
            <a:r>
              <a:rPr lang="en-US" baseline="0" dirty="0" smtClean="0"/>
              <a:t>+ </a:t>
            </a:r>
            <a:r>
              <a:rPr lang="en-US" baseline="0" dirty="0" err="1" smtClean="0"/>
              <a:t>Đo</a:t>
            </a:r>
            <a:r>
              <a:rPr lang="en-US" baseline="0" dirty="0" smtClean="0"/>
              <a:t> insulin hay c- peptide </a:t>
            </a:r>
            <a:r>
              <a:rPr lang="en-US" baseline="0" dirty="0" err="1" smtClean="0"/>
              <a:t>trong</a:t>
            </a:r>
            <a:r>
              <a:rPr lang="en-US" baseline="0" dirty="0" smtClean="0"/>
              <a:t> </a:t>
            </a:r>
            <a:r>
              <a:rPr lang="en-US" baseline="0" dirty="0" err="1" smtClean="0"/>
              <a:t>máu</a:t>
            </a:r>
            <a:r>
              <a:rPr lang="en-US" baseline="0" dirty="0" smtClean="0"/>
              <a:t> </a:t>
            </a:r>
            <a:r>
              <a:rPr lang="en-US" baseline="0" dirty="0" err="1" smtClean="0"/>
              <a:t>thấp</a:t>
            </a:r>
            <a:endParaRPr lang="en-US" dirty="0"/>
          </a:p>
        </p:txBody>
      </p:sp>
      <p:sp>
        <p:nvSpPr>
          <p:cNvPr id="4" name="Slide Number Placeholder 3"/>
          <p:cNvSpPr>
            <a:spLocks noGrp="1"/>
          </p:cNvSpPr>
          <p:nvPr>
            <p:ph type="sldNum" sz="quarter" idx="10"/>
          </p:nvPr>
        </p:nvSpPr>
        <p:spPr/>
        <p:txBody>
          <a:bodyPr/>
          <a:lstStyle/>
          <a:p>
            <a:fld id="{F7FE5ECD-7426-4F2F-8F1C-8C340215B41D}"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vi-VN" dirty="0" smtClean="0"/>
              <a:t>chăm sóc y tế liên tục với</a:t>
            </a:r>
          </a:p>
          <a:p>
            <a:r>
              <a:rPr lang="vi-VN" dirty="0" smtClean="0"/>
              <a:t>chiến lược giảm nguy cơ đa yếu tố</a:t>
            </a:r>
            <a:endParaRPr lang="en-US" dirty="0" smtClean="0"/>
          </a:p>
          <a:p>
            <a:r>
              <a:rPr lang="en-US" dirty="0" err="1" smtClean="0"/>
              <a:t>từ</a:t>
            </a:r>
            <a:r>
              <a:rPr lang="en-US" baseline="0" dirty="0" smtClean="0"/>
              <a:t> </a:t>
            </a:r>
            <a:r>
              <a:rPr lang="en-US" baseline="0" dirty="0" err="1" smtClean="0"/>
              <a:t>thế</a:t>
            </a:r>
            <a:r>
              <a:rPr lang="en-US" baseline="0" dirty="0" smtClean="0"/>
              <a:t> </a:t>
            </a:r>
            <a:r>
              <a:rPr lang="en-US" baseline="0" dirty="0" err="1" smtClean="0"/>
              <a:t>kỷ</a:t>
            </a:r>
            <a:r>
              <a:rPr lang="en-US" baseline="0" dirty="0" smtClean="0"/>
              <a:t> 11 y </a:t>
            </a:r>
            <a:r>
              <a:rPr lang="en-US" baseline="0" dirty="0" err="1" smtClean="0"/>
              <a:t>văn</a:t>
            </a:r>
            <a:r>
              <a:rPr lang="en-US" baseline="0" dirty="0" smtClean="0"/>
              <a:t> </a:t>
            </a:r>
            <a:r>
              <a:rPr lang="en-US" baseline="0" dirty="0" err="1" smtClean="0"/>
              <a:t>quan</a:t>
            </a:r>
            <a:r>
              <a:rPr lang="en-US" baseline="0" dirty="0" smtClean="0"/>
              <a:t> </a:t>
            </a:r>
            <a:r>
              <a:rPr lang="en-US" baseline="0" dirty="0" err="1" smtClean="0"/>
              <a:t>sát</a:t>
            </a:r>
            <a:r>
              <a:rPr lang="en-US" baseline="0" dirty="0" smtClean="0"/>
              <a:t> </a:t>
            </a:r>
            <a:r>
              <a:rPr lang="en-US" baseline="0" dirty="0" err="1" smtClean="0"/>
              <a:t>tháy</a:t>
            </a:r>
            <a:r>
              <a:rPr lang="en-US" baseline="0" dirty="0" smtClean="0"/>
              <a:t> 1 </a:t>
            </a:r>
            <a:r>
              <a:rPr lang="en-US" baseline="0" dirty="0" err="1" smtClean="0"/>
              <a:t>bệnh</a:t>
            </a:r>
            <a:r>
              <a:rPr lang="en-US" baseline="0" dirty="0" smtClean="0"/>
              <a:t> la </a:t>
            </a:r>
            <a:r>
              <a:rPr lang="en-US" baseline="0" dirty="0" err="1" smtClean="0"/>
              <a:t>với</a:t>
            </a:r>
            <a:r>
              <a:rPr lang="en-US" baseline="0" dirty="0" smtClean="0"/>
              <a:t> </a:t>
            </a:r>
            <a:r>
              <a:rPr lang="en-US" b="1" baseline="0" dirty="0" smtClean="0"/>
              <a:t>: 4 </a:t>
            </a:r>
            <a:r>
              <a:rPr lang="en-US" b="1" baseline="0" dirty="0" err="1" smtClean="0"/>
              <a:t>triệu</a:t>
            </a:r>
            <a:r>
              <a:rPr lang="en-US" b="1" baseline="0" dirty="0" smtClean="0"/>
              <a:t> </a:t>
            </a:r>
            <a:r>
              <a:rPr lang="en-US" b="1" baseline="0" dirty="0" err="1" smtClean="0"/>
              <a:t>chúng</a:t>
            </a:r>
            <a:r>
              <a:rPr lang="en-US" b="1" baseline="0" dirty="0" smtClean="0"/>
              <a:t> </a:t>
            </a:r>
            <a:r>
              <a:rPr lang="en-US" b="1" baseline="0" dirty="0" err="1" smtClean="0"/>
              <a:t>chính</a:t>
            </a:r>
            <a:r>
              <a:rPr lang="en-US" baseline="0" dirty="0" smtClean="0"/>
              <a:t>: </a:t>
            </a:r>
            <a:r>
              <a:rPr lang="en-US" baseline="0" dirty="0" err="1" smtClean="0"/>
              <a:t>ăn</a:t>
            </a:r>
            <a:r>
              <a:rPr lang="en-US" baseline="0" dirty="0" smtClean="0"/>
              <a:t>, </a:t>
            </a:r>
            <a:r>
              <a:rPr lang="en-US" baseline="0" dirty="0" err="1" smtClean="0"/>
              <a:t>uongb</a:t>
            </a:r>
            <a:r>
              <a:rPr lang="en-US" baseline="0" dirty="0" smtClean="0"/>
              <a:t>, </a:t>
            </a:r>
            <a:r>
              <a:rPr lang="en-US" baseline="0" dirty="0" err="1" smtClean="0"/>
              <a:t>dái</a:t>
            </a:r>
            <a:r>
              <a:rPr lang="en-US" baseline="0" dirty="0" smtClean="0"/>
              <a:t> </a:t>
            </a:r>
            <a:r>
              <a:rPr lang="en-US" baseline="0" dirty="0" err="1" smtClean="0"/>
              <a:t>nhiều</a:t>
            </a:r>
            <a:r>
              <a:rPr lang="en-US" baseline="0" dirty="0" smtClean="0"/>
              <a:t> </a:t>
            </a:r>
            <a:r>
              <a:rPr lang="en-US" baseline="0" dirty="0" err="1" smtClean="0"/>
              <a:t>và</a:t>
            </a:r>
            <a:r>
              <a:rPr lang="en-US" baseline="0" dirty="0" smtClean="0"/>
              <a:t> </a:t>
            </a:r>
            <a:r>
              <a:rPr lang="en-US" baseline="0" dirty="0" err="1" smtClean="0"/>
              <a:t>gầy</a:t>
            </a:r>
            <a:r>
              <a:rPr lang="en-US" baseline="0" dirty="0" smtClean="0"/>
              <a:t> </a:t>
            </a:r>
            <a:r>
              <a:rPr lang="en-US" baseline="0" dirty="0" err="1" smtClean="0"/>
              <a:t>nhanh</a:t>
            </a:r>
            <a:r>
              <a:rPr lang="en-US" baseline="0" dirty="0" smtClean="0"/>
              <a:t>. </a:t>
            </a:r>
            <a:r>
              <a:rPr lang="en-US" baseline="0" dirty="0" err="1" smtClean="0"/>
              <a:t>Nhưng</a:t>
            </a:r>
            <a:r>
              <a:rPr lang="en-US" baseline="0" dirty="0" smtClean="0"/>
              <a:t> </a:t>
            </a:r>
            <a:r>
              <a:rPr lang="en-US" baseline="0" dirty="0" err="1" smtClean="0"/>
              <a:t>mà</a:t>
            </a:r>
            <a:r>
              <a:rPr lang="en-US" baseline="0" dirty="0" smtClean="0"/>
              <a:t> </a:t>
            </a:r>
            <a:r>
              <a:rPr lang="en-US" baseline="0" dirty="0" err="1" smtClean="0"/>
              <a:t>chuea</a:t>
            </a:r>
            <a:r>
              <a:rPr lang="en-US" baseline="0" dirty="0" smtClean="0"/>
              <a:t> </a:t>
            </a:r>
            <a:r>
              <a:rPr lang="en-US" baseline="0" dirty="0" err="1" smtClean="0"/>
              <a:t>kết</a:t>
            </a:r>
            <a:r>
              <a:rPr lang="en-US" baseline="0" dirty="0" smtClean="0"/>
              <a:t> </a:t>
            </a:r>
            <a:r>
              <a:rPr lang="en-US" baseline="0" dirty="0" err="1" smtClean="0"/>
              <a:t>luận</a:t>
            </a:r>
            <a:r>
              <a:rPr lang="en-US" baseline="0" dirty="0" smtClean="0"/>
              <a:t> </a:t>
            </a:r>
            <a:r>
              <a:rPr lang="en-US" baseline="0" dirty="0" err="1" smtClean="0"/>
              <a:t>dduowwcj</a:t>
            </a:r>
            <a:r>
              <a:rPr lang="en-US" baseline="0" dirty="0" smtClean="0"/>
              <a:t> </a:t>
            </a:r>
            <a:r>
              <a:rPr lang="en-US" baseline="0" dirty="0" err="1" smtClean="0"/>
              <a:t>bệnh</a:t>
            </a:r>
            <a:r>
              <a:rPr lang="en-US" baseline="0" dirty="0" smtClean="0"/>
              <a:t>, </a:t>
            </a:r>
            <a:r>
              <a:rPr lang="en-US" baseline="0" dirty="0" err="1" smtClean="0"/>
              <a:t>về</a:t>
            </a:r>
            <a:r>
              <a:rPr lang="en-US" baseline="0" dirty="0" smtClean="0"/>
              <a:t> </a:t>
            </a:r>
            <a:r>
              <a:rPr lang="en-US" baseline="0" dirty="0" err="1" smtClean="0"/>
              <a:t>sau</a:t>
            </a:r>
            <a:r>
              <a:rPr lang="en-US" baseline="0" dirty="0" smtClean="0"/>
              <a:t> </a:t>
            </a:r>
            <a:r>
              <a:rPr lang="en-US" baseline="0" dirty="0" err="1" smtClean="0"/>
              <a:t>thấy</a:t>
            </a:r>
            <a:r>
              <a:rPr lang="en-US" baseline="0" dirty="0" smtClean="0"/>
              <a:t> </a:t>
            </a:r>
            <a:r>
              <a:rPr lang="en-US" baseline="0" dirty="0" err="1" smtClean="0"/>
              <a:t>kiến</a:t>
            </a:r>
            <a:r>
              <a:rPr lang="en-US" baseline="0" dirty="0" smtClean="0"/>
              <a:t> </a:t>
            </a:r>
            <a:r>
              <a:rPr lang="en-US" baseline="0" dirty="0" err="1" smtClean="0"/>
              <a:t>bu</a:t>
            </a:r>
            <a:r>
              <a:rPr lang="en-US" baseline="0" dirty="0" smtClean="0"/>
              <a:t> </a:t>
            </a:r>
            <a:r>
              <a:rPr lang="en-US" baseline="0" dirty="0" err="1" smtClean="0"/>
              <a:t>vào</a:t>
            </a:r>
            <a:r>
              <a:rPr lang="en-US" baseline="0" dirty="0" smtClean="0"/>
              <a:t> </a:t>
            </a:r>
            <a:r>
              <a:rPr lang="en-US" baseline="0" dirty="0" err="1" smtClean="0"/>
              <a:t>bải</a:t>
            </a:r>
            <a:r>
              <a:rPr lang="en-US" baseline="0" dirty="0" smtClean="0"/>
              <a:t> </a:t>
            </a:r>
            <a:r>
              <a:rPr lang="en-US" baseline="0" dirty="0" err="1" smtClean="0"/>
              <a:t>nước</a:t>
            </a:r>
            <a:r>
              <a:rPr lang="en-US" baseline="0" dirty="0" smtClean="0"/>
              <a:t> </a:t>
            </a:r>
            <a:r>
              <a:rPr lang="en-US" baseline="0" dirty="0" err="1" smtClean="0"/>
              <a:t>tiểu</a:t>
            </a:r>
            <a:r>
              <a:rPr lang="en-US" baseline="0" dirty="0" smtClean="0"/>
              <a:t> </a:t>
            </a:r>
            <a:r>
              <a:rPr lang="en-US" baseline="0" dirty="0" err="1" smtClean="0"/>
              <a:t>người</a:t>
            </a:r>
            <a:r>
              <a:rPr lang="en-US" baseline="0" dirty="0" smtClean="0"/>
              <a:t> </a:t>
            </a:r>
            <a:r>
              <a:rPr lang="en-US" baseline="0" dirty="0" err="1" smtClean="0"/>
              <a:t>ta</a:t>
            </a:r>
            <a:r>
              <a:rPr lang="en-US" baseline="0" dirty="0" smtClean="0"/>
              <a:t> </a:t>
            </a:r>
            <a:r>
              <a:rPr lang="en-US" baseline="0" dirty="0" err="1" smtClean="0"/>
              <a:t>nếm</a:t>
            </a:r>
            <a:r>
              <a:rPr lang="en-US" baseline="0" dirty="0" smtClean="0"/>
              <a:t> </a:t>
            </a:r>
            <a:r>
              <a:rPr lang="en-US" baseline="0" dirty="0" err="1" smtClean="0"/>
              <a:t>có</a:t>
            </a:r>
            <a:r>
              <a:rPr lang="en-US" baseline="0" dirty="0" smtClean="0"/>
              <a:t> </a:t>
            </a:r>
            <a:r>
              <a:rPr lang="en-US" baseline="0" dirty="0" err="1" smtClean="0"/>
              <a:t>chât</a:t>
            </a:r>
            <a:r>
              <a:rPr lang="en-US" baseline="0" dirty="0" smtClean="0"/>
              <a:t> </a:t>
            </a:r>
            <a:r>
              <a:rPr lang="en-US" baseline="0" dirty="0" err="1" smtClean="0"/>
              <a:t>ngọt</a:t>
            </a:r>
            <a:r>
              <a:rPr lang="en-US" baseline="0" dirty="0" smtClean="0"/>
              <a:t> do </a:t>
            </a:r>
            <a:r>
              <a:rPr lang="en-US" baseline="0" dirty="0" err="1" smtClean="0"/>
              <a:t>đó</a:t>
            </a:r>
            <a:r>
              <a:rPr lang="en-US" baseline="0" dirty="0" smtClean="0"/>
              <a:t> </a:t>
            </a:r>
            <a:r>
              <a:rPr lang="en-US" baseline="0" dirty="0" err="1" smtClean="0"/>
              <a:t>người</a:t>
            </a:r>
            <a:r>
              <a:rPr lang="en-US" baseline="0" dirty="0" smtClean="0"/>
              <a:t> </a:t>
            </a:r>
            <a:r>
              <a:rPr lang="en-US" baseline="0" dirty="0" err="1" smtClean="0"/>
              <a:t>ta</a:t>
            </a:r>
            <a:r>
              <a:rPr lang="en-US" baseline="0" dirty="0" smtClean="0"/>
              <a:t> </a:t>
            </a:r>
            <a:r>
              <a:rPr lang="en-US" baseline="0" dirty="0" err="1" smtClean="0"/>
              <a:t>nghỉ</a:t>
            </a:r>
            <a:r>
              <a:rPr lang="en-US" baseline="0" dirty="0" smtClean="0"/>
              <a:t> </a:t>
            </a:r>
            <a:r>
              <a:rPr lang="en-US" baseline="0" dirty="0" err="1" smtClean="0"/>
              <a:t>có</a:t>
            </a:r>
            <a:r>
              <a:rPr lang="en-US" baseline="0" dirty="0" smtClean="0"/>
              <a:t> </a:t>
            </a:r>
            <a:r>
              <a:rPr lang="en-US" baseline="0" dirty="0" err="1" smtClean="0"/>
              <a:t>đuồng</a:t>
            </a:r>
            <a:r>
              <a:rPr lang="en-US" baseline="0" dirty="0" smtClean="0"/>
              <a:t> </a:t>
            </a:r>
            <a:r>
              <a:rPr lang="en-US" baseline="0" dirty="0" err="1" smtClean="0"/>
              <a:t>trong</a:t>
            </a:r>
            <a:r>
              <a:rPr lang="en-US" baseline="0" dirty="0" smtClean="0"/>
              <a:t> </a:t>
            </a:r>
            <a:r>
              <a:rPr lang="en-US" baseline="0" dirty="0" err="1" smtClean="0"/>
              <a:t>nước</a:t>
            </a:r>
            <a:r>
              <a:rPr lang="en-US" baseline="0" dirty="0" smtClean="0"/>
              <a:t> </a:t>
            </a:r>
            <a:r>
              <a:rPr lang="en-US" baseline="0" dirty="0" err="1" smtClean="0"/>
              <a:t>tiểu</a:t>
            </a:r>
            <a:r>
              <a:rPr lang="en-US" baseline="0" dirty="0" smtClean="0"/>
              <a:t> </a:t>
            </a:r>
            <a:r>
              <a:rPr lang="en-US" baseline="0" dirty="0" err="1" smtClean="0"/>
              <a:t>và</a:t>
            </a:r>
            <a:r>
              <a:rPr lang="en-US" baseline="0" dirty="0" smtClean="0"/>
              <a:t> </a:t>
            </a:r>
            <a:r>
              <a:rPr lang="en-US" baseline="0" dirty="0" err="1" smtClean="0"/>
              <a:t>đật</a:t>
            </a:r>
            <a:r>
              <a:rPr lang="en-US" baseline="0" dirty="0" smtClean="0"/>
              <a:t> </a:t>
            </a:r>
            <a:r>
              <a:rPr lang="en-US" baseline="0" dirty="0" err="1" smtClean="0"/>
              <a:t>là</a:t>
            </a:r>
            <a:r>
              <a:rPr lang="en-US" baseline="0" dirty="0" smtClean="0"/>
              <a:t> ĐTĐ hay </a:t>
            </a:r>
            <a:r>
              <a:rPr lang="en-US" baseline="0" dirty="0" err="1" smtClean="0"/>
              <a:t>tiểu</a:t>
            </a:r>
            <a:r>
              <a:rPr lang="en-US" baseline="0" dirty="0" smtClean="0"/>
              <a:t> </a:t>
            </a:r>
            <a:r>
              <a:rPr lang="en-US" baseline="0" dirty="0" err="1" smtClean="0"/>
              <a:t>đường</a:t>
            </a:r>
            <a:r>
              <a:rPr lang="en-US" baseline="0" dirty="0" smtClean="0"/>
              <a:t>, </a:t>
            </a:r>
            <a:r>
              <a:rPr lang="en-US" b="1" baseline="0" dirty="0" err="1" smtClean="0"/>
              <a:t>hiện</a:t>
            </a:r>
            <a:r>
              <a:rPr lang="en-US" b="1" baseline="0" dirty="0" smtClean="0"/>
              <a:t> nay </a:t>
            </a:r>
            <a:r>
              <a:rPr lang="en-US" b="1" baseline="0" dirty="0" err="1" smtClean="0"/>
              <a:t>còn</a:t>
            </a:r>
            <a:r>
              <a:rPr lang="en-US" b="1" baseline="0" dirty="0" smtClean="0"/>
              <a:t> </a:t>
            </a:r>
            <a:r>
              <a:rPr lang="en-US" b="1" baseline="0" dirty="0" err="1" smtClean="0"/>
              <a:t>gọi</a:t>
            </a:r>
            <a:r>
              <a:rPr lang="en-US" b="1" baseline="0" dirty="0" smtClean="0"/>
              <a:t> </a:t>
            </a:r>
            <a:r>
              <a:rPr lang="en-US" b="1" baseline="0" dirty="0" err="1" smtClean="0"/>
              <a:t>là</a:t>
            </a:r>
            <a:r>
              <a:rPr lang="en-US" b="1" baseline="0" dirty="0" smtClean="0"/>
              <a:t> </a:t>
            </a:r>
            <a:r>
              <a:rPr lang="en-US" b="1" baseline="0" dirty="0" err="1" smtClean="0"/>
              <a:t>tăng</a:t>
            </a:r>
            <a:r>
              <a:rPr lang="en-US" b="1" baseline="0" dirty="0" smtClean="0"/>
              <a:t> </a:t>
            </a:r>
            <a:r>
              <a:rPr lang="en-US" b="1" baseline="0" dirty="0" err="1" smtClean="0"/>
              <a:t>dường</a:t>
            </a:r>
            <a:r>
              <a:rPr lang="en-US" b="1" baseline="0" dirty="0" smtClean="0"/>
              <a:t> </a:t>
            </a:r>
            <a:r>
              <a:rPr lang="en-US" b="1" baseline="0" dirty="0" err="1" smtClean="0"/>
              <a:t>huyết</a:t>
            </a:r>
            <a:r>
              <a:rPr lang="en-US" baseline="0" dirty="0" smtClean="0"/>
              <a:t>,</a:t>
            </a:r>
          </a:p>
          <a:p>
            <a:r>
              <a:rPr lang="en-US" baseline="0" dirty="0" err="1" smtClean="0"/>
              <a:t>Lúc</a:t>
            </a:r>
            <a:r>
              <a:rPr lang="en-US" baseline="0" dirty="0" smtClean="0"/>
              <a:t> </a:t>
            </a:r>
            <a:r>
              <a:rPr lang="en-US" b="1" baseline="0" dirty="0" err="1" smtClean="0"/>
              <a:t>đầu.cơ</a:t>
            </a:r>
            <a:r>
              <a:rPr lang="en-US" b="1" baseline="0" dirty="0" smtClean="0"/>
              <a:t> </a:t>
            </a:r>
            <a:r>
              <a:rPr lang="en-US" b="1" baseline="0" dirty="0" err="1" smtClean="0"/>
              <a:t>chế</a:t>
            </a:r>
            <a:r>
              <a:rPr lang="en-US" b="1" baseline="0" dirty="0" smtClean="0"/>
              <a:t> </a:t>
            </a:r>
            <a:r>
              <a:rPr lang="en-US" b="1" baseline="0" dirty="0" err="1" smtClean="0"/>
              <a:t>tác</a:t>
            </a:r>
            <a:r>
              <a:rPr lang="en-US" b="1" baseline="0" dirty="0" smtClean="0"/>
              <a:t> </a:t>
            </a:r>
            <a:r>
              <a:rPr lang="en-US" b="1" baseline="0" dirty="0" err="1" smtClean="0"/>
              <a:t>dụng</a:t>
            </a:r>
            <a:r>
              <a:rPr lang="en-US" b="1" baseline="0" dirty="0" smtClean="0"/>
              <a:t> </a:t>
            </a:r>
            <a:r>
              <a:rPr lang="en-US" b="1" baseline="0" dirty="0" err="1" smtClean="0"/>
              <a:t>của</a:t>
            </a:r>
            <a:r>
              <a:rPr lang="en-US" b="1" baseline="0" dirty="0" smtClean="0"/>
              <a:t> insulin </a:t>
            </a:r>
            <a:r>
              <a:rPr lang="en-US" b="1" baseline="0" dirty="0" err="1" smtClean="0"/>
              <a:t>duoc</a:t>
            </a:r>
            <a:r>
              <a:rPr lang="en-US" b="1" baseline="0" dirty="0" smtClean="0"/>
              <a:t> </a:t>
            </a:r>
            <a:r>
              <a:rPr lang="en-US" b="1" baseline="0" dirty="0" err="1" smtClean="0"/>
              <a:t>sáng</a:t>
            </a:r>
            <a:r>
              <a:rPr lang="en-US" b="1" baseline="0" dirty="0" smtClean="0"/>
              <a:t> </a:t>
            </a:r>
            <a:r>
              <a:rPr lang="en-US" b="1" baseline="0" dirty="0" err="1" smtClean="0"/>
              <a:t>tỏ</a:t>
            </a:r>
            <a:r>
              <a:rPr lang="en-US" baseline="0" dirty="0" smtClean="0"/>
              <a:t>:, </a:t>
            </a:r>
            <a:r>
              <a:rPr lang="en-US" baseline="0" dirty="0" err="1" smtClean="0"/>
              <a:t>chỉ</a:t>
            </a:r>
            <a:r>
              <a:rPr lang="en-US" baseline="0" dirty="0" smtClean="0"/>
              <a:t> </a:t>
            </a:r>
            <a:r>
              <a:rPr lang="en-US" baseline="0" dirty="0" err="1" smtClean="0"/>
              <a:t>chấn</a:t>
            </a:r>
            <a:r>
              <a:rPr lang="en-US" baseline="0" dirty="0" smtClean="0"/>
              <a:t> </a:t>
            </a:r>
            <a:r>
              <a:rPr lang="en-US" baseline="0" dirty="0" err="1" smtClean="0"/>
              <a:t>đoán</a:t>
            </a:r>
            <a:r>
              <a:rPr lang="en-US" baseline="0" dirty="0" smtClean="0"/>
              <a:t> </a:t>
            </a:r>
            <a:r>
              <a:rPr lang="en-US" baseline="0" dirty="0" err="1" smtClean="0"/>
              <a:t>được</a:t>
            </a:r>
            <a:r>
              <a:rPr lang="en-US" baseline="0" dirty="0" smtClean="0"/>
              <a:t> </a:t>
            </a:r>
            <a:r>
              <a:rPr lang="en-US" baseline="0" dirty="0" err="1" smtClean="0"/>
              <a:t>nyuwngx</a:t>
            </a:r>
            <a:r>
              <a:rPr lang="en-US" baseline="0" dirty="0" smtClean="0"/>
              <a:t> </a:t>
            </a:r>
            <a:r>
              <a:rPr lang="en-US" baseline="0" dirty="0" err="1" smtClean="0"/>
              <a:t>bệnh</a:t>
            </a:r>
            <a:r>
              <a:rPr lang="en-US" baseline="0" dirty="0" smtClean="0"/>
              <a:t> </a:t>
            </a:r>
            <a:r>
              <a:rPr lang="en-US" baseline="0" dirty="0" err="1" smtClean="0"/>
              <a:t>nhân</a:t>
            </a:r>
            <a:r>
              <a:rPr lang="en-US" baseline="0" dirty="0" smtClean="0"/>
              <a:t> </a:t>
            </a:r>
            <a:r>
              <a:rPr lang="en-US" baseline="0" dirty="0" err="1" smtClean="0"/>
              <a:t>bị</a:t>
            </a:r>
            <a:r>
              <a:rPr lang="en-US" baseline="0" dirty="0" smtClean="0"/>
              <a:t> </a:t>
            </a:r>
            <a:r>
              <a:rPr lang="en-US" b="1" baseline="0" dirty="0" smtClean="0"/>
              <a:t>ĐTĐ </a:t>
            </a:r>
            <a:r>
              <a:rPr lang="en-US" b="1" baseline="0" dirty="0" err="1" smtClean="0"/>
              <a:t>typ</a:t>
            </a:r>
            <a:r>
              <a:rPr lang="en-US" b="1" baseline="0" dirty="0" smtClean="0"/>
              <a:t> 1 </a:t>
            </a:r>
            <a:r>
              <a:rPr lang="en-US" baseline="0" dirty="0" smtClean="0"/>
              <a:t>.</a:t>
            </a:r>
            <a:r>
              <a:rPr lang="en-US" baseline="0" dirty="0" err="1" smtClean="0"/>
              <a:t>về</a:t>
            </a:r>
            <a:r>
              <a:rPr lang="en-US" baseline="0" dirty="0" smtClean="0"/>
              <a:t> </a:t>
            </a:r>
            <a:r>
              <a:rPr lang="en-US" baseline="0" dirty="0" err="1" smtClean="0"/>
              <a:t>sau</a:t>
            </a:r>
            <a:r>
              <a:rPr lang="en-US" baseline="0" dirty="0" smtClean="0"/>
              <a:t> </a:t>
            </a:r>
            <a:r>
              <a:rPr lang="en-US" baseline="0" dirty="0" err="1" smtClean="0"/>
              <a:t>khi</a:t>
            </a:r>
            <a:r>
              <a:rPr lang="en-US" baseline="0" dirty="0" smtClean="0"/>
              <a:t> </a:t>
            </a:r>
            <a:r>
              <a:rPr lang="en-US" baseline="0" dirty="0" err="1" smtClean="0"/>
              <a:t>dã</a:t>
            </a:r>
            <a:r>
              <a:rPr lang="en-US" baseline="0" dirty="0" smtClean="0"/>
              <a:t> </a:t>
            </a:r>
            <a:r>
              <a:rPr lang="en-US" baseline="0" dirty="0" err="1" smtClean="0"/>
              <a:t>có</a:t>
            </a:r>
            <a:r>
              <a:rPr lang="en-US" baseline="0" dirty="0" smtClean="0"/>
              <a:t> do </a:t>
            </a:r>
            <a:r>
              <a:rPr lang="en-US" baseline="0" dirty="0" err="1" smtClean="0"/>
              <a:t>duoc</a:t>
            </a:r>
            <a:r>
              <a:rPr lang="en-US" baseline="0" dirty="0" smtClean="0"/>
              <a:t> </a:t>
            </a:r>
            <a:r>
              <a:rPr lang="en-US" baseline="0" dirty="0" err="1" smtClean="0"/>
              <a:t>nòng</a:t>
            </a:r>
            <a:r>
              <a:rPr lang="en-US" baseline="0" dirty="0" smtClean="0"/>
              <a:t> </a:t>
            </a:r>
            <a:r>
              <a:rPr lang="en-US" baseline="0" dirty="0" err="1" smtClean="0"/>
              <a:t>dộ</a:t>
            </a:r>
            <a:r>
              <a:rPr lang="en-US" baseline="0" dirty="0" smtClean="0"/>
              <a:t> Insulin </a:t>
            </a:r>
            <a:r>
              <a:rPr lang="en-US" baseline="0" dirty="0" err="1" smtClean="0"/>
              <a:t>trong</a:t>
            </a:r>
            <a:r>
              <a:rPr lang="en-US" baseline="0" dirty="0" smtClean="0"/>
              <a:t> </a:t>
            </a:r>
            <a:r>
              <a:rPr lang="en-US" baseline="0" dirty="0" err="1" smtClean="0"/>
              <a:t>máu</a:t>
            </a:r>
            <a:r>
              <a:rPr lang="en-US" baseline="0" dirty="0" smtClean="0"/>
              <a:t> </a:t>
            </a:r>
            <a:r>
              <a:rPr lang="en-US" baseline="0" dirty="0" err="1" smtClean="0"/>
              <a:t>thì</a:t>
            </a:r>
            <a:r>
              <a:rPr lang="en-US" baseline="0" dirty="0" smtClean="0"/>
              <a:t> </a:t>
            </a:r>
            <a:r>
              <a:rPr lang="en-US" baseline="0" dirty="0" err="1" smtClean="0"/>
              <a:t>tháy</a:t>
            </a:r>
            <a:r>
              <a:rPr lang="en-US" baseline="0" dirty="0" smtClean="0"/>
              <a:t> </a:t>
            </a:r>
            <a:r>
              <a:rPr lang="en-US" baseline="0" dirty="0" err="1" smtClean="0"/>
              <a:t>có</a:t>
            </a:r>
            <a:r>
              <a:rPr lang="en-US" baseline="0" dirty="0" smtClean="0"/>
              <a:t> </a:t>
            </a:r>
            <a:r>
              <a:rPr lang="en-US" baseline="0" dirty="0" err="1" smtClean="0"/>
              <a:t>nhũng</a:t>
            </a:r>
            <a:r>
              <a:rPr lang="en-US" baseline="0" dirty="0" smtClean="0"/>
              <a:t> </a:t>
            </a:r>
            <a:r>
              <a:rPr lang="en-US" baseline="0" dirty="0" err="1" smtClean="0"/>
              <a:t>nguồi</a:t>
            </a:r>
            <a:r>
              <a:rPr lang="en-US" baseline="0" dirty="0" smtClean="0"/>
              <a:t>  ĐTĐ insulin </a:t>
            </a:r>
            <a:r>
              <a:rPr lang="en-US" baseline="0" dirty="0" err="1" smtClean="0"/>
              <a:t>ko</a:t>
            </a:r>
            <a:r>
              <a:rPr lang="en-US" baseline="0" dirty="0" smtClean="0"/>
              <a:t> </a:t>
            </a:r>
            <a:r>
              <a:rPr lang="en-US" baseline="0" dirty="0" err="1" smtClean="0"/>
              <a:t>nhũng</a:t>
            </a:r>
            <a:r>
              <a:rPr lang="en-US" baseline="0" dirty="0" smtClean="0"/>
              <a:t> </a:t>
            </a:r>
            <a:r>
              <a:rPr lang="en-US" b="1" baseline="0" dirty="0" err="1" smtClean="0"/>
              <a:t>ko</a:t>
            </a:r>
            <a:r>
              <a:rPr lang="en-US" b="1" baseline="0" dirty="0" smtClean="0"/>
              <a:t> </a:t>
            </a:r>
            <a:r>
              <a:rPr lang="en-US" b="1" baseline="0" dirty="0" err="1" smtClean="0"/>
              <a:t>giảm</a:t>
            </a:r>
            <a:r>
              <a:rPr lang="en-US" b="1" baseline="0" dirty="0" smtClean="0"/>
              <a:t> </a:t>
            </a:r>
            <a:r>
              <a:rPr lang="en-US" b="1" baseline="0" dirty="0" err="1" smtClean="0"/>
              <a:t>mà</a:t>
            </a:r>
            <a:r>
              <a:rPr lang="en-US" b="1" baseline="0" dirty="0" smtClean="0"/>
              <a:t> </a:t>
            </a:r>
            <a:r>
              <a:rPr lang="en-US" b="1" baseline="0" dirty="0" err="1" smtClean="0"/>
              <a:t>còn</a:t>
            </a:r>
            <a:r>
              <a:rPr lang="en-US" b="1" baseline="0" dirty="0" smtClean="0"/>
              <a:t> </a:t>
            </a:r>
            <a:r>
              <a:rPr lang="en-US" b="1" baseline="0" dirty="0" err="1" smtClean="0"/>
              <a:t>tăng</a:t>
            </a:r>
            <a:r>
              <a:rPr lang="en-US" b="1" baseline="0" dirty="0" smtClean="0"/>
              <a:t> </a:t>
            </a:r>
            <a:r>
              <a:rPr lang="en-US" b="1" baseline="0" dirty="0" err="1" smtClean="0"/>
              <a:t>hơn</a:t>
            </a:r>
            <a:r>
              <a:rPr lang="en-US" b="1" baseline="0" dirty="0" smtClean="0"/>
              <a:t> </a:t>
            </a:r>
            <a:r>
              <a:rPr lang="en-US" b="1" baseline="0" dirty="0" err="1" smtClean="0"/>
              <a:t>nguoi</a:t>
            </a:r>
            <a:r>
              <a:rPr lang="en-US" b="1" baseline="0" dirty="0" smtClean="0"/>
              <a:t> </a:t>
            </a:r>
            <a:r>
              <a:rPr lang="en-US" b="1" baseline="0" dirty="0" err="1" smtClean="0"/>
              <a:t>bt.do</a:t>
            </a:r>
            <a:r>
              <a:rPr lang="en-US" b="1" baseline="0" dirty="0" smtClean="0"/>
              <a:t> insulin </a:t>
            </a:r>
            <a:r>
              <a:rPr lang="en-US" baseline="0" dirty="0" err="1" smtClean="0"/>
              <a:t>da</a:t>
            </a:r>
            <a:r>
              <a:rPr lang="en-US" baseline="0" dirty="0" smtClean="0"/>
              <a:t> bi </a:t>
            </a:r>
            <a:r>
              <a:rPr lang="en-US" baseline="0" dirty="0" err="1" smtClean="0"/>
              <a:t>khang</a:t>
            </a:r>
            <a:r>
              <a:rPr lang="en-US" baseline="0" dirty="0" smtClean="0"/>
              <a:t> </a:t>
            </a:r>
            <a:r>
              <a:rPr lang="en-US" baseline="0" dirty="0" err="1" smtClean="0"/>
              <a:t>và</a:t>
            </a:r>
            <a:r>
              <a:rPr lang="en-US" baseline="0" dirty="0" smtClean="0"/>
              <a:t> </a:t>
            </a:r>
            <a:r>
              <a:rPr lang="en-US" baseline="0" dirty="0" err="1" smtClean="0"/>
              <a:t>dòi</a:t>
            </a:r>
            <a:r>
              <a:rPr lang="en-US" baseline="0" dirty="0" smtClean="0"/>
              <a:t> </a:t>
            </a:r>
            <a:r>
              <a:rPr lang="en-US" baseline="0" dirty="0" err="1" smtClean="0"/>
              <a:t>hỏi</a:t>
            </a:r>
            <a:r>
              <a:rPr lang="en-US" baseline="0" dirty="0" smtClean="0"/>
              <a:t> </a:t>
            </a:r>
            <a:r>
              <a:rPr lang="en-US" baseline="0" dirty="0" err="1" smtClean="0"/>
              <a:t>nòng</a:t>
            </a:r>
            <a:r>
              <a:rPr lang="en-US" baseline="0" dirty="0" smtClean="0"/>
              <a:t> </a:t>
            </a:r>
            <a:r>
              <a:rPr lang="en-US" baseline="0" dirty="0" err="1" smtClean="0"/>
              <a:t>dọ</a:t>
            </a:r>
            <a:r>
              <a:rPr lang="en-US" baseline="0" dirty="0" smtClean="0"/>
              <a:t> </a:t>
            </a:r>
            <a:r>
              <a:rPr lang="en-US" baseline="0" dirty="0" err="1" smtClean="0"/>
              <a:t>cao</a:t>
            </a:r>
            <a:r>
              <a:rPr lang="en-US" baseline="0" dirty="0" smtClean="0"/>
              <a:t> </a:t>
            </a:r>
            <a:r>
              <a:rPr lang="en-US" baseline="0" dirty="0" err="1" smtClean="0"/>
              <a:t>hon</a:t>
            </a:r>
            <a:r>
              <a:rPr lang="en-US" baseline="0" dirty="0" smtClean="0"/>
              <a:t> </a:t>
            </a:r>
            <a:r>
              <a:rPr lang="en-US" baseline="0" dirty="0" err="1" smtClean="0"/>
              <a:t>bt</a:t>
            </a:r>
            <a:r>
              <a:rPr lang="en-US" baseline="0" dirty="0" smtClean="0"/>
              <a:t> </a:t>
            </a:r>
            <a:r>
              <a:rPr lang="en-US" baseline="0" dirty="0" err="1" smtClean="0"/>
              <a:t>moi</a:t>
            </a:r>
            <a:r>
              <a:rPr lang="en-US" baseline="0" dirty="0" smtClean="0"/>
              <a:t> </a:t>
            </a:r>
            <a:r>
              <a:rPr lang="en-US" baseline="0" dirty="0" err="1" smtClean="0"/>
              <a:t>dua</a:t>
            </a:r>
            <a:r>
              <a:rPr lang="en-US" baseline="0" dirty="0" smtClean="0"/>
              <a:t> </a:t>
            </a:r>
            <a:r>
              <a:rPr lang="en-US" baseline="0" dirty="0" err="1" smtClean="0"/>
              <a:t>duoc</a:t>
            </a:r>
            <a:r>
              <a:rPr lang="en-US" baseline="0" dirty="0" smtClean="0"/>
              <a:t> </a:t>
            </a:r>
            <a:r>
              <a:rPr lang="en-US" baseline="0" dirty="0" err="1" smtClean="0"/>
              <a:t>gl</a:t>
            </a:r>
            <a:r>
              <a:rPr lang="en-US" baseline="0" dirty="0" smtClean="0"/>
              <a:t> </a:t>
            </a:r>
            <a:r>
              <a:rPr lang="en-US" baseline="0" dirty="0" err="1" smtClean="0"/>
              <a:t>vào</a:t>
            </a:r>
            <a:r>
              <a:rPr lang="en-US" baseline="0" dirty="0" smtClean="0"/>
              <a:t> </a:t>
            </a:r>
            <a:r>
              <a:rPr lang="en-US" baseline="0" dirty="0" err="1" smtClean="0"/>
              <a:t>trong</a:t>
            </a:r>
            <a:r>
              <a:rPr lang="en-US" baseline="0" dirty="0" smtClean="0"/>
              <a:t> </a:t>
            </a:r>
            <a:r>
              <a:rPr lang="en-US" baseline="0" dirty="0" err="1" smtClean="0"/>
              <a:t>tb</a:t>
            </a:r>
            <a:r>
              <a:rPr lang="en-US" baseline="0" dirty="0" smtClean="0"/>
              <a:t> </a:t>
            </a:r>
            <a:r>
              <a:rPr lang="en-US" baseline="0" dirty="0" err="1" smtClean="0"/>
              <a:t>và</a:t>
            </a:r>
            <a:r>
              <a:rPr lang="en-US" baseline="0" dirty="0" smtClean="0"/>
              <a:t> </a:t>
            </a:r>
            <a:r>
              <a:rPr lang="en-US" baseline="0" dirty="0" err="1" smtClean="0"/>
              <a:t>Chẩn</a:t>
            </a:r>
            <a:r>
              <a:rPr lang="en-US" baseline="0" dirty="0" smtClean="0"/>
              <a:t> </a:t>
            </a:r>
            <a:r>
              <a:rPr lang="en-US" baseline="0" dirty="0" err="1" smtClean="0"/>
              <a:t>đoán</a:t>
            </a:r>
            <a:r>
              <a:rPr lang="en-US" baseline="0" dirty="0" smtClean="0"/>
              <a:t> </a:t>
            </a:r>
            <a:r>
              <a:rPr lang="en-US" b="1" baseline="0" dirty="0" smtClean="0"/>
              <a:t>ĐTĐ </a:t>
            </a:r>
            <a:r>
              <a:rPr lang="en-US" b="1" baseline="0" dirty="0" err="1" smtClean="0"/>
              <a:t>typ</a:t>
            </a:r>
            <a:r>
              <a:rPr lang="en-US" b="1" baseline="0" dirty="0" smtClean="0"/>
              <a:t> 2</a:t>
            </a:r>
            <a:endParaRPr lang="en-US" b="1" dirty="0" smtClean="0"/>
          </a:p>
          <a:p>
            <a:endParaRPr lang="en-US" dirty="0"/>
          </a:p>
        </p:txBody>
      </p:sp>
      <p:sp>
        <p:nvSpPr>
          <p:cNvPr id="4" name="Slide Number Placeholder 3"/>
          <p:cNvSpPr>
            <a:spLocks noGrp="1"/>
          </p:cNvSpPr>
          <p:nvPr>
            <p:ph type="sldNum" sz="quarter" idx="10"/>
          </p:nvPr>
        </p:nvSpPr>
        <p:spPr/>
        <p:txBody>
          <a:bodyPr/>
          <a:lstStyle/>
          <a:p>
            <a:fld id="{F7FE5ECD-7426-4F2F-8F1C-8C340215B41D}"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r>
              <a:rPr lang="vi-VN" sz="1200" b="0" i="0" kern="1200" dirty="0" smtClean="0">
                <a:solidFill>
                  <a:schemeClr val="tx1"/>
                </a:solidFill>
                <a:latin typeface="+mn-lt"/>
                <a:ea typeface="+mn-ea"/>
                <a:cs typeface="+mn-cs"/>
              </a:rPr>
              <a:t>c) </a:t>
            </a:r>
            <a:r>
              <a:rPr lang="vi-VN" sz="1200" b="1" i="0" kern="1200" dirty="0" smtClean="0">
                <a:solidFill>
                  <a:schemeClr val="tx1"/>
                </a:solidFill>
                <a:latin typeface="+mn-lt"/>
                <a:ea typeface="+mn-ea"/>
                <a:cs typeface="+mn-cs"/>
              </a:rPr>
              <a:t>Đái tháo đường thai kỳ (là ĐTĐ được chẩn đoán trong 3 tháng giữa hoặc 3 tháng cuối của thai kỳ và không có bằng chứng về ĐTĐ tip 1, típ 2 trước đó)</a:t>
            </a:r>
            <a:r>
              <a:rPr lang="vi-VN" sz="1200" b="0" i="0" kern="1200" dirty="0" smtClean="0">
                <a:solidFill>
                  <a:schemeClr val="tx1"/>
                </a:solidFill>
                <a:latin typeface="+mn-lt"/>
                <a:ea typeface="+mn-ea"/>
                <a:cs typeface="+mn-cs"/>
              </a:rPr>
              <a:t>.</a:t>
            </a:r>
            <a:r>
              <a:rPr lang="en-US" dirty="0" err="1" smtClean="0"/>
              <a:t>Thường</a:t>
            </a:r>
            <a:r>
              <a:rPr lang="en-US" dirty="0" smtClean="0"/>
              <a:t> </a:t>
            </a:r>
            <a:r>
              <a:rPr lang="en-US" dirty="0" err="1" smtClean="0"/>
              <a:t>gặp</a:t>
            </a:r>
            <a:r>
              <a:rPr lang="en-US" dirty="0" smtClean="0"/>
              <a:t> ơ </a:t>
            </a:r>
            <a:r>
              <a:rPr lang="en-US" dirty="0" err="1" smtClean="0"/>
              <a:t>phụ</a:t>
            </a:r>
            <a:r>
              <a:rPr lang="en-US" dirty="0" smtClean="0"/>
              <a:t> </a:t>
            </a:r>
            <a:r>
              <a:rPr lang="en-US" dirty="0" err="1" smtClean="0"/>
              <a:t>nữ</a:t>
            </a:r>
            <a:r>
              <a:rPr lang="en-US" dirty="0" smtClean="0"/>
              <a:t> </a:t>
            </a:r>
            <a:r>
              <a:rPr lang="en-US" dirty="0" err="1" smtClean="0"/>
              <a:t>mang</a:t>
            </a:r>
            <a:r>
              <a:rPr lang="en-US" dirty="0" smtClean="0"/>
              <a:t> </a:t>
            </a:r>
            <a:r>
              <a:rPr lang="en-US" dirty="0" err="1" smtClean="0"/>
              <a:t>thai</a:t>
            </a:r>
            <a:r>
              <a:rPr lang="en-US" dirty="0" smtClean="0"/>
              <a:t> </a:t>
            </a:r>
            <a:r>
              <a:rPr lang="en-US" dirty="0" err="1" smtClean="0"/>
              <a:t>vào</a:t>
            </a:r>
            <a:r>
              <a:rPr lang="en-US" dirty="0" smtClean="0"/>
              <a:t> </a:t>
            </a:r>
            <a:r>
              <a:rPr lang="en-US" dirty="0" err="1" smtClean="0"/>
              <a:t>những</a:t>
            </a:r>
            <a:r>
              <a:rPr lang="en-US" dirty="0" smtClean="0"/>
              <a:t> </a:t>
            </a:r>
            <a:r>
              <a:rPr lang="en-US" dirty="0" err="1" smtClean="0"/>
              <a:t>tháng</a:t>
            </a:r>
            <a:r>
              <a:rPr lang="en-US" dirty="0" smtClean="0"/>
              <a:t> </a:t>
            </a:r>
            <a:r>
              <a:rPr lang="en-US" dirty="0" err="1" smtClean="0"/>
              <a:t>cuối</a:t>
            </a:r>
            <a:r>
              <a:rPr lang="en-US" dirty="0" smtClean="0"/>
              <a:t> </a:t>
            </a:r>
            <a:r>
              <a:rPr lang="en-US" dirty="0" err="1" smtClean="0"/>
              <a:t>từ</a:t>
            </a:r>
            <a:r>
              <a:rPr lang="en-US" dirty="0" smtClean="0"/>
              <a:t>  </a:t>
            </a:r>
            <a:r>
              <a:rPr lang="en-US" dirty="0" err="1" smtClean="0"/>
              <a:t>tháng</a:t>
            </a:r>
            <a:r>
              <a:rPr lang="en-US" dirty="0" smtClean="0"/>
              <a:t> </a:t>
            </a:r>
            <a:r>
              <a:rPr lang="en-US" dirty="0" err="1" smtClean="0"/>
              <a:t>thứ</a:t>
            </a:r>
            <a:r>
              <a:rPr lang="en-US" dirty="0" smtClean="0"/>
              <a:t> 6 </a:t>
            </a:r>
            <a:r>
              <a:rPr lang="en-US" dirty="0" err="1" smtClean="0"/>
              <a:t>trở</a:t>
            </a:r>
            <a:r>
              <a:rPr lang="en-US" dirty="0" smtClean="0"/>
              <a:t> </a:t>
            </a:r>
            <a:r>
              <a:rPr lang="en-US" dirty="0" err="1" smtClean="0"/>
              <a:t>đi</a:t>
            </a:r>
            <a:r>
              <a:rPr lang="en-US" dirty="0" smtClean="0"/>
              <a:t> </a:t>
            </a:r>
            <a:r>
              <a:rPr lang="en-US" dirty="0" err="1" smtClean="0"/>
              <a:t>của</a:t>
            </a:r>
            <a:r>
              <a:rPr lang="en-US" dirty="0" smtClean="0"/>
              <a:t> </a:t>
            </a:r>
            <a:r>
              <a:rPr lang="en-US" dirty="0" err="1" smtClean="0"/>
              <a:t>thai</a:t>
            </a:r>
            <a:r>
              <a:rPr lang="en-US" dirty="0" smtClean="0"/>
              <a:t> </a:t>
            </a:r>
            <a:r>
              <a:rPr lang="en-US" dirty="0" err="1" smtClean="0"/>
              <a:t>kỳ</a:t>
            </a:r>
            <a:r>
              <a:rPr lang="en-US" dirty="0" smtClean="0"/>
              <a:t>. </a:t>
            </a:r>
            <a:r>
              <a:rPr lang="en-US" dirty="0" err="1" smtClean="0"/>
              <a:t>Vì</a:t>
            </a:r>
            <a:r>
              <a:rPr lang="en-US" dirty="0" smtClean="0"/>
              <a:t> 3 </a:t>
            </a:r>
            <a:r>
              <a:rPr lang="en-US" dirty="0" err="1" smtClean="0"/>
              <a:t>tháng</a:t>
            </a:r>
            <a:r>
              <a:rPr lang="en-US" dirty="0" smtClean="0"/>
              <a:t> </a:t>
            </a:r>
            <a:r>
              <a:rPr lang="en-US" dirty="0" err="1" smtClean="0"/>
              <a:t>cuối</a:t>
            </a:r>
            <a:r>
              <a:rPr lang="en-US" dirty="0" smtClean="0"/>
              <a:t> </a:t>
            </a:r>
            <a:r>
              <a:rPr lang="en-US" dirty="0" err="1" smtClean="0"/>
              <a:t>thai</a:t>
            </a:r>
            <a:r>
              <a:rPr lang="en-US" dirty="0" smtClean="0"/>
              <a:t> </a:t>
            </a:r>
            <a:r>
              <a:rPr lang="en-US" dirty="0" err="1" smtClean="0"/>
              <a:t>phát</a:t>
            </a:r>
            <a:r>
              <a:rPr lang="en-US" dirty="0" smtClean="0"/>
              <a:t> </a:t>
            </a:r>
            <a:r>
              <a:rPr lang="en-US" dirty="0" err="1" smtClean="0"/>
              <a:t>triển</a:t>
            </a:r>
            <a:r>
              <a:rPr lang="en-US" dirty="0" smtClean="0"/>
              <a:t> </a:t>
            </a:r>
            <a:r>
              <a:rPr lang="en-US" dirty="0" err="1" smtClean="0"/>
              <a:t>rất</a:t>
            </a:r>
            <a:r>
              <a:rPr lang="en-US" dirty="0" smtClean="0"/>
              <a:t> </a:t>
            </a:r>
            <a:r>
              <a:rPr lang="en-US" dirty="0" err="1" smtClean="0"/>
              <a:t>nhanh</a:t>
            </a:r>
            <a:r>
              <a:rPr lang="en-US" dirty="0" smtClean="0"/>
              <a:t> </a:t>
            </a:r>
            <a:r>
              <a:rPr lang="en-US" dirty="0" err="1" smtClean="0"/>
              <a:t>nên</a:t>
            </a:r>
            <a:r>
              <a:rPr lang="en-US" dirty="0" smtClean="0"/>
              <a:t> </a:t>
            </a:r>
            <a:r>
              <a:rPr lang="en-US" dirty="0" err="1" smtClean="0"/>
              <a:t>nhu</a:t>
            </a:r>
            <a:r>
              <a:rPr lang="en-US" dirty="0" smtClean="0"/>
              <a:t> </a:t>
            </a:r>
            <a:r>
              <a:rPr lang="en-US" dirty="0" err="1" smtClean="0"/>
              <a:t>cầu</a:t>
            </a:r>
            <a:r>
              <a:rPr lang="en-US" dirty="0" smtClean="0"/>
              <a:t> </a:t>
            </a:r>
            <a:r>
              <a:rPr lang="en-US" dirty="0" err="1" smtClean="0"/>
              <a:t>về</a:t>
            </a:r>
            <a:r>
              <a:rPr lang="en-US" dirty="0" smtClean="0"/>
              <a:t> </a:t>
            </a:r>
            <a:r>
              <a:rPr lang="en-US" dirty="0" err="1" smtClean="0"/>
              <a:t>cung</a:t>
            </a:r>
            <a:r>
              <a:rPr lang="en-US" dirty="0" smtClean="0"/>
              <a:t> </a:t>
            </a:r>
            <a:r>
              <a:rPr lang="en-US" dirty="0" err="1" smtClean="0"/>
              <a:t>cấp</a:t>
            </a:r>
            <a:r>
              <a:rPr lang="en-US" dirty="0" smtClean="0"/>
              <a:t> </a:t>
            </a:r>
            <a:r>
              <a:rPr lang="en-US" dirty="0" err="1" smtClean="0"/>
              <a:t>năng</a:t>
            </a:r>
            <a:r>
              <a:rPr lang="en-US" dirty="0" smtClean="0"/>
              <a:t> </a:t>
            </a:r>
            <a:r>
              <a:rPr lang="en-US" dirty="0" err="1" smtClean="0"/>
              <a:t>lượng</a:t>
            </a:r>
            <a:r>
              <a:rPr lang="en-US" dirty="0" smtClean="0"/>
              <a:t> </a:t>
            </a:r>
            <a:r>
              <a:rPr lang="en-US" dirty="0" err="1" smtClean="0"/>
              <a:t>tăng</a:t>
            </a:r>
            <a:r>
              <a:rPr lang="en-US" dirty="0" smtClean="0"/>
              <a:t> </a:t>
            </a:r>
            <a:r>
              <a:rPr lang="en-US" dirty="0" err="1" smtClean="0"/>
              <a:t>hơn</a:t>
            </a:r>
            <a:r>
              <a:rPr lang="en-US" dirty="0" smtClean="0"/>
              <a:t> </a:t>
            </a:r>
            <a:r>
              <a:rPr lang="en-US" dirty="0" err="1" smtClean="0"/>
              <a:t>gấp</a:t>
            </a:r>
            <a:r>
              <a:rPr lang="en-US" dirty="0" smtClean="0"/>
              <a:t> 3 – 4 </a:t>
            </a:r>
            <a:r>
              <a:rPr lang="en-US" dirty="0" err="1" smtClean="0"/>
              <a:t>lần</a:t>
            </a:r>
            <a:r>
              <a:rPr lang="en-US" dirty="0" smtClean="0"/>
              <a:t> so </a:t>
            </a:r>
            <a:r>
              <a:rPr lang="en-US" dirty="0" err="1" smtClean="0"/>
              <a:t>với</a:t>
            </a:r>
            <a:r>
              <a:rPr lang="en-US" dirty="0" smtClean="0"/>
              <a:t> </a:t>
            </a:r>
            <a:r>
              <a:rPr lang="en-US" dirty="0" err="1" smtClean="0"/>
              <a:t>bình</a:t>
            </a:r>
            <a:r>
              <a:rPr lang="en-US" dirty="0" smtClean="0"/>
              <a:t> </a:t>
            </a:r>
            <a:r>
              <a:rPr lang="en-US" dirty="0" err="1" smtClean="0"/>
              <a:t>thường</a:t>
            </a:r>
            <a:r>
              <a:rPr lang="en-US" dirty="0" smtClean="0"/>
              <a:t> </a:t>
            </a:r>
            <a:r>
              <a:rPr lang="en-US" dirty="0" err="1" smtClean="0"/>
              <a:t>để</a:t>
            </a:r>
            <a:r>
              <a:rPr lang="en-US" dirty="0" smtClean="0"/>
              <a:t> </a:t>
            </a:r>
            <a:r>
              <a:rPr lang="en-US" dirty="0" err="1" smtClean="0"/>
              <a:t>đưa</a:t>
            </a:r>
            <a:r>
              <a:rPr lang="en-US" dirty="0" smtClean="0"/>
              <a:t> </a:t>
            </a:r>
            <a:r>
              <a:rPr lang="en-US" dirty="0" err="1" smtClean="0"/>
              <a:t>đường</a:t>
            </a:r>
            <a:r>
              <a:rPr lang="en-US" dirty="0" smtClean="0"/>
              <a:t> </a:t>
            </a:r>
            <a:r>
              <a:rPr lang="en-US" dirty="0" err="1" smtClean="0"/>
              <a:t>từ</a:t>
            </a:r>
            <a:r>
              <a:rPr lang="en-US" dirty="0" smtClean="0"/>
              <a:t> </a:t>
            </a:r>
            <a:r>
              <a:rPr lang="en-US" dirty="0" err="1" smtClean="0"/>
              <a:t>máu</a:t>
            </a:r>
            <a:r>
              <a:rPr lang="en-US" dirty="0" smtClean="0"/>
              <a:t> </a:t>
            </a:r>
            <a:r>
              <a:rPr lang="en-US" dirty="0" err="1" smtClean="0"/>
              <a:t>vào</a:t>
            </a:r>
            <a:r>
              <a:rPr lang="en-US" dirty="0" smtClean="0"/>
              <a:t> </a:t>
            </a:r>
            <a:r>
              <a:rPr lang="en-US" dirty="0" err="1" smtClean="0"/>
              <a:t>tế</a:t>
            </a:r>
            <a:r>
              <a:rPr lang="en-US" dirty="0" smtClean="0"/>
              <a:t> </a:t>
            </a:r>
            <a:r>
              <a:rPr lang="en-US" dirty="0" err="1" smtClean="0"/>
              <a:t>bào</a:t>
            </a:r>
            <a:r>
              <a:rPr lang="en-US" dirty="0" smtClean="0"/>
              <a:t> </a:t>
            </a:r>
            <a:r>
              <a:rPr lang="en-US" dirty="0" err="1" smtClean="0"/>
              <a:t>dẫn</a:t>
            </a:r>
            <a:r>
              <a:rPr lang="en-US" dirty="0" smtClean="0"/>
              <a:t> </a:t>
            </a:r>
            <a:r>
              <a:rPr lang="en-US" dirty="0" err="1" smtClean="0"/>
              <a:t>đến</a:t>
            </a:r>
            <a:r>
              <a:rPr lang="en-US" dirty="0" smtClean="0"/>
              <a:t> </a:t>
            </a:r>
            <a:r>
              <a:rPr lang="en-US" dirty="0" err="1" smtClean="0"/>
              <a:t>thiếu</a:t>
            </a:r>
            <a:r>
              <a:rPr lang="en-US" dirty="0" smtClean="0"/>
              <a:t> </a:t>
            </a:r>
            <a:r>
              <a:rPr lang="en-US" dirty="0" err="1" smtClean="0"/>
              <a:t>htj</a:t>
            </a:r>
            <a:r>
              <a:rPr lang="en-US" dirty="0" smtClean="0"/>
              <a:t> insulin </a:t>
            </a:r>
            <a:r>
              <a:rPr lang="en-US" dirty="0" err="1" smtClean="0"/>
              <a:t>tương</a:t>
            </a:r>
            <a:r>
              <a:rPr lang="en-US" dirty="0" smtClean="0"/>
              <a:t> </a:t>
            </a:r>
            <a:r>
              <a:rPr lang="en-US" dirty="0" err="1" smtClean="0"/>
              <a:t>đối</a:t>
            </a:r>
            <a:r>
              <a:rPr lang="en-US" dirty="0" smtClean="0"/>
              <a:t> </a:t>
            </a:r>
            <a:r>
              <a:rPr lang="en-US" dirty="0" err="1" smtClean="0"/>
              <a:t>và</a:t>
            </a:r>
            <a:r>
              <a:rPr lang="en-US" dirty="0" smtClean="0"/>
              <a:t> </a:t>
            </a:r>
            <a:r>
              <a:rPr lang="en-US" dirty="0" err="1" smtClean="0"/>
              <a:t>sẽ</a:t>
            </a:r>
            <a:r>
              <a:rPr lang="en-US" dirty="0" smtClean="0"/>
              <a:t> </a:t>
            </a:r>
            <a:r>
              <a:rPr lang="en-US" dirty="0" err="1" smtClean="0"/>
              <a:t>xuất</a:t>
            </a:r>
            <a:r>
              <a:rPr lang="en-US" dirty="0" smtClean="0"/>
              <a:t> </a:t>
            </a:r>
            <a:r>
              <a:rPr lang="en-US" dirty="0" err="1" smtClean="0"/>
              <a:t>hiện</a:t>
            </a:r>
            <a:r>
              <a:rPr lang="en-US" dirty="0" smtClean="0"/>
              <a:t> </a:t>
            </a:r>
            <a:r>
              <a:rPr lang="en-US" dirty="0" err="1" smtClean="0"/>
              <a:t>đái</a:t>
            </a:r>
            <a:r>
              <a:rPr lang="en-US" dirty="0" smtClean="0"/>
              <a:t> </a:t>
            </a:r>
            <a:r>
              <a:rPr lang="en-US" dirty="0" err="1" smtClean="0"/>
              <a:t>tháo</a:t>
            </a:r>
            <a:r>
              <a:rPr lang="en-US" dirty="0" smtClean="0"/>
              <a:t> </a:t>
            </a:r>
            <a:r>
              <a:rPr lang="en-US" dirty="0" err="1" smtClean="0"/>
              <a:t>đường</a:t>
            </a:r>
            <a:r>
              <a:rPr lang="en-US" dirty="0" smtClean="0"/>
              <a:t>. </a:t>
            </a:r>
            <a:r>
              <a:rPr lang="en-US" dirty="0" err="1" smtClean="0"/>
              <a:t>Mặt</a:t>
            </a:r>
            <a:r>
              <a:rPr lang="en-US" dirty="0" smtClean="0"/>
              <a:t> </a:t>
            </a:r>
            <a:r>
              <a:rPr lang="en-US" dirty="0" err="1" smtClean="0"/>
              <a:t>khác</a:t>
            </a:r>
            <a:r>
              <a:rPr lang="en-US" dirty="0" smtClean="0"/>
              <a:t> </a:t>
            </a:r>
            <a:r>
              <a:rPr lang="en-US" dirty="0" err="1" smtClean="0"/>
              <a:t>trong</a:t>
            </a:r>
            <a:r>
              <a:rPr lang="en-US" dirty="0" smtClean="0"/>
              <a:t> </a:t>
            </a:r>
            <a:r>
              <a:rPr lang="en-US" dirty="0" err="1" smtClean="0"/>
              <a:t>khi</a:t>
            </a:r>
            <a:r>
              <a:rPr lang="en-US" dirty="0" smtClean="0"/>
              <a:t> </a:t>
            </a:r>
            <a:r>
              <a:rPr lang="en-US" dirty="0" err="1" smtClean="0"/>
              <a:t>có</a:t>
            </a:r>
            <a:r>
              <a:rPr lang="en-US" dirty="0" smtClean="0"/>
              <a:t> </a:t>
            </a:r>
            <a:r>
              <a:rPr lang="en-US" dirty="0" err="1" smtClean="0"/>
              <a:t>thai</a:t>
            </a:r>
            <a:r>
              <a:rPr lang="en-US" dirty="0" smtClean="0"/>
              <a:t>, </a:t>
            </a:r>
            <a:r>
              <a:rPr lang="en-US" dirty="0" err="1" smtClean="0"/>
              <a:t>cơ</a:t>
            </a:r>
            <a:r>
              <a:rPr lang="en-US" dirty="0" smtClean="0"/>
              <a:t> </a:t>
            </a:r>
            <a:r>
              <a:rPr lang="en-US" dirty="0" err="1" smtClean="0"/>
              <a:t>thể</a:t>
            </a:r>
            <a:r>
              <a:rPr lang="en-US" dirty="0" smtClean="0"/>
              <a:t> </a:t>
            </a:r>
            <a:r>
              <a:rPr lang="en-US" dirty="0" err="1" smtClean="0"/>
              <a:t>của</a:t>
            </a:r>
            <a:r>
              <a:rPr lang="en-US" dirty="0" smtClean="0"/>
              <a:t> </a:t>
            </a:r>
            <a:r>
              <a:rPr lang="en-US" dirty="0" err="1" smtClean="0"/>
              <a:t>người</a:t>
            </a:r>
            <a:r>
              <a:rPr lang="en-US" dirty="0" smtClean="0"/>
              <a:t> </a:t>
            </a:r>
            <a:r>
              <a:rPr lang="en-US" dirty="0" err="1" smtClean="0"/>
              <a:t>mẹ</a:t>
            </a:r>
            <a:r>
              <a:rPr lang="en-US" dirty="0" smtClean="0"/>
              <a:t> </a:t>
            </a:r>
            <a:r>
              <a:rPr lang="en-US" dirty="0" err="1" smtClean="0"/>
              <a:t>sẽ</a:t>
            </a:r>
            <a:r>
              <a:rPr lang="en-US" dirty="0" smtClean="0"/>
              <a:t> </a:t>
            </a:r>
            <a:r>
              <a:rPr lang="en-US" dirty="0" err="1" smtClean="0"/>
              <a:t>sản</a:t>
            </a:r>
            <a:r>
              <a:rPr lang="en-US" dirty="0" smtClean="0"/>
              <a:t> </a:t>
            </a:r>
            <a:r>
              <a:rPr lang="en-US" dirty="0" err="1" smtClean="0"/>
              <a:t>sinh</a:t>
            </a:r>
            <a:r>
              <a:rPr lang="en-US" dirty="0" smtClean="0"/>
              <a:t>  </a:t>
            </a:r>
            <a:r>
              <a:rPr lang="en-US" dirty="0" err="1" smtClean="0"/>
              <a:t>một</a:t>
            </a:r>
            <a:r>
              <a:rPr lang="en-US" dirty="0" smtClean="0"/>
              <a:t> </a:t>
            </a:r>
            <a:r>
              <a:rPr lang="en-US" dirty="0" err="1" smtClean="0"/>
              <a:t>số</a:t>
            </a:r>
            <a:r>
              <a:rPr lang="en-US" dirty="0" smtClean="0"/>
              <a:t> </a:t>
            </a:r>
            <a:r>
              <a:rPr lang="en-US" dirty="0" err="1" smtClean="0"/>
              <a:t>nội</a:t>
            </a:r>
            <a:r>
              <a:rPr lang="en-US" dirty="0" smtClean="0"/>
              <a:t> </a:t>
            </a:r>
            <a:r>
              <a:rPr lang="en-US" dirty="0" err="1" smtClean="0"/>
              <a:t>tiết</a:t>
            </a:r>
            <a:r>
              <a:rPr lang="en-US" dirty="0" smtClean="0"/>
              <a:t> </a:t>
            </a:r>
            <a:r>
              <a:rPr lang="en-US" dirty="0" err="1" smtClean="0"/>
              <a:t>tố</a:t>
            </a:r>
            <a:r>
              <a:rPr lang="en-US" dirty="0" smtClean="0"/>
              <a:t> </a:t>
            </a:r>
            <a:r>
              <a:rPr lang="en-US" dirty="0" err="1" smtClean="0"/>
              <a:t>có</a:t>
            </a:r>
            <a:r>
              <a:rPr lang="en-US" dirty="0" smtClean="0"/>
              <a:t> </a:t>
            </a:r>
            <a:r>
              <a:rPr lang="en-US" dirty="0" err="1" smtClean="0"/>
              <a:t>tác</a:t>
            </a:r>
            <a:r>
              <a:rPr lang="en-US" dirty="0" smtClean="0"/>
              <a:t> </a:t>
            </a:r>
            <a:r>
              <a:rPr lang="en-US" dirty="0" err="1" smtClean="0"/>
              <a:t>dụng</a:t>
            </a:r>
            <a:r>
              <a:rPr lang="en-US" dirty="0" smtClean="0"/>
              <a:t> </a:t>
            </a:r>
            <a:r>
              <a:rPr lang="en-US" dirty="0" err="1" smtClean="0"/>
              <a:t>đề</a:t>
            </a:r>
            <a:r>
              <a:rPr lang="en-US" dirty="0" smtClean="0"/>
              <a:t> </a:t>
            </a:r>
            <a:r>
              <a:rPr lang="en-US" dirty="0" err="1" smtClean="0"/>
              <a:t>kháng</a:t>
            </a:r>
            <a:r>
              <a:rPr lang="en-US" dirty="0" smtClean="0"/>
              <a:t> insulin (estrogen, </a:t>
            </a:r>
            <a:r>
              <a:rPr lang="en-US" dirty="0" err="1" smtClean="0"/>
              <a:t>cortison</a:t>
            </a:r>
            <a:r>
              <a:rPr lang="en-US" dirty="0" smtClean="0"/>
              <a:t>, </a:t>
            </a:r>
            <a:r>
              <a:rPr lang="en-US" dirty="0" err="1" smtClean="0"/>
              <a:t>lactogen</a:t>
            </a:r>
            <a:r>
              <a:rPr lang="en-US" dirty="0" smtClean="0"/>
              <a:t>)</a:t>
            </a:r>
          </a:p>
          <a:p>
            <a:r>
              <a:rPr lang="en-US" dirty="0" err="1" smtClean="0"/>
              <a:t>Phần</a:t>
            </a:r>
            <a:r>
              <a:rPr lang="en-US" baseline="0" dirty="0" smtClean="0"/>
              <a:t> </a:t>
            </a:r>
            <a:r>
              <a:rPr lang="en-US" baseline="0" dirty="0" err="1" smtClean="0"/>
              <a:t>lớn</a:t>
            </a:r>
            <a:r>
              <a:rPr lang="en-US" baseline="0" dirty="0" smtClean="0"/>
              <a:t> </a:t>
            </a:r>
            <a:r>
              <a:rPr lang="en-US" baseline="0" dirty="0" err="1" smtClean="0"/>
              <a:t>sau</a:t>
            </a:r>
            <a:r>
              <a:rPr lang="en-US" baseline="0" dirty="0" smtClean="0"/>
              <a:t> </a:t>
            </a:r>
            <a:r>
              <a:rPr lang="en-US" baseline="0" dirty="0" err="1" smtClean="0"/>
              <a:t>sinh</a:t>
            </a:r>
            <a:r>
              <a:rPr lang="en-US" baseline="0" dirty="0" smtClean="0"/>
              <a:t> glucose </a:t>
            </a:r>
            <a:r>
              <a:rPr lang="en-US" baseline="0" dirty="0" err="1" smtClean="0"/>
              <a:t>trở</a:t>
            </a:r>
            <a:r>
              <a:rPr lang="en-US" baseline="0" dirty="0" smtClean="0"/>
              <a:t> </a:t>
            </a:r>
            <a:r>
              <a:rPr lang="en-US" baseline="0" dirty="0" err="1" smtClean="0"/>
              <a:t>về</a:t>
            </a:r>
            <a:r>
              <a:rPr lang="en-US" baseline="0" dirty="0" smtClean="0"/>
              <a:t> </a:t>
            </a:r>
            <a:r>
              <a:rPr lang="en-US" baseline="0" dirty="0" err="1" smtClean="0"/>
              <a:t>mức</a:t>
            </a:r>
            <a:r>
              <a:rPr lang="en-US" baseline="0" dirty="0" smtClean="0"/>
              <a:t> </a:t>
            </a:r>
            <a:r>
              <a:rPr lang="en-US" baseline="0" dirty="0" err="1" smtClean="0"/>
              <a:t>bình</a:t>
            </a:r>
            <a:r>
              <a:rPr lang="en-US" baseline="0" dirty="0" smtClean="0"/>
              <a:t> </a:t>
            </a:r>
            <a:r>
              <a:rPr lang="en-US" baseline="0" dirty="0" err="1" smtClean="0"/>
              <a:t>thường</a:t>
            </a:r>
            <a:r>
              <a:rPr lang="en-US" baseline="0" dirty="0" smtClean="0"/>
              <a:t> </a:t>
            </a:r>
            <a:r>
              <a:rPr lang="en-US" baseline="0" dirty="0" err="1" smtClean="0"/>
              <a:t>trở</a:t>
            </a:r>
            <a:r>
              <a:rPr lang="en-US" baseline="0" dirty="0" smtClean="0"/>
              <a:t> </a:t>
            </a:r>
            <a:r>
              <a:rPr lang="en-US" baseline="0" dirty="0" err="1" smtClean="0"/>
              <a:t>lại</a:t>
            </a:r>
            <a:r>
              <a:rPr lang="en-US" baseline="0" dirty="0" smtClean="0"/>
              <a:t>, </a:t>
            </a:r>
            <a:r>
              <a:rPr lang="en-US" baseline="0" dirty="0" err="1" smtClean="0"/>
              <a:t>nhưng</a:t>
            </a:r>
            <a:r>
              <a:rPr lang="en-US" baseline="0" dirty="0" smtClean="0"/>
              <a:t> </a:t>
            </a:r>
            <a:r>
              <a:rPr lang="en-US" baseline="0" dirty="0" err="1" smtClean="0"/>
              <a:t>có</a:t>
            </a:r>
            <a:r>
              <a:rPr lang="en-US" baseline="0" dirty="0" smtClean="0"/>
              <a:t> </a:t>
            </a:r>
            <a:r>
              <a:rPr lang="en-US" baseline="0" dirty="0" err="1" smtClean="0"/>
              <a:t>nguy</a:t>
            </a:r>
            <a:r>
              <a:rPr lang="en-US" baseline="0" dirty="0" smtClean="0"/>
              <a:t> </a:t>
            </a:r>
            <a:r>
              <a:rPr lang="en-US" baseline="0" dirty="0" err="1" smtClean="0"/>
              <a:t>cơ</a:t>
            </a:r>
            <a:r>
              <a:rPr lang="en-US" baseline="0" dirty="0" smtClean="0"/>
              <a:t> </a:t>
            </a:r>
            <a:r>
              <a:rPr lang="en-US" baseline="0" dirty="0" err="1" smtClean="0"/>
              <a:t>bị</a:t>
            </a:r>
            <a:r>
              <a:rPr lang="en-US" baseline="0" dirty="0" smtClean="0"/>
              <a:t> </a:t>
            </a:r>
            <a:r>
              <a:rPr lang="en-US" baseline="0" dirty="0" err="1" smtClean="0"/>
              <a:t>đái</a:t>
            </a:r>
            <a:r>
              <a:rPr lang="en-US" baseline="0" dirty="0" smtClean="0"/>
              <a:t> </a:t>
            </a:r>
            <a:r>
              <a:rPr lang="en-US" baseline="0" dirty="0" err="1" smtClean="0"/>
              <a:t>tháo</a:t>
            </a:r>
            <a:r>
              <a:rPr lang="en-US" baseline="0" dirty="0" smtClean="0"/>
              <a:t> </a:t>
            </a:r>
            <a:r>
              <a:rPr lang="en-US" baseline="0" dirty="0" err="1" smtClean="0"/>
              <a:t>đường</a:t>
            </a:r>
            <a:r>
              <a:rPr lang="en-US" baseline="0" dirty="0" smtClean="0"/>
              <a:t> </a:t>
            </a:r>
            <a:r>
              <a:rPr lang="en-US" baseline="0" dirty="0" err="1" smtClean="0"/>
              <a:t>typ</a:t>
            </a:r>
            <a:r>
              <a:rPr lang="en-US" baseline="0" dirty="0" smtClean="0"/>
              <a:t> 2 </a:t>
            </a:r>
            <a:r>
              <a:rPr lang="en-US" baseline="0" dirty="0" err="1" smtClean="0"/>
              <a:t>trong</a:t>
            </a:r>
            <a:r>
              <a:rPr lang="en-US" baseline="0" dirty="0" smtClean="0"/>
              <a:t> </a:t>
            </a:r>
            <a:r>
              <a:rPr lang="en-US" baseline="0" dirty="0" err="1" smtClean="0"/>
              <a:t>tương</a:t>
            </a:r>
            <a:r>
              <a:rPr lang="en-US" baseline="0" dirty="0" smtClean="0"/>
              <a:t> </a:t>
            </a:r>
            <a:r>
              <a:rPr lang="en-US" baseline="0" dirty="0" err="1" smtClean="0"/>
              <a:t>lai</a:t>
            </a:r>
            <a:endParaRPr lang="en-US" baseline="0" dirty="0" smtClean="0"/>
          </a:p>
          <a:p>
            <a:r>
              <a:rPr lang="en-US" b="1" baseline="0" dirty="0" smtClean="0"/>
              <a:t>ĐTĐ </a:t>
            </a:r>
            <a:r>
              <a:rPr lang="en-US" b="1" baseline="0" dirty="0" err="1" smtClean="0"/>
              <a:t>thai</a:t>
            </a:r>
            <a:r>
              <a:rPr lang="en-US" b="1" baseline="0" dirty="0" smtClean="0"/>
              <a:t> </a:t>
            </a:r>
            <a:r>
              <a:rPr lang="en-US" b="1" baseline="0" dirty="0" err="1" smtClean="0"/>
              <a:t>kỳ</a:t>
            </a:r>
            <a:r>
              <a:rPr lang="en-US" b="1" baseline="0" dirty="0" smtClean="0"/>
              <a:t> </a:t>
            </a:r>
            <a:r>
              <a:rPr lang="en-US" b="1" baseline="0" dirty="0" err="1" smtClean="0"/>
              <a:t>thường</a:t>
            </a:r>
            <a:r>
              <a:rPr lang="en-US" b="1" baseline="0" dirty="0" smtClean="0"/>
              <a:t> </a:t>
            </a:r>
            <a:r>
              <a:rPr lang="en-US" b="1" baseline="0" dirty="0" err="1" smtClean="0"/>
              <a:t>gạp</a:t>
            </a:r>
            <a:r>
              <a:rPr lang="en-US" b="1" baseline="0" dirty="0" smtClean="0"/>
              <a:t> ở </a:t>
            </a:r>
            <a:r>
              <a:rPr lang="en-US" b="1" baseline="0" dirty="0" err="1" smtClean="0"/>
              <a:t>mẹ</a:t>
            </a:r>
            <a:r>
              <a:rPr lang="en-US" b="1" baseline="0" dirty="0" smtClean="0"/>
              <a:t> </a:t>
            </a:r>
            <a:r>
              <a:rPr lang="en-US" b="1" baseline="0" dirty="0" err="1" smtClean="0"/>
              <a:t>có</a:t>
            </a:r>
            <a:r>
              <a:rPr lang="en-US" b="1" baseline="0" dirty="0" smtClean="0"/>
              <a:t> </a:t>
            </a:r>
            <a:r>
              <a:rPr lang="en-US" b="1" baseline="0" dirty="0" err="1" smtClean="0"/>
              <a:t>tình</a:t>
            </a:r>
            <a:r>
              <a:rPr lang="en-US" b="1" baseline="0" dirty="0" smtClean="0"/>
              <a:t> </a:t>
            </a:r>
            <a:r>
              <a:rPr lang="en-US" b="1" baseline="0" dirty="0" err="1" smtClean="0"/>
              <a:t>trạng</a:t>
            </a:r>
            <a:r>
              <a:rPr lang="en-US" b="1" baseline="0" dirty="0" smtClean="0"/>
              <a:t> </a:t>
            </a:r>
            <a:r>
              <a:rPr lang="en-US" b="1" baseline="0" dirty="0" err="1" smtClean="0"/>
              <a:t>thừa</a:t>
            </a:r>
            <a:r>
              <a:rPr lang="en-US" b="1" baseline="0" dirty="0" smtClean="0"/>
              <a:t> </a:t>
            </a:r>
            <a:r>
              <a:rPr lang="en-US" b="1" baseline="0" dirty="0" err="1" smtClean="0"/>
              <a:t>cân</a:t>
            </a:r>
            <a:r>
              <a:rPr lang="en-US" b="1" baseline="0" dirty="0" smtClean="0"/>
              <a:t> </a:t>
            </a:r>
            <a:r>
              <a:rPr lang="en-US" b="1" baseline="0" dirty="0" err="1" smtClean="0"/>
              <a:t>béo</a:t>
            </a:r>
            <a:r>
              <a:rPr lang="en-US" b="1" baseline="0" dirty="0" smtClean="0"/>
              <a:t> </a:t>
            </a:r>
            <a:r>
              <a:rPr lang="en-US" b="1" baseline="0" dirty="0" err="1" smtClean="0"/>
              <a:t>phì</a:t>
            </a:r>
            <a:r>
              <a:rPr lang="en-US" b="1" baseline="0" dirty="0" smtClean="0"/>
              <a:t>, </a:t>
            </a:r>
            <a:r>
              <a:rPr lang="en-US" b="1" baseline="0" dirty="0" err="1" smtClean="0"/>
              <a:t>sinh</a:t>
            </a:r>
            <a:r>
              <a:rPr lang="en-US" b="1" baseline="0" dirty="0" smtClean="0"/>
              <a:t> con </a:t>
            </a:r>
            <a:r>
              <a:rPr lang="en-US" b="1" baseline="0" dirty="0" err="1" smtClean="0"/>
              <a:t>ra</a:t>
            </a:r>
            <a:r>
              <a:rPr lang="en-US" b="1" baseline="0" dirty="0" smtClean="0"/>
              <a:t> </a:t>
            </a:r>
            <a:r>
              <a:rPr lang="en-US" b="1" baseline="0" dirty="0" err="1" smtClean="0"/>
              <a:t>lớn</a:t>
            </a:r>
            <a:r>
              <a:rPr lang="en-US" baseline="0" dirty="0" smtClean="0"/>
              <a:t> : do me </a:t>
            </a:r>
            <a:r>
              <a:rPr lang="en-US" baseline="0" dirty="0" err="1" smtClean="0"/>
              <a:t>tăng</a:t>
            </a:r>
            <a:r>
              <a:rPr lang="en-US" baseline="0" dirty="0" smtClean="0"/>
              <a:t> glucose </a:t>
            </a:r>
            <a:r>
              <a:rPr lang="en-US" baseline="0" dirty="0" err="1" smtClean="0"/>
              <a:t>làm</a:t>
            </a:r>
            <a:r>
              <a:rPr lang="en-US" baseline="0" dirty="0" smtClean="0"/>
              <a:t> </a:t>
            </a:r>
            <a:r>
              <a:rPr lang="en-US" baseline="0" dirty="0" err="1" smtClean="0"/>
              <a:t>cho</a:t>
            </a:r>
            <a:r>
              <a:rPr lang="en-US" baseline="0" dirty="0" smtClean="0"/>
              <a:t> </a:t>
            </a:r>
            <a:r>
              <a:rPr lang="en-US" baseline="0" dirty="0" err="1" smtClean="0"/>
              <a:t>bào</a:t>
            </a:r>
            <a:r>
              <a:rPr lang="en-US" baseline="0" dirty="0" smtClean="0"/>
              <a:t> </a:t>
            </a:r>
            <a:r>
              <a:rPr lang="en-US" baseline="0" dirty="0" err="1" smtClean="0"/>
              <a:t>thai</a:t>
            </a:r>
            <a:r>
              <a:rPr lang="en-US" baseline="0" dirty="0" smtClean="0"/>
              <a:t> </a:t>
            </a:r>
            <a:r>
              <a:rPr lang="en-US" baseline="0" dirty="0" err="1" smtClean="0"/>
              <a:t>tăng</a:t>
            </a:r>
            <a:r>
              <a:rPr lang="en-US" baseline="0" dirty="0" smtClean="0"/>
              <a:t> glucose </a:t>
            </a:r>
            <a:r>
              <a:rPr lang="en-US" baseline="0" dirty="0" err="1" smtClean="0"/>
              <a:t>tăng</a:t>
            </a:r>
            <a:r>
              <a:rPr lang="en-US" baseline="0" dirty="0" smtClean="0"/>
              <a:t> </a:t>
            </a:r>
            <a:r>
              <a:rPr lang="en-US" baseline="0" dirty="0" err="1" smtClean="0"/>
              <a:t>tiets</a:t>
            </a:r>
            <a:r>
              <a:rPr lang="en-US" baseline="0" dirty="0" smtClean="0"/>
              <a:t> insulin </a:t>
            </a:r>
            <a:r>
              <a:rPr lang="en-US" baseline="0" dirty="0" err="1" smtClean="0"/>
              <a:t>lầm</a:t>
            </a:r>
            <a:r>
              <a:rPr lang="en-US" baseline="0" dirty="0" smtClean="0"/>
              <a:t> </a:t>
            </a:r>
            <a:r>
              <a:rPr lang="en-US" baseline="0" dirty="0" err="1" smtClean="0"/>
              <a:t>tăng</a:t>
            </a:r>
            <a:r>
              <a:rPr lang="en-US" baseline="0" dirty="0" smtClean="0"/>
              <a:t> </a:t>
            </a:r>
            <a:r>
              <a:rPr lang="en-US" baseline="0" dirty="0" err="1" smtClean="0"/>
              <a:t>tích</a:t>
            </a:r>
            <a:r>
              <a:rPr lang="en-US" baseline="0" dirty="0" smtClean="0"/>
              <a:t> </a:t>
            </a:r>
            <a:r>
              <a:rPr lang="en-US" baseline="0" dirty="0" err="1" smtClean="0"/>
              <a:t>mỡ</a:t>
            </a:r>
            <a:r>
              <a:rPr lang="en-US" baseline="0" dirty="0" smtClean="0"/>
              <a:t>, </a:t>
            </a:r>
            <a:r>
              <a:rPr lang="en-US" baseline="0" dirty="0" err="1" smtClean="0"/>
              <a:t>tăng</a:t>
            </a:r>
            <a:r>
              <a:rPr lang="en-US" baseline="0" dirty="0" smtClean="0"/>
              <a:t> </a:t>
            </a:r>
            <a:r>
              <a:rPr lang="en-US" baseline="0" dirty="0" err="1" smtClean="0"/>
              <a:t>tạo</a:t>
            </a:r>
            <a:r>
              <a:rPr lang="en-US" baseline="0" dirty="0" smtClean="0"/>
              <a:t> protein,</a:t>
            </a:r>
            <a:r>
              <a:rPr lang="en-US" dirty="0" smtClean="0"/>
              <a:t>  do</a:t>
            </a:r>
            <a:r>
              <a:rPr lang="en-US" baseline="0" dirty="0" smtClean="0"/>
              <a:t> </a:t>
            </a:r>
            <a:r>
              <a:rPr lang="en-US" baseline="0" dirty="0" err="1" smtClean="0"/>
              <a:t>đó</a:t>
            </a:r>
            <a:r>
              <a:rPr lang="en-US" baseline="0" dirty="0" smtClean="0"/>
              <a:t> </a:t>
            </a:r>
            <a:r>
              <a:rPr lang="en-US" baseline="0" dirty="0" err="1" smtClean="0"/>
              <a:t>làm</a:t>
            </a:r>
            <a:r>
              <a:rPr lang="en-US" baseline="0" dirty="0" smtClean="0"/>
              <a:t> </a:t>
            </a:r>
            <a:r>
              <a:rPr lang="en-US" baseline="0" dirty="0" err="1" smtClean="0"/>
              <a:t>thai</a:t>
            </a:r>
            <a:r>
              <a:rPr lang="en-US" baseline="0" dirty="0" smtClean="0"/>
              <a:t> </a:t>
            </a:r>
            <a:r>
              <a:rPr lang="en-US" baseline="0" dirty="0" err="1" smtClean="0"/>
              <a:t>lớn</a:t>
            </a:r>
            <a:r>
              <a:rPr lang="en-US" baseline="0" dirty="0" smtClean="0"/>
              <a:t>,</a:t>
            </a:r>
          </a:p>
          <a:p>
            <a:r>
              <a:rPr lang="en-US" baseline="0" dirty="0" smtClean="0"/>
              <a:t>&gt; 4kg</a:t>
            </a:r>
          </a:p>
          <a:p>
            <a:r>
              <a:rPr lang="en-US" baseline="0" dirty="0" err="1" smtClean="0"/>
              <a:t>Tỷ</a:t>
            </a:r>
            <a:r>
              <a:rPr lang="en-US" baseline="0" dirty="0" smtClean="0"/>
              <a:t> </a:t>
            </a:r>
            <a:r>
              <a:rPr lang="en-US" baseline="0" dirty="0" err="1" smtClean="0"/>
              <a:t>lệ</a:t>
            </a:r>
            <a:r>
              <a:rPr lang="en-US" baseline="0" dirty="0" smtClean="0"/>
              <a:t> </a:t>
            </a:r>
            <a:r>
              <a:rPr lang="en-US" baseline="0" dirty="0" err="1" smtClean="0"/>
              <a:t>dị</a:t>
            </a:r>
            <a:r>
              <a:rPr lang="en-US" baseline="0" dirty="0" smtClean="0"/>
              <a:t> </a:t>
            </a:r>
            <a:r>
              <a:rPr lang="en-US" baseline="0" dirty="0" err="1" smtClean="0"/>
              <a:t>tật</a:t>
            </a:r>
            <a:r>
              <a:rPr lang="en-US" baseline="0" dirty="0" smtClean="0"/>
              <a:t> 6 – 12% / 8nếu ĐTĐ </a:t>
            </a:r>
            <a:r>
              <a:rPr lang="en-US" baseline="0" dirty="0" err="1" smtClean="0"/>
              <a:t>thai</a:t>
            </a:r>
            <a:r>
              <a:rPr lang="en-US" baseline="0" dirty="0" smtClean="0"/>
              <a:t> </a:t>
            </a:r>
            <a:r>
              <a:rPr lang="en-US" baseline="0" dirty="0" err="1" smtClean="0"/>
              <a:t>kỳ</a:t>
            </a:r>
            <a:r>
              <a:rPr lang="en-US" baseline="0" dirty="0" smtClean="0"/>
              <a:t> </a:t>
            </a:r>
            <a:r>
              <a:rPr lang="en-US" baseline="0" dirty="0" err="1" smtClean="0"/>
              <a:t>ko</a:t>
            </a:r>
            <a:r>
              <a:rPr lang="en-US" baseline="0" dirty="0" smtClean="0"/>
              <a:t> </a:t>
            </a:r>
            <a:r>
              <a:rPr lang="en-US" baseline="0" dirty="0" err="1" smtClean="0"/>
              <a:t>được</a:t>
            </a:r>
            <a:r>
              <a:rPr lang="en-US" baseline="0" dirty="0" smtClean="0"/>
              <a:t> </a:t>
            </a:r>
            <a:r>
              <a:rPr lang="en-US" baseline="0" dirty="0" err="1" smtClean="0"/>
              <a:t>kiểm</a:t>
            </a:r>
            <a:r>
              <a:rPr lang="en-US" baseline="0" dirty="0" smtClean="0"/>
              <a:t> </a:t>
            </a:r>
            <a:r>
              <a:rPr lang="en-US" baseline="0" dirty="0" err="1" smtClean="0"/>
              <a:t>soát</a:t>
            </a:r>
            <a:r>
              <a:rPr lang="en-US" baseline="0" dirty="0" smtClean="0"/>
              <a:t> </a:t>
            </a:r>
            <a:r>
              <a:rPr lang="en-US" baseline="0" dirty="0" err="1" smtClean="0"/>
              <a:t>tốt</a:t>
            </a:r>
            <a:endParaRPr lang="en-US" baseline="0" dirty="0" smtClean="0"/>
          </a:p>
          <a:p>
            <a:r>
              <a:rPr lang="en-US" baseline="0" dirty="0" err="1" smtClean="0"/>
              <a:t>Điều</a:t>
            </a:r>
            <a:r>
              <a:rPr lang="en-US" baseline="0" dirty="0" smtClean="0"/>
              <a:t> </a:t>
            </a:r>
            <a:r>
              <a:rPr lang="en-US" baseline="0" dirty="0" err="1" smtClean="0"/>
              <a:t>trị</a:t>
            </a:r>
            <a:r>
              <a:rPr lang="en-US" baseline="0" dirty="0" smtClean="0"/>
              <a:t> : </a:t>
            </a:r>
            <a:r>
              <a:rPr lang="en-US" baseline="0" dirty="0" err="1" smtClean="0"/>
              <a:t>sử</a:t>
            </a:r>
            <a:r>
              <a:rPr lang="en-US" baseline="0" dirty="0" smtClean="0"/>
              <a:t> </a:t>
            </a:r>
            <a:r>
              <a:rPr lang="en-US" baseline="0" dirty="0" err="1" smtClean="0"/>
              <a:t>dụng</a:t>
            </a:r>
            <a:r>
              <a:rPr lang="en-US" baseline="0" dirty="0" smtClean="0"/>
              <a:t> insulin an </a:t>
            </a:r>
            <a:r>
              <a:rPr lang="en-US" baseline="0" dirty="0" err="1" smtClean="0"/>
              <a:t>toàn</a:t>
            </a:r>
            <a:r>
              <a:rPr lang="en-US" baseline="0" dirty="0" smtClean="0"/>
              <a:t>, </a:t>
            </a:r>
            <a:r>
              <a:rPr lang="en-US" baseline="0" dirty="0" err="1" smtClean="0"/>
              <a:t>ko</a:t>
            </a:r>
            <a:r>
              <a:rPr lang="en-US" baseline="0" dirty="0" smtClean="0"/>
              <a:t> </a:t>
            </a:r>
            <a:r>
              <a:rPr lang="en-US" baseline="0" dirty="0" err="1" smtClean="0"/>
              <a:t>khuyến</a:t>
            </a:r>
            <a:r>
              <a:rPr lang="en-US" baseline="0" dirty="0" smtClean="0"/>
              <a:t> </a:t>
            </a:r>
            <a:r>
              <a:rPr lang="en-US" baseline="0" dirty="0" err="1" smtClean="0"/>
              <a:t>cáo</a:t>
            </a:r>
            <a:r>
              <a:rPr lang="en-US" baseline="0" dirty="0" smtClean="0"/>
              <a:t> </a:t>
            </a:r>
            <a:r>
              <a:rPr lang="en-US" baseline="0" dirty="0" err="1" smtClean="0"/>
              <a:t>sử</a:t>
            </a:r>
            <a:r>
              <a:rPr lang="en-US" baseline="0" dirty="0" smtClean="0"/>
              <a:t> </a:t>
            </a:r>
            <a:r>
              <a:rPr lang="en-US" baseline="0" dirty="0" err="1" smtClean="0"/>
              <a:t>dụng</a:t>
            </a:r>
            <a:r>
              <a:rPr lang="en-US" baseline="0" dirty="0" smtClean="0"/>
              <a:t> </a:t>
            </a:r>
            <a:r>
              <a:rPr lang="en-US" baseline="0" dirty="0" err="1" smtClean="0"/>
              <a:t>thuốc</a:t>
            </a:r>
            <a:r>
              <a:rPr lang="en-US" baseline="0" dirty="0" smtClean="0"/>
              <a:t> </a:t>
            </a:r>
            <a:r>
              <a:rPr lang="en-US" baseline="0" dirty="0" err="1" smtClean="0"/>
              <a:t>uống</a:t>
            </a:r>
            <a:endParaRPr lang="en-US" baseline="0" dirty="0" smtClean="0"/>
          </a:p>
          <a:p>
            <a:r>
              <a:rPr lang="en-US" baseline="0" dirty="0" smtClean="0"/>
              <a:t>Placenta: </a:t>
            </a:r>
            <a:r>
              <a:rPr lang="en-US" baseline="0" dirty="0" err="1" smtClean="0"/>
              <a:t>Nhau</a:t>
            </a:r>
            <a:r>
              <a:rPr lang="en-US" baseline="0" dirty="0" smtClean="0"/>
              <a:t> </a:t>
            </a:r>
            <a:r>
              <a:rPr lang="en-US" baseline="0" dirty="0" err="1" smtClean="0"/>
              <a:t>thai</a:t>
            </a:r>
            <a:endParaRPr lang="en-US" baseline="0" dirty="0" smtClean="0"/>
          </a:p>
          <a:p>
            <a:endParaRPr lang="en-US" baseline="0" dirty="0" smtClean="0"/>
          </a:p>
          <a:p>
            <a:r>
              <a:rPr lang="en-US" baseline="0" dirty="0" err="1" smtClean="0"/>
              <a:t>Trường</a:t>
            </a:r>
            <a:r>
              <a:rPr lang="en-US" baseline="0" dirty="0" smtClean="0"/>
              <a:t> </a:t>
            </a:r>
            <a:r>
              <a:rPr lang="en-US" baseline="0" dirty="0" err="1" smtClean="0"/>
              <a:t>hợp</a:t>
            </a:r>
            <a:r>
              <a:rPr lang="en-US" baseline="0" dirty="0" smtClean="0"/>
              <a:t> ĐTĐ </a:t>
            </a:r>
            <a:r>
              <a:rPr lang="en-US" baseline="0" dirty="0" err="1" smtClean="0"/>
              <a:t>thai</a:t>
            </a:r>
            <a:r>
              <a:rPr lang="en-US" baseline="0" dirty="0" smtClean="0"/>
              <a:t> </a:t>
            </a:r>
            <a:r>
              <a:rPr lang="en-US" baseline="0" dirty="0" err="1" smtClean="0"/>
              <a:t>nghén</a:t>
            </a:r>
            <a:r>
              <a:rPr lang="en-US" baseline="0" dirty="0" smtClean="0"/>
              <a:t> </a:t>
            </a:r>
            <a:r>
              <a:rPr lang="en-US" baseline="0" dirty="0" err="1" smtClean="0"/>
              <a:t>cần</a:t>
            </a:r>
            <a:r>
              <a:rPr lang="en-US" baseline="0" dirty="0" smtClean="0"/>
              <a:t> </a:t>
            </a:r>
            <a:r>
              <a:rPr lang="en-US" baseline="0" dirty="0" err="1" smtClean="0"/>
              <a:t>đánggiá</a:t>
            </a:r>
            <a:r>
              <a:rPr lang="en-US" baseline="0" dirty="0" smtClean="0"/>
              <a:t> </a:t>
            </a:r>
            <a:r>
              <a:rPr lang="en-US" baseline="0" dirty="0" err="1" smtClean="0"/>
              <a:t>lại</a:t>
            </a:r>
            <a:r>
              <a:rPr lang="en-US" baseline="0" dirty="0" smtClean="0"/>
              <a:t> </a:t>
            </a:r>
            <a:r>
              <a:rPr lang="en-US" baseline="0" dirty="0" err="1" smtClean="0"/>
              <a:t>khả</a:t>
            </a:r>
            <a:r>
              <a:rPr lang="en-US" baseline="0" dirty="0" smtClean="0"/>
              <a:t> </a:t>
            </a:r>
            <a:r>
              <a:rPr lang="en-US" baseline="0" dirty="0" err="1" smtClean="0"/>
              <a:t>năng</a:t>
            </a:r>
            <a:r>
              <a:rPr lang="en-US" baseline="0" dirty="0" smtClean="0"/>
              <a:t> dung </a:t>
            </a:r>
            <a:r>
              <a:rPr lang="en-US" baseline="0" dirty="0" err="1" smtClean="0"/>
              <a:t>nạp</a:t>
            </a:r>
            <a:r>
              <a:rPr lang="en-US" baseline="0" dirty="0" smtClean="0"/>
              <a:t> glucose </a:t>
            </a:r>
            <a:r>
              <a:rPr lang="en-US" baseline="0" dirty="0" err="1" smtClean="0"/>
              <a:t>trước</a:t>
            </a:r>
            <a:r>
              <a:rPr lang="en-US" baseline="0" dirty="0" smtClean="0"/>
              <a:t> </a:t>
            </a:r>
            <a:r>
              <a:rPr lang="en-US" baseline="0" dirty="0" err="1" smtClean="0"/>
              <a:t>khi</a:t>
            </a:r>
            <a:r>
              <a:rPr lang="en-US" baseline="0" dirty="0" smtClean="0"/>
              <a:t> </a:t>
            </a:r>
            <a:r>
              <a:rPr lang="en-US" baseline="0" dirty="0" err="1" smtClean="0"/>
              <a:t>mang</a:t>
            </a:r>
            <a:r>
              <a:rPr lang="en-US" baseline="0" dirty="0" smtClean="0"/>
              <a:t> </a:t>
            </a:r>
            <a:r>
              <a:rPr lang="en-US" baseline="0" dirty="0" err="1" smtClean="0"/>
              <a:t>thai</a:t>
            </a:r>
            <a:r>
              <a:rPr lang="en-US" baseline="0" dirty="0" smtClean="0"/>
              <a:t> </a:t>
            </a:r>
            <a:r>
              <a:rPr lang="en-US" baseline="0" dirty="0" err="1" smtClean="0"/>
              <a:t>để</a:t>
            </a:r>
            <a:r>
              <a:rPr lang="en-US" baseline="0" dirty="0" smtClean="0"/>
              <a:t> </a:t>
            </a:r>
            <a:r>
              <a:rPr lang="en-US" baseline="0" dirty="0" err="1" smtClean="0"/>
              <a:t>có</a:t>
            </a:r>
            <a:r>
              <a:rPr lang="en-US" baseline="0" dirty="0" smtClean="0"/>
              <a:t> </a:t>
            </a:r>
            <a:r>
              <a:rPr lang="en-US" baseline="0" dirty="0" err="1" smtClean="0"/>
              <a:t>hướng</a:t>
            </a:r>
            <a:r>
              <a:rPr lang="en-US" baseline="0" dirty="0" smtClean="0"/>
              <a:t> </a:t>
            </a:r>
            <a:r>
              <a:rPr lang="en-US" baseline="0" dirty="0" err="1" smtClean="0"/>
              <a:t>điwwù</a:t>
            </a:r>
            <a:r>
              <a:rPr lang="en-US" baseline="0" dirty="0" smtClean="0"/>
              <a:t> </a:t>
            </a:r>
            <a:r>
              <a:rPr lang="en-US" baseline="0" dirty="0" err="1" smtClean="0"/>
              <a:t>trị</a:t>
            </a:r>
            <a:r>
              <a:rPr lang="en-US" baseline="0" dirty="0" smtClean="0"/>
              <a:t> </a:t>
            </a:r>
            <a:r>
              <a:rPr lang="en-US" baseline="0" dirty="0" err="1" smtClean="0"/>
              <a:t>thích</a:t>
            </a:r>
            <a:r>
              <a:rPr lang="en-US" baseline="0" dirty="0" smtClean="0"/>
              <a:t> </a:t>
            </a:r>
            <a:r>
              <a:rPr lang="en-US" baseline="0" dirty="0" err="1" smtClean="0"/>
              <a:t>hợp</a:t>
            </a:r>
            <a:endParaRPr lang="en-US" baseline="0" dirty="0" smtClean="0"/>
          </a:p>
          <a:p>
            <a:endParaRPr lang="en-US" baseline="0" dirty="0" smtClean="0"/>
          </a:p>
          <a:p>
            <a:r>
              <a:rPr lang="vi-VN" sz="1200" b="0" i="0" kern="1200" dirty="0" smtClean="0">
                <a:solidFill>
                  <a:schemeClr val="tx1"/>
                </a:solidFill>
                <a:latin typeface="+mn-lt"/>
                <a:ea typeface="+mn-ea"/>
                <a:cs typeface="+mn-cs"/>
              </a:rPr>
              <a:t> Ở phụ nữ có tiền sử ĐTĐ thai kỳ nên thực hiện xét nghiệm để phát hiện sự phát triển ĐTĐ hay tiền ĐTĐ </a:t>
            </a:r>
            <a:r>
              <a:rPr lang="vi-VN" sz="1200" b="1" i="0" kern="1200" dirty="0" smtClean="0">
                <a:solidFill>
                  <a:schemeClr val="tx1"/>
                </a:solidFill>
                <a:latin typeface="+mn-lt"/>
                <a:ea typeface="+mn-ea"/>
                <a:cs typeface="+mn-cs"/>
              </a:rPr>
              <a:t>ít nhất mỗi 3 năm một lần</a:t>
            </a:r>
            <a:r>
              <a:rPr lang="vi-VN" sz="1200" b="0" i="0" kern="1200" dirty="0" smtClean="0">
                <a:solidFill>
                  <a:schemeClr val="tx1"/>
                </a:solidFill>
                <a:latin typeface="+mn-lt"/>
                <a:ea typeface="+mn-ea"/>
                <a:cs typeface="+mn-cs"/>
              </a:rPr>
              <a:t>.</a:t>
            </a:r>
          </a:p>
          <a:p>
            <a:pPr>
              <a:buFontTx/>
              <a:buChar char="-"/>
            </a:pPr>
            <a:r>
              <a:rPr lang="vi-VN" sz="1200" b="0" i="0" kern="1200" dirty="0" smtClean="0">
                <a:solidFill>
                  <a:schemeClr val="tx1"/>
                </a:solidFill>
                <a:latin typeface="+mn-lt"/>
                <a:ea typeface="+mn-ea"/>
                <a:cs typeface="+mn-cs"/>
              </a:rPr>
              <a:t>Phụ nữ có tiền sử ĐTĐ thai kỳ, sau đó được phát hiện </a:t>
            </a:r>
            <a:r>
              <a:rPr lang="vi-VN" sz="1200" b="1" i="0" kern="1200" dirty="0" smtClean="0">
                <a:solidFill>
                  <a:schemeClr val="tx1"/>
                </a:solidFill>
                <a:latin typeface="+mn-lt"/>
                <a:ea typeface="+mn-ea"/>
                <a:cs typeface="+mn-cs"/>
              </a:rPr>
              <a:t>có tiền ĐTĐ</a:t>
            </a:r>
            <a:r>
              <a:rPr lang="vi-VN" sz="1200" b="0" i="0" kern="1200" dirty="0" smtClean="0">
                <a:solidFill>
                  <a:schemeClr val="tx1"/>
                </a:solidFill>
                <a:latin typeface="+mn-lt"/>
                <a:ea typeface="+mn-ea"/>
                <a:cs typeface="+mn-cs"/>
              </a:rPr>
              <a:t>: cần được điều trị </a:t>
            </a:r>
            <a:r>
              <a:rPr lang="vi-VN" sz="1200" b="1" i="0" kern="1200" dirty="0" smtClean="0">
                <a:solidFill>
                  <a:schemeClr val="tx1"/>
                </a:solidFill>
                <a:latin typeface="+mn-lt"/>
                <a:ea typeface="+mn-ea"/>
                <a:cs typeface="+mn-cs"/>
              </a:rPr>
              <a:t>can thiệp lối sống tích cực hay metformin </a:t>
            </a:r>
            <a:r>
              <a:rPr lang="vi-VN" sz="1200" b="0" i="0" kern="1200" dirty="0" smtClean="0">
                <a:solidFill>
                  <a:schemeClr val="tx1"/>
                </a:solidFill>
                <a:latin typeface="+mn-lt"/>
                <a:ea typeface="+mn-ea"/>
                <a:cs typeface="+mn-cs"/>
              </a:rPr>
              <a:t>để phòng ngừa ĐTĐ.</a:t>
            </a:r>
            <a:endParaRPr lang="en-US" sz="1200" b="0" i="0" kern="1200" dirty="0" smtClean="0">
              <a:solidFill>
                <a:schemeClr val="tx1"/>
              </a:solidFill>
              <a:latin typeface="+mn-lt"/>
              <a:ea typeface="+mn-ea"/>
              <a:cs typeface="+mn-cs"/>
            </a:endParaRPr>
          </a:p>
          <a:p>
            <a:pPr>
              <a:buFontTx/>
              <a:buChar char="-"/>
            </a:pPr>
            <a:r>
              <a:rPr lang="en-US" sz="1200" b="1" i="0" kern="1200" dirty="0" err="1" smtClean="0">
                <a:solidFill>
                  <a:schemeClr val="tx1"/>
                </a:solidFill>
                <a:latin typeface="+mn-lt"/>
                <a:ea typeface="+mn-ea"/>
                <a:cs typeface="+mn-cs"/>
              </a:rPr>
              <a:t>Chẩn</a:t>
            </a:r>
            <a:r>
              <a:rPr lang="en-US" sz="1200" b="1" i="0" kern="1200" baseline="0" dirty="0" smtClean="0">
                <a:solidFill>
                  <a:schemeClr val="tx1"/>
                </a:solidFill>
                <a:latin typeface="+mn-lt"/>
                <a:ea typeface="+mn-ea"/>
                <a:cs typeface="+mn-cs"/>
              </a:rPr>
              <a:t> </a:t>
            </a:r>
            <a:r>
              <a:rPr lang="en-US" sz="1200" b="1" i="0" kern="1200" baseline="0" dirty="0" err="1" smtClean="0">
                <a:solidFill>
                  <a:schemeClr val="tx1"/>
                </a:solidFill>
                <a:latin typeface="+mn-lt"/>
                <a:ea typeface="+mn-ea"/>
                <a:cs typeface="+mn-cs"/>
              </a:rPr>
              <a:t>đoán</a:t>
            </a:r>
            <a:r>
              <a:rPr lang="en-US" sz="1200" b="1" i="0" kern="1200" baseline="0" dirty="0" smtClean="0">
                <a:solidFill>
                  <a:schemeClr val="tx1"/>
                </a:solidFill>
                <a:latin typeface="+mn-lt"/>
                <a:ea typeface="+mn-ea"/>
                <a:cs typeface="+mn-cs"/>
              </a:rPr>
              <a:t> </a:t>
            </a:r>
            <a:r>
              <a:rPr lang="en-US" sz="1200" b="1" i="0" kern="1200" baseline="0" dirty="0" err="1" smtClean="0">
                <a:solidFill>
                  <a:schemeClr val="tx1"/>
                </a:solidFill>
                <a:latin typeface="+mn-lt"/>
                <a:ea typeface="+mn-ea"/>
                <a:cs typeface="+mn-cs"/>
              </a:rPr>
              <a:t>đái</a:t>
            </a:r>
            <a:r>
              <a:rPr lang="en-US" sz="1200" b="1" i="0" kern="1200" baseline="0" dirty="0" smtClean="0">
                <a:solidFill>
                  <a:schemeClr val="tx1"/>
                </a:solidFill>
                <a:latin typeface="+mn-lt"/>
                <a:ea typeface="+mn-ea"/>
                <a:cs typeface="+mn-cs"/>
              </a:rPr>
              <a:t> </a:t>
            </a:r>
            <a:r>
              <a:rPr lang="en-US" sz="1200" b="1" i="0" kern="1200" baseline="0" dirty="0" err="1" smtClean="0">
                <a:solidFill>
                  <a:schemeClr val="tx1"/>
                </a:solidFill>
                <a:latin typeface="+mn-lt"/>
                <a:ea typeface="+mn-ea"/>
                <a:cs typeface="+mn-cs"/>
              </a:rPr>
              <a:t>tháo</a:t>
            </a:r>
            <a:r>
              <a:rPr lang="en-US" sz="1200" b="1" i="0" kern="1200" baseline="0" dirty="0" smtClean="0">
                <a:solidFill>
                  <a:schemeClr val="tx1"/>
                </a:solidFill>
                <a:latin typeface="+mn-lt"/>
                <a:ea typeface="+mn-ea"/>
                <a:cs typeface="+mn-cs"/>
              </a:rPr>
              <a:t> </a:t>
            </a:r>
            <a:r>
              <a:rPr lang="en-US" sz="1200" b="1" i="0" kern="1200" baseline="0" dirty="0" err="1" smtClean="0">
                <a:solidFill>
                  <a:schemeClr val="tx1"/>
                </a:solidFill>
                <a:latin typeface="+mn-lt"/>
                <a:ea typeface="+mn-ea"/>
                <a:cs typeface="+mn-cs"/>
              </a:rPr>
              <a:t>đường</a:t>
            </a:r>
            <a:r>
              <a:rPr lang="en-US" sz="1200" b="1" i="0" kern="1200" baseline="0" dirty="0" smtClean="0">
                <a:solidFill>
                  <a:schemeClr val="tx1"/>
                </a:solidFill>
                <a:latin typeface="+mn-lt"/>
                <a:ea typeface="+mn-ea"/>
                <a:cs typeface="+mn-cs"/>
              </a:rPr>
              <a:t> </a:t>
            </a:r>
            <a:r>
              <a:rPr lang="en-US" sz="1200" b="1" i="0" kern="1200" baseline="0" dirty="0" err="1" smtClean="0">
                <a:solidFill>
                  <a:schemeClr val="tx1"/>
                </a:solidFill>
                <a:latin typeface="+mn-lt"/>
                <a:ea typeface="+mn-ea"/>
                <a:cs typeface="+mn-cs"/>
              </a:rPr>
              <a:t>thai</a:t>
            </a:r>
            <a:r>
              <a:rPr lang="en-US" sz="1200" b="1" i="0" kern="1200" baseline="0" dirty="0" smtClean="0">
                <a:solidFill>
                  <a:schemeClr val="tx1"/>
                </a:solidFill>
                <a:latin typeface="+mn-lt"/>
                <a:ea typeface="+mn-ea"/>
                <a:cs typeface="+mn-cs"/>
              </a:rPr>
              <a:t> </a:t>
            </a:r>
            <a:r>
              <a:rPr lang="en-US" sz="1200" b="1" i="0" kern="1200" baseline="0" dirty="0" err="1" smtClean="0">
                <a:solidFill>
                  <a:schemeClr val="tx1"/>
                </a:solidFill>
                <a:latin typeface="+mn-lt"/>
                <a:ea typeface="+mn-ea"/>
                <a:cs typeface="+mn-cs"/>
              </a:rPr>
              <a:t>kỳ</a:t>
            </a:r>
            <a:endParaRPr lang="en-US" sz="1200" b="1" i="0" kern="1200" dirty="0" smtClean="0">
              <a:solidFill>
                <a:schemeClr val="tx1"/>
              </a:solidFill>
              <a:latin typeface="+mn-lt"/>
              <a:ea typeface="+mn-ea"/>
              <a:cs typeface="+mn-cs"/>
            </a:endParaRPr>
          </a:p>
          <a:p>
            <a:r>
              <a:rPr lang="vi-VN" sz="1200" b="0" i="0" kern="1200" dirty="0" smtClean="0">
                <a:solidFill>
                  <a:schemeClr val="tx1"/>
                </a:solidFill>
                <a:latin typeface="+mn-lt"/>
                <a:ea typeface="+mn-ea"/>
                <a:cs typeface="+mn-cs"/>
              </a:rPr>
              <a:t>Thực hiện nghiệm pháp dung nạp glucose đường uống 75g (75-g OGTT): đo nồng độ glucose huyết tương lúc đói và tại thời điểm 1 giờ, 2 giờ, ở tuần thứ 24 đến 28 của thai kỳ đối với những thai phụ không được chẩn đoán ĐTĐ trước đó. Nghiệm pháp dung nạp glucose đường uống phải được thực hiện vào buổi sáng sau khi nhịn đói qua đêm ít nhất 8 giờ. Chẩn đoán ĐTĐ thai kỳ khi bất kỳ giá trị glucose huyết thỏa mãn tiêu chuẩn sau đây:</a:t>
            </a:r>
          </a:p>
          <a:p>
            <a:r>
              <a:rPr lang="vi-VN" sz="1200" b="0" i="0" kern="1200" dirty="0" smtClean="0">
                <a:solidFill>
                  <a:schemeClr val="tx1"/>
                </a:solidFill>
                <a:latin typeface="+mn-lt"/>
                <a:ea typeface="+mn-ea"/>
                <a:cs typeface="+mn-cs"/>
              </a:rPr>
              <a:t>- Lúc đói ≥ 92 mg/dL (5,1 mmol/L)</a:t>
            </a:r>
          </a:p>
          <a:p>
            <a:r>
              <a:rPr lang="vi-VN" sz="1200" b="0" i="0" kern="1200" dirty="0" smtClean="0">
                <a:solidFill>
                  <a:schemeClr val="tx1"/>
                </a:solidFill>
                <a:latin typeface="+mn-lt"/>
                <a:ea typeface="+mn-ea"/>
                <a:cs typeface="+mn-cs"/>
              </a:rPr>
              <a:t>- Ở thời điểm 1 giờ ≥ 180 mg/dL (10,0 mmol/L)</a:t>
            </a:r>
          </a:p>
          <a:p>
            <a:r>
              <a:rPr lang="vi-VN" sz="1200" b="0" i="0" kern="1200" dirty="0" smtClean="0">
                <a:solidFill>
                  <a:schemeClr val="tx1"/>
                </a:solidFill>
                <a:latin typeface="+mn-lt"/>
                <a:ea typeface="+mn-ea"/>
                <a:cs typeface="+mn-cs"/>
              </a:rPr>
              <a:t>- Ở thời điểm 2 giờ ≥ 153 mg/dL (8,5 mmol/L)</a:t>
            </a:r>
          </a:p>
          <a:p>
            <a:pPr>
              <a:buFontTx/>
              <a:buChar char="-"/>
            </a:pPr>
            <a:endParaRPr lang="vi-VN" sz="1200" b="0" i="0" kern="1200" dirty="0" smtClean="0">
              <a:solidFill>
                <a:schemeClr val="tx1"/>
              </a:solidFill>
              <a:latin typeface="+mn-lt"/>
              <a:ea typeface="+mn-ea"/>
              <a:cs typeface="+mn-cs"/>
            </a:endParaRPr>
          </a:p>
          <a:p>
            <a:endParaRPr lang="en-US" baseline="0" dirty="0" smtClean="0"/>
          </a:p>
        </p:txBody>
      </p:sp>
      <p:sp>
        <p:nvSpPr>
          <p:cNvPr id="4" name="Slide Number Placeholder 3"/>
          <p:cNvSpPr>
            <a:spLocks noGrp="1"/>
          </p:cNvSpPr>
          <p:nvPr>
            <p:ph type="sldNum" sz="quarter" idx="5"/>
          </p:nvPr>
        </p:nvSpPr>
        <p:spPr/>
        <p:txBody>
          <a:bodyPr/>
          <a:lstStyle/>
          <a:p>
            <a:pPr>
              <a:defRPr/>
            </a:pPr>
            <a:fld id="{33D89720-D126-444D-B775-32B2B51F6A07}" type="slidenum">
              <a:rPr lang="en-US" smtClean="0"/>
              <a:pPr>
                <a:defRPr/>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err="1" smtClean="0"/>
              <a:t>Thuốc</a:t>
            </a:r>
            <a:r>
              <a:rPr lang="en-US" dirty="0" smtClean="0"/>
              <a:t> </a:t>
            </a:r>
            <a:r>
              <a:rPr lang="en-US" dirty="0" err="1" smtClean="0"/>
              <a:t>tránh</a:t>
            </a:r>
            <a:r>
              <a:rPr lang="en-US" baseline="0" dirty="0" smtClean="0"/>
              <a:t> </a:t>
            </a:r>
            <a:r>
              <a:rPr lang="en-US" baseline="0" dirty="0" err="1" smtClean="0"/>
              <a:t>thai</a:t>
            </a:r>
            <a:r>
              <a:rPr lang="en-US" baseline="0" dirty="0" smtClean="0"/>
              <a:t> </a:t>
            </a:r>
            <a:r>
              <a:rPr lang="en-US" baseline="0" dirty="0" err="1" smtClean="0"/>
              <a:t>và</a:t>
            </a:r>
            <a:r>
              <a:rPr lang="en-US" baseline="0" dirty="0" smtClean="0"/>
              <a:t> </a:t>
            </a:r>
            <a:r>
              <a:rPr lang="en-US" baseline="0" dirty="0" err="1" smtClean="0"/>
              <a:t>thuốc</a:t>
            </a:r>
            <a:r>
              <a:rPr lang="en-US" baseline="0" dirty="0" smtClean="0"/>
              <a:t> </a:t>
            </a:r>
            <a:r>
              <a:rPr lang="en-US" baseline="0" dirty="0" err="1" smtClean="0"/>
              <a:t>lợi</a:t>
            </a:r>
            <a:r>
              <a:rPr lang="en-US" baseline="0" dirty="0" smtClean="0"/>
              <a:t> </a:t>
            </a:r>
            <a:r>
              <a:rPr lang="en-US" baseline="0" dirty="0" err="1" smtClean="0"/>
              <a:t>tiểu</a:t>
            </a:r>
            <a:r>
              <a:rPr lang="en-US" baseline="0" dirty="0" smtClean="0"/>
              <a:t> </a:t>
            </a:r>
            <a:r>
              <a:rPr lang="en-US" baseline="0" dirty="0" err="1" smtClean="0"/>
              <a:t>thải</a:t>
            </a:r>
            <a:r>
              <a:rPr lang="en-US" baseline="0" dirty="0" smtClean="0"/>
              <a:t> </a:t>
            </a:r>
            <a:r>
              <a:rPr lang="en-US" baseline="0" dirty="0" err="1" smtClean="0"/>
              <a:t>muối</a:t>
            </a:r>
            <a:r>
              <a:rPr lang="en-US" baseline="0" dirty="0" smtClean="0"/>
              <a:t> </a:t>
            </a:r>
            <a:r>
              <a:rPr lang="en-US" baseline="0" dirty="0" err="1" smtClean="0"/>
              <a:t>tăng</a:t>
            </a:r>
            <a:r>
              <a:rPr lang="en-US" baseline="0" dirty="0" smtClean="0"/>
              <a:t> glucose </a:t>
            </a:r>
            <a:r>
              <a:rPr lang="en-US" baseline="0" dirty="0" err="1" smtClean="0"/>
              <a:t>máu</a:t>
            </a:r>
            <a:endParaRPr lang="en-US" dirty="0" smtClean="0"/>
          </a:p>
        </p:txBody>
      </p:sp>
      <p:sp>
        <p:nvSpPr>
          <p:cNvPr id="4" name="Slide Number Placeholder 3"/>
          <p:cNvSpPr>
            <a:spLocks noGrp="1"/>
          </p:cNvSpPr>
          <p:nvPr>
            <p:ph type="sldNum" sz="quarter" idx="5"/>
          </p:nvPr>
        </p:nvSpPr>
        <p:spPr/>
        <p:txBody>
          <a:bodyPr/>
          <a:lstStyle/>
          <a:p>
            <a:pPr>
              <a:defRPr/>
            </a:pPr>
            <a:fld id="{33D89720-D126-444D-B775-32B2B51F6A07}" type="slidenum">
              <a:rPr lang="en-US" smtClean="0"/>
              <a:pPr>
                <a:defRPr/>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solidFill>
                  <a:srgbClr val="002060"/>
                </a:solidFill>
              </a:rPr>
              <a:t>Xét</a:t>
            </a:r>
            <a:r>
              <a:rPr lang="en-US" sz="1200" dirty="0" smtClean="0">
                <a:solidFill>
                  <a:srgbClr val="002060"/>
                </a:solidFill>
              </a:rPr>
              <a:t> </a:t>
            </a:r>
            <a:r>
              <a:rPr lang="en-US" sz="1200" dirty="0" err="1" smtClean="0">
                <a:solidFill>
                  <a:srgbClr val="002060"/>
                </a:solidFill>
              </a:rPr>
              <a:t>nghiệm</a:t>
            </a:r>
            <a:r>
              <a:rPr lang="en-US" sz="1200" dirty="0" smtClean="0">
                <a:solidFill>
                  <a:srgbClr val="002060"/>
                </a:solidFill>
              </a:rPr>
              <a:t> 2 </a:t>
            </a:r>
            <a:r>
              <a:rPr lang="en-US" sz="1200" dirty="0" err="1" smtClean="0">
                <a:solidFill>
                  <a:srgbClr val="002060"/>
                </a:solidFill>
              </a:rPr>
              <a:t>lần</a:t>
            </a:r>
            <a:r>
              <a:rPr lang="en-US" sz="1200" dirty="0" smtClean="0">
                <a:solidFill>
                  <a:srgbClr val="002060"/>
                </a:solidFill>
              </a:rPr>
              <a:t> </a:t>
            </a:r>
            <a:r>
              <a:rPr lang="en-US" sz="1200" dirty="0" err="1" smtClean="0">
                <a:solidFill>
                  <a:srgbClr val="002060"/>
                </a:solidFill>
              </a:rPr>
              <a:t>vào</a:t>
            </a:r>
            <a:r>
              <a:rPr lang="en-US" sz="1200" dirty="0" smtClean="0">
                <a:solidFill>
                  <a:srgbClr val="002060"/>
                </a:solidFill>
              </a:rPr>
              <a:t> 2 </a:t>
            </a:r>
            <a:r>
              <a:rPr lang="en-US" sz="1200" dirty="0" err="1" smtClean="0">
                <a:solidFill>
                  <a:srgbClr val="002060"/>
                </a:solidFill>
              </a:rPr>
              <a:t>ngày</a:t>
            </a:r>
            <a:r>
              <a:rPr lang="en-US" sz="1200" dirty="0" smtClean="0">
                <a:solidFill>
                  <a:srgbClr val="002060"/>
                </a:solidFill>
              </a:rPr>
              <a:t> </a:t>
            </a:r>
            <a:r>
              <a:rPr lang="en-US" sz="1200" dirty="0" err="1" smtClean="0">
                <a:solidFill>
                  <a:srgbClr val="002060"/>
                </a:solidFill>
              </a:rPr>
              <a:t>khác</a:t>
            </a:r>
            <a:r>
              <a:rPr lang="en-US" sz="1200" dirty="0" smtClean="0">
                <a:solidFill>
                  <a:srgbClr val="002060"/>
                </a:solidFill>
              </a:rPr>
              <a:t> </a:t>
            </a:r>
            <a:r>
              <a:rPr lang="en-US" sz="1200" dirty="0" err="1" smtClean="0">
                <a:solidFill>
                  <a:srgbClr val="002060"/>
                </a:solidFill>
              </a:rPr>
              <a:t>nhau</a:t>
            </a:r>
            <a:r>
              <a:rPr lang="en-US" sz="1200" dirty="0" smtClean="0">
                <a:solidFill>
                  <a:srgbClr val="002060"/>
                </a:solidFill>
              </a:rPr>
              <a:t>.</a:t>
            </a:r>
          </a:p>
          <a:p>
            <a:r>
              <a:rPr lang="en-US" sz="1200" b="1" kern="1200" dirty="0" err="1" smtClean="0">
                <a:solidFill>
                  <a:schemeClr val="tx1"/>
                </a:solidFill>
                <a:latin typeface="+mn-lt"/>
                <a:ea typeface="+mn-ea"/>
                <a:cs typeface="+mn-cs"/>
              </a:rPr>
              <a:t>Mức</a:t>
            </a:r>
            <a:r>
              <a:rPr lang="en-US" sz="1200" b="1" kern="1200" dirty="0" smtClean="0">
                <a:solidFill>
                  <a:schemeClr val="tx1"/>
                </a:solidFill>
                <a:latin typeface="+mn-lt"/>
                <a:ea typeface="+mn-ea"/>
                <a:cs typeface="+mn-cs"/>
              </a:rPr>
              <a:t> glucose </a:t>
            </a:r>
            <a:r>
              <a:rPr lang="en-US" sz="1200" b="1" kern="1200" dirty="0" err="1" smtClean="0">
                <a:solidFill>
                  <a:schemeClr val="tx1"/>
                </a:solidFill>
                <a:latin typeface="+mn-lt"/>
                <a:ea typeface="+mn-ea"/>
                <a:cs typeface="+mn-cs"/>
              </a:rPr>
              <a:t>có</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thể</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được</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đo</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từ</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huyết</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tương</a:t>
            </a:r>
            <a:r>
              <a:rPr lang="en-US" sz="1200" kern="1200" dirty="0" smtClean="0">
                <a:solidFill>
                  <a:schemeClr val="tx1"/>
                </a:solidFill>
                <a:latin typeface="+mn-lt"/>
                <a:ea typeface="+mn-ea"/>
                <a:cs typeface="+mn-cs"/>
              </a:rPr>
              <a:t> ( </a:t>
            </a:r>
            <a:r>
              <a:rPr lang="en-US" sz="1200" kern="1200" dirty="0" err="1" smtClean="0">
                <a:solidFill>
                  <a:schemeClr val="tx1"/>
                </a:solidFill>
                <a:latin typeface="+mn-lt"/>
                <a:ea typeface="+mn-ea"/>
                <a:cs typeface="+mn-cs"/>
              </a:rPr>
              <a:t>với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máu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tĩnh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mạch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tại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các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phòng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xét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nghiệm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hoặc</a:t>
            </a:r>
            <a:r>
              <a:rPr lang="en-US" sz="1200"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máu</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toàn</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phần</a:t>
            </a:r>
            <a:r>
              <a:rPr lang="en-US" sz="1200" b="1" kern="1200" dirty="0" smtClean="0">
                <a:solidFill>
                  <a:schemeClr val="tx1"/>
                </a:solidFill>
                <a:latin typeface="+mn-lt"/>
                <a:ea typeface="+mn-ea"/>
                <a:cs typeface="+mn-cs"/>
              </a:rPr>
              <a:t> ( </a:t>
            </a:r>
            <a:r>
              <a:rPr lang="en-US" sz="1200" b="1" kern="1200" dirty="0" err="1" smtClean="0">
                <a:solidFill>
                  <a:schemeClr val="tx1"/>
                </a:solidFill>
                <a:latin typeface="+mn-lt"/>
                <a:ea typeface="+mn-ea"/>
                <a:cs typeface="+mn-cs"/>
              </a:rPr>
              <a:t>khi</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láy</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máu</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mao</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mạch</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đo</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bằng</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máy</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đo</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tự</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động</a:t>
            </a:r>
            <a:r>
              <a:rPr lang="en-US" sz="1200" kern="1200" dirty="0" smtClean="0">
                <a:solidFill>
                  <a:schemeClr val="tx1"/>
                </a:solidFill>
                <a:latin typeface="+mn-lt"/>
                <a:ea typeface="+mn-ea"/>
                <a:cs typeface="+mn-cs"/>
              </a:rPr>
              <a:t> ). </a:t>
            </a:r>
            <a:r>
              <a:rPr lang="en-US" sz="1200" b="1" kern="1200" dirty="0" smtClean="0">
                <a:solidFill>
                  <a:schemeClr val="tx1"/>
                </a:solidFill>
                <a:latin typeface="+mn-lt"/>
                <a:ea typeface="+mn-ea"/>
                <a:cs typeface="+mn-cs"/>
              </a:rPr>
              <a:t>TCYTTG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cho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phép</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sử</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dụng</a:t>
            </a:r>
            <a:r>
              <a:rPr lang="en-US" sz="1200" kern="1200" dirty="0" smtClean="0">
                <a:solidFill>
                  <a:schemeClr val="tx1"/>
                </a:solidFill>
                <a:latin typeface="+mn-lt"/>
                <a:ea typeface="+mn-ea"/>
                <a:cs typeface="+mn-cs"/>
              </a:rPr>
              <a:t> glucose </a:t>
            </a:r>
            <a:r>
              <a:rPr lang="en-US" sz="1200" kern="1200" dirty="0" err="1" smtClean="0">
                <a:solidFill>
                  <a:schemeClr val="tx1"/>
                </a:solidFill>
                <a:latin typeface="+mn-lt"/>
                <a:ea typeface="+mn-ea"/>
                <a:cs typeface="+mn-cs"/>
              </a:rPr>
              <a:t>mao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mạch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để</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chẩn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đoán</a:t>
            </a:r>
            <a:r>
              <a:rPr lang="en-US" sz="1200" kern="1200" dirty="0" smtClean="0">
                <a:solidFill>
                  <a:schemeClr val="tx1"/>
                </a:solidFill>
                <a:latin typeface="+mn-lt"/>
                <a:ea typeface="+mn-ea"/>
                <a:cs typeface="+mn-cs"/>
              </a:rPr>
              <a:t> ĐTĐ ( </a:t>
            </a:r>
            <a:r>
              <a:rPr lang="en-US" sz="1200" kern="1200" dirty="0" err="1" smtClean="0">
                <a:solidFill>
                  <a:schemeClr val="tx1"/>
                </a:solidFill>
                <a:latin typeface="+mn-lt"/>
                <a:ea typeface="+mn-ea"/>
                <a:cs typeface="+mn-cs"/>
              </a:rPr>
              <a:t>tuy</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nhiên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cần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lưu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đến</a:t>
            </a: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vi-VN" sz="1200" b="0" i="0" kern="1200" dirty="0" smtClean="0">
                <a:solidFill>
                  <a:schemeClr val="tx1"/>
                </a:solidFill>
                <a:latin typeface="+mn-lt"/>
                <a:ea typeface="+mn-ea"/>
                <a:cs typeface="+mn-cs"/>
              </a:rPr>
              <a:t>Tiêu chuẩn chẩn đoán đái tháo đường (theo Hiệp Hội Đái tháo đường Mỹ - ADA) dựa vào 1 trong 4 tiêu chuẩn sau đây:</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lấy</a:t>
            </a:r>
            <a:r>
              <a:rPr lang="en-US" sz="1200" b="0" i="0" kern="1200" baseline="0" dirty="0" smtClean="0">
                <a:solidFill>
                  <a:schemeClr val="tx1"/>
                </a:solidFill>
                <a:latin typeface="+mn-lt"/>
                <a:ea typeface="+mn-ea"/>
                <a:cs typeface="+mn-cs"/>
              </a:rPr>
              <a:t> </a:t>
            </a:r>
            <a:r>
              <a:rPr lang="en-US" sz="1200" b="0" i="0" kern="1200" baseline="0" dirty="0" err="1" smtClean="0">
                <a:solidFill>
                  <a:schemeClr val="tx1"/>
                </a:solidFill>
                <a:latin typeface="+mn-lt"/>
                <a:ea typeface="+mn-ea"/>
                <a:cs typeface="+mn-cs"/>
              </a:rPr>
              <a:t>máu</a:t>
            </a:r>
            <a:r>
              <a:rPr lang="en-US" sz="1200" b="0" i="0" kern="1200" baseline="0" dirty="0" smtClean="0">
                <a:solidFill>
                  <a:schemeClr val="tx1"/>
                </a:solidFill>
                <a:latin typeface="+mn-lt"/>
                <a:ea typeface="+mn-ea"/>
                <a:cs typeface="+mn-cs"/>
              </a:rPr>
              <a:t> </a:t>
            </a:r>
            <a:r>
              <a:rPr lang="en-US" sz="1200" b="0" i="0" kern="1200" baseline="0" dirty="0" err="1" smtClean="0">
                <a:solidFill>
                  <a:schemeClr val="tx1"/>
                </a:solidFill>
                <a:latin typeface="+mn-lt"/>
                <a:ea typeface="+mn-ea"/>
                <a:cs typeface="+mn-cs"/>
              </a:rPr>
              <a:t>tĩnh</a:t>
            </a:r>
            <a:r>
              <a:rPr lang="en-US" sz="1200" b="0" i="0" kern="1200" baseline="0" dirty="0" smtClean="0">
                <a:solidFill>
                  <a:schemeClr val="tx1"/>
                </a:solidFill>
                <a:latin typeface="+mn-lt"/>
                <a:ea typeface="+mn-ea"/>
                <a:cs typeface="+mn-cs"/>
              </a:rPr>
              <a:t> </a:t>
            </a:r>
            <a:r>
              <a:rPr lang="en-US" sz="1200" b="0" i="0" kern="1200" baseline="0" dirty="0" err="1" smtClean="0">
                <a:solidFill>
                  <a:schemeClr val="tx1"/>
                </a:solidFill>
                <a:latin typeface="+mn-lt"/>
                <a:ea typeface="+mn-ea"/>
                <a:cs typeface="+mn-cs"/>
              </a:rPr>
              <a:t>mạch</a:t>
            </a:r>
            <a:endParaRPr lang="vi-VN" sz="1200" b="0" i="0" kern="1200" dirty="0" smtClean="0">
              <a:solidFill>
                <a:schemeClr val="tx1"/>
              </a:solidFill>
              <a:latin typeface="+mn-lt"/>
              <a:ea typeface="+mn-ea"/>
              <a:cs typeface="+mn-cs"/>
            </a:endParaRPr>
          </a:p>
          <a:p>
            <a:r>
              <a:rPr lang="vi-VN" sz="1200" b="0" i="0" kern="1200" dirty="0" smtClean="0">
                <a:solidFill>
                  <a:schemeClr val="tx1"/>
                </a:solidFill>
                <a:latin typeface="+mn-lt"/>
                <a:ea typeface="+mn-ea"/>
                <a:cs typeface="+mn-cs"/>
              </a:rPr>
              <a:t>a) </a:t>
            </a:r>
            <a:r>
              <a:rPr lang="vi-VN" sz="1200" b="1" i="0" kern="1200" dirty="0" smtClean="0">
                <a:solidFill>
                  <a:schemeClr val="tx1"/>
                </a:solidFill>
                <a:latin typeface="+mn-lt"/>
                <a:ea typeface="+mn-ea"/>
                <a:cs typeface="+mn-cs"/>
              </a:rPr>
              <a:t>Glucose huyết tương lúc đói </a:t>
            </a:r>
            <a:r>
              <a:rPr lang="vi-VN" sz="1200" b="0" i="0" kern="1200" dirty="0" smtClean="0">
                <a:solidFill>
                  <a:schemeClr val="tx1"/>
                </a:solidFill>
                <a:latin typeface="+mn-lt"/>
                <a:ea typeface="+mn-ea"/>
                <a:cs typeface="+mn-cs"/>
              </a:rPr>
              <a:t>(</a:t>
            </a:r>
            <a:r>
              <a:rPr lang="vi-VN" sz="1200" b="1" i="0" kern="1200" dirty="0" smtClean="0">
                <a:solidFill>
                  <a:schemeClr val="tx1"/>
                </a:solidFill>
                <a:latin typeface="+mn-lt"/>
                <a:ea typeface="+mn-ea"/>
                <a:cs typeface="+mn-cs"/>
              </a:rPr>
              <a:t>fasting plasma glucose</a:t>
            </a:r>
            <a:r>
              <a:rPr lang="vi-VN" sz="1200" b="0" i="0" kern="1200" dirty="0" smtClean="0">
                <a:solidFill>
                  <a:schemeClr val="tx1"/>
                </a:solidFill>
                <a:latin typeface="+mn-lt"/>
                <a:ea typeface="+mn-ea"/>
                <a:cs typeface="+mn-cs"/>
              </a:rPr>
              <a:t>: FPG) ≥ 126 mg/dL (hay 7 mmol/L). Bệnh nhân phải nhịn ăn (không uống nước ngọt, có thể uống nước lọc, nước đun sôi để nguội) ít nhất 8 giờ (thường phải nhịn đói qua đêm từ 8 -14 giờ), hoặc:</a:t>
            </a:r>
          </a:p>
          <a:p>
            <a:r>
              <a:rPr lang="vi-VN" sz="1200" b="0" i="0" kern="1200" dirty="0" smtClean="0">
                <a:solidFill>
                  <a:schemeClr val="tx1"/>
                </a:solidFill>
                <a:latin typeface="+mn-lt"/>
                <a:ea typeface="+mn-ea"/>
                <a:cs typeface="+mn-cs"/>
              </a:rPr>
              <a:t>b) Glucose huyết tương ở thời điểm sau 2 giờ làm nghiệm pháp dung nạp glucose đường uống 75g </a:t>
            </a:r>
            <a:r>
              <a:rPr lang="vi-VN" sz="1200" b="1" i="0" kern="1200" dirty="0" smtClean="0">
                <a:solidFill>
                  <a:schemeClr val="tx1"/>
                </a:solidFill>
                <a:latin typeface="+mn-lt"/>
                <a:ea typeface="+mn-ea"/>
                <a:cs typeface="+mn-cs"/>
              </a:rPr>
              <a:t>(oral glucose tolerance test: OGTT) ≥ 200 mg/dL (hay 11,1 mmol/L).</a:t>
            </a:r>
          </a:p>
          <a:p>
            <a:r>
              <a:rPr lang="vi-VN" sz="1200" b="0" i="0" kern="1200" dirty="0" smtClean="0">
                <a:solidFill>
                  <a:schemeClr val="tx1"/>
                </a:solidFill>
                <a:latin typeface="+mn-lt"/>
                <a:ea typeface="+mn-ea"/>
                <a:cs typeface="+mn-cs"/>
              </a:rPr>
              <a:t>Nghiệm pháp dung nạp glucose đường uống phải được thực hiện theo hướng dẫn của Tổ chức Y tế thế giới: Bệnh nhân nhịn đói từ nửa đêm trước khi làm nghiệm pháp, dùng một lượng glucose tương đương với 75g glucose, hòa tan trong </a:t>
            </a:r>
            <a:r>
              <a:rPr lang="vi-VN" sz="1200" b="1" i="0" kern="1200" dirty="0" smtClean="0">
                <a:solidFill>
                  <a:schemeClr val="tx1"/>
                </a:solidFill>
                <a:latin typeface="+mn-lt"/>
                <a:ea typeface="+mn-ea"/>
                <a:cs typeface="+mn-cs"/>
              </a:rPr>
              <a:t>250-300 ml nước</a:t>
            </a:r>
            <a:r>
              <a:rPr lang="vi-VN" sz="1200" b="0" i="0" kern="1200" dirty="0" smtClean="0">
                <a:solidFill>
                  <a:schemeClr val="tx1"/>
                </a:solidFill>
                <a:latin typeface="+mn-lt"/>
                <a:ea typeface="+mn-ea"/>
                <a:cs typeface="+mn-cs"/>
              </a:rPr>
              <a:t>, uống trong 5 phút; trong 3 ngày trước đó bệnh nhân ăn khẩu phần có khoảng </a:t>
            </a:r>
            <a:r>
              <a:rPr lang="vi-VN" sz="1200" b="1" i="0" kern="1200" dirty="0" smtClean="0">
                <a:solidFill>
                  <a:schemeClr val="tx1"/>
                </a:solidFill>
                <a:latin typeface="+mn-lt"/>
                <a:ea typeface="+mn-ea"/>
                <a:cs typeface="+mn-cs"/>
              </a:rPr>
              <a:t>150-200 gam </a:t>
            </a:r>
            <a:r>
              <a:rPr lang="vi-VN" sz="1200" b="0" i="0" kern="1200" dirty="0" smtClean="0">
                <a:solidFill>
                  <a:schemeClr val="tx1"/>
                </a:solidFill>
                <a:latin typeface="+mn-lt"/>
                <a:ea typeface="+mn-ea"/>
                <a:cs typeface="+mn-cs"/>
              </a:rPr>
              <a:t>carbohydrat mỗi ngày.</a:t>
            </a:r>
          </a:p>
          <a:p>
            <a:r>
              <a:rPr lang="vi-VN" sz="1200" b="0" i="0" kern="1200" dirty="0" smtClean="0">
                <a:solidFill>
                  <a:schemeClr val="tx1"/>
                </a:solidFill>
                <a:latin typeface="+mn-lt"/>
                <a:ea typeface="+mn-ea"/>
                <a:cs typeface="+mn-cs"/>
              </a:rPr>
              <a:t>c) HbA1c ≥ 6,5% (48 mmol/mol). </a:t>
            </a:r>
            <a:r>
              <a:rPr lang="vi-VN" sz="1200" b="1" i="0" kern="1200" dirty="0" smtClean="0">
                <a:solidFill>
                  <a:schemeClr val="tx1"/>
                </a:solidFill>
                <a:latin typeface="+mn-lt"/>
                <a:ea typeface="+mn-ea"/>
                <a:cs typeface="+mn-cs"/>
              </a:rPr>
              <a:t>Xét nghiệm này phải được thực hiện ở phòng thí nghiệm được chuẩn hóa theo tiêu chuẩn quốc tế</a:t>
            </a:r>
            <a:r>
              <a:rPr lang="vi-VN" sz="1200" b="0" i="0" kern="1200" dirty="0" smtClean="0">
                <a:solidFill>
                  <a:schemeClr val="tx1"/>
                </a:solidFill>
                <a:latin typeface="+mn-lt"/>
                <a:ea typeface="+mn-ea"/>
                <a:cs typeface="+mn-cs"/>
              </a:rPr>
              <a:t>.</a:t>
            </a:r>
          </a:p>
          <a:p>
            <a:r>
              <a:rPr lang="vi-VN" sz="1200" b="0" i="0" kern="1200" dirty="0" smtClean="0">
                <a:solidFill>
                  <a:schemeClr val="tx1"/>
                </a:solidFill>
                <a:latin typeface="+mn-lt"/>
                <a:ea typeface="+mn-ea"/>
                <a:cs typeface="+mn-cs"/>
              </a:rPr>
              <a:t>d) Ở bệnh nhân có triệu chứng kinh điển của tăng glucose huyết hoặc mức glucose huyết tương ở thời điểm bất kỳ ≥ 200 mg/dL (hay 11,1 mmol/L).</a:t>
            </a:r>
          </a:p>
          <a:p>
            <a:r>
              <a:rPr lang="vi-VN" sz="1200" b="0" i="0" kern="1200" dirty="0" smtClean="0">
                <a:solidFill>
                  <a:schemeClr val="tx1"/>
                </a:solidFill>
                <a:latin typeface="+mn-lt"/>
                <a:ea typeface="+mn-ea"/>
                <a:cs typeface="+mn-cs"/>
              </a:rPr>
              <a:t>Nếu không có triệu chứng kinh điển của tăng glucose huyết (bao gồm tiểu nhiều, uống nhiều, ăn nhiều, sụt cân không rõ nguyên nhân), xét nghiệm chẩn đoán </a:t>
            </a:r>
            <a:r>
              <a:rPr lang="vi-VN" sz="1200" b="1" i="0" kern="1200" dirty="0" smtClean="0">
                <a:solidFill>
                  <a:schemeClr val="tx1"/>
                </a:solidFill>
                <a:latin typeface="+mn-lt"/>
                <a:ea typeface="+mn-ea"/>
                <a:cs typeface="+mn-cs"/>
              </a:rPr>
              <a:t>a, b, d</a:t>
            </a:r>
            <a:r>
              <a:rPr lang="vi-VN" sz="1200" b="0" i="0" kern="1200" dirty="0" smtClean="0">
                <a:solidFill>
                  <a:schemeClr val="tx1"/>
                </a:solidFill>
                <a:latin typeface="+mn-lt"/>
                <a:ea typeface="+mn-ea"/>
                <a:cs typeface="+mn-cs"/>
              </a:rPr>
              <a:t> ở trên cần được thực hiện </a:t>
            </a:r>
            <a:r>
              <a:rPr lang="vi-VN" sz="1200" b="1" i="0" kern="1200" dirty="0" smtClean="0">
                <a:solidFill>
                  <a:schemeClr val="tx1"/>
                </a:solidFill>
                <a:latin typeface="+mn-lt"/>
                <a:ea typeface="+mn-ea"/>
                <a:cs typeface="+mn-cs"/>
              </a:rPr>
              <a:t>lặp lại lần 2 để xác định chẩn đoán</a:t>
            </a:r>
            <a:r>
              <a:rPr lang="vi-VN" sz="1200" b="0" i="0" kern="1200" dirty="0" smtClean="0">
                <a:solidFill>
                  <a:schemeClr val="tx1"/>
                </a:solidFill>
                <a:latin typeface="+mn-lt"/>
                <a:ea typeface="+mn-ea"/>
                <a:cs typeface="+mn-cs"/>
              </a:rPr>
              <a:t>. Thời gian thực hiện xét nghiệm lần 2 sau lần thứ nhất có thể từ </a:t>
            </a:r>
            <a:r>
              <a:rPr lang="vi-VN" sz="1200" b="1" i="0" kern="1200" dirty="0" smtClean="0">
                <a:solidFill>
                  <a:schemeClr val="tx1"/>
                </a:solidFill>
                <a:latin typeface="+mn-lt"/>
                <a:ea typeface="+mn-ea"/>
                <a:cs typeface="+mn-cs"/>
              </a:rPr>
              <a:t>1 đến 7 ngày</a:t>
            </a:r>
            <a:r>
              <a:rPr lang="vi-VN" sz="1200" b="0" i="0" kern="1200" dirty="0" smtClean="0">
                <a:solidFill>
                  <a:schemeClr val="tx1"/>
                </a:solidFill>
                <a:latin typeface="+mn-lt"/>
                <a:ea typeface="+mn-ea"/>
                <a:cs typeface="+mn-cs"/>
              </a:rPr>
              <a:t>.</a:t>
            </a:r>
          </a:p>
          <a:p>
            <a:r>
              <a:rPr lang="vi-VN" sz="1200" b="0" i="0" kern="1200" dirty="0" smtClean="0">
                <a:solidFill>
                  <a:schemeClr val="tx1"/>
                </a:solidFill>
                <a:latin typeface="+mn-lt"/>
                <a:ea typeface="+mn-ea"/>
                <a:cs typeface="+mn-cs"/>
              </a:rPr>
              <a:t>Trong </a:t>
            </a:r>
            <a:r>
              <a:rPr lang="vi-VN" sz="1200" b="1" i="0" kern="1200" dirty="0" smtClean="0">
                <a:solidFill>
                  <a:schemeClr val="tx1"/>
                </a:solidFill>
                <a:latin typeface="+mn-lt"/>
                <a:ea typeface="+mn-ea"/>
                <a:cs typeface="+mn-cs"/>
              </a:rPr>
              <a:t>điều kiện thực tế tại Việt Nam</a:t>
            </a:r>
            <a:r>
              <a:rPr lang="vi-VN" sz="1200" b="0" i="0" kern="1200" dirty="0" smtClean="0">
                <a:solidFill>
                  <a:schemeClr val="tx1"/>
                </a:solidFill>
                <a:latin typeface="+mn-lt"/>
                <a:ea typeface="+mn-ea"/>
                <a:cs typeface="+mn-cs"/>
              </a:rPr>
              <a:t>, nên dùng phương pháp đơn giản và hiệu quả để chẩn đoán đái tháo đường là định lượng </a:t>
            </a:r>
            <a:r>
              <a:rPr lang="vi-VN" sz="1200" b="1" i="0" kern="1200" dirty="0" smtClean="0">
                <a:solidFill>
                  <a:schemeClr val="tx1"/>
                </a:solidFill>
                <a:latin typeface="+mn-lt"/>
                <a:ea typeface="+mn-ea"/>
                <a:cs typeface="+mn-cs"/>
              </a:rPr>
              <a:t>glucose huyết tương lúc đói 2 lần ≥ 126 mg/dL (hay 7 mmol/L). </a:t>
            </a:r>
            <a:r>
              <a:rPr lang="vi-VN" sz="1200" b="0" i="0" kern="1200" dirty="0" smtClean="0">
                <a:solidFill>
                  <a:schemeClr val="tx1"/>
                </a:solidFill>
                <a:latin typeface="+mn-lt"/>
                <a:ea typeface="+mn-ea"/>
                <a:cs typeface="+mn-cs"/>
              </a:rPr>
              <a:t>Nếu HbA1c được đo tại phòng xét nghiệm được chuẩn hóa quốc tế, có thể đo HbA1c 2 lần để chẩn đoán ĐTĐ.</a:t>
            </a:r>
          </a:p>
          <a:p>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err="1" smtClean="0">
                <a:solidFill>
                  <a:schemeClr val="tx1"/>
                </a:solidFill>
                <a:latin typeface="+mn-lt"/>
                <a:ea typeface="+mn-ea"/>
                <a:cs typeface="+mn-cs"/>
              </a:rPr>
              <a:t>tính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chính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xác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của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máy</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đường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huyết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mao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mạch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trong</a:t>
            </a:r>
            <a:r>
              <a:rPr lang="en-US" sz="1200"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khi</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Hội</a:t>
            </a:r>
            <a:r>
              <a:rPr lang="en-US" sz="1200" b="1" kern="1200" dirty="0" smtClean="0">
                <a:solidFill>
                  <a:schemeClr val="tx1"/>
                </a:solidFill>
                <a:latin typeface="+mn-lt"/>
                <a:ea typeface="+mn-ea"/>
                <a:cs typeface="+mn-cs"/>
              </a:rPr>
              <a:t> ĐTĐ </a:t>
            </a:r>
            <a:r>
              <a:rPr lang="en-US" sz="1200" b="1" kern="1200" dirty="0" err="1" smtClean="0">
                <a:solidFill>
                  <a:schemeClr val="tx1"/>
                </a:solidFill>
                <a:latin typeface="+mn-lt"/>
                <a:ea typeface="+mn-ea"/>
                <a:cs typeface="+mn-cs"/>
              </a:rPr>
              <a:t>Hoa</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Kỳ</a:t>
            </a:r>
            <a:r>
              <a:rPr lang="en-US" sz="1200" b="1" kern="1200" dirty="0" smtClean="0">
                <a:solidFill>
                  <a:schemeClr val="tx1"/>
                </a:solidFill>
                <a:latin typeface="+mn-lt"/>
                <a:ea typeface="+mn-ea"/>
                <a:cs typeface="+mn-cs"/>
              </a:rPr>
              <a:t> (ADA) </a:t>
            </a:r>
            <a:r>
              <a:rPr lang="en-US" sz="1200" b="1" kern="1200" dirty="0" err="1" smtClean="0">
                <a:solidFill>
                  <a:schemeClr val="tx1"/>
                </a:solidFill>
                <a:latin typeface="+mn-lt"/>
                <a:ea typeface="+mn-ea"/>
                <a:cs typeface="+mn-cs"/>
              </a:rPr>
              <a:t>chỉ</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sử</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dụng</a:t>
            </a:r>
            <a:r>
              <a:rPr lang="en-US" sz="1200" b="1" kern="1200" dirty="0" smtClean="0">
                <a:solidFill>
                  <a:schemeClr val="tx1"/>
                </a:solidFill>
                <a:latin typeface="+mn-lt"/>
                <a:ea typeface="+mn-ea"/>
                <a:cs typeface="+mn-cs"/>
              </a:rPr>
              <a:t> glucose </a:t>
            </a:r>
            <a:r>
              <a:rPr lang="en-US" sz="1200" b="1" kern="1200" dirty="0" err="1" smtClean="0">
                <a:solidFill>
                  <a:schemeClr val="tx1"/>
                </a:solidFill>
                <a:latin typeface="+mn-lt"/>
                <a:ea typeface="+mn-ea"/>
                <a:cs typeface="+mn-cs"/>
              </a:rPr>
              <a:t>huyết</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tương</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tĩnh</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mạch</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trong</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chẩn</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đoán</a:t>
            </a:r>
            <a:r>
              <a:rPr lang="en-US" sz="1200" b="1" kern="1200" dirty="0" smtClean="0">
                <a:solidFill>
                  <a:schemeClr val="tx1"/>
                </a:solidFill>
                <a:latin typeface="+mn-lt"/>
                <a:ea typeface="+mn-ea"/>
                <a:cs typeface="+mn-cs"/>
              </a:rPr>
              <a:t> ĐTĐ</a:t>
            </a:r>
            <a:endParaRPr lang="en-US" sz="1200" dirty="0" smtClean="0">
              <a:solidFill>
                <a:srgbClr val="002060"/>
              </a:solidFill>
            </a:endParaRPr>
          </a:p>
          <a:p>
            <a:endParaRPr lang="en-US" dirty="0"/>
          </a:p>
        </p:txBody>
      </p:sp>
      <p:sp>
        <p:nvSpPr>
          <p:cNvPr id="4" name="Slide Number Placeholder 3"/>
          <p:cNvSpPr>
            <a:spLocks noGrp="1"/>
          </p:cNvSpPr>
          <p:nvPr>
            <p:ph type="sldNum" sz="quarter" idx="10"/>
          </p:nvPr>
        </p:nvSpPr>
        <p:spPr/>
        <p:txBody>
          <a:bodyPr/>
          <a:lstStyle/>
          <a:p>
            <a:fld id="{F7FE5ECD-7426-4F2F-8F1C-8C340215B41D}" type="slidenum">
              <a:rPr lang="en-US" smtClean="0"/>
              <a:pPr/>
              <a:t>26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chẩn</a:t>
            </a:r>
            <a:r>
              <a:rPr lang="en-US" sz="1200" b="0" i="0" kern="1200" baseline="0" dirty="0" smtClean="0">
                <a:solidFill>
                  <a:schemeClr val="tx1"/>
                </a:solidFill>
                <a:latin typeface="+mn-lt"/>
                <a:ea typeface="+mn-ea"/>
                <a:cs typeface="+mn-cs"/>
              </a:rPr>
              <a:t> </a:t>
            </a:r>
            <a:r>
              <a:rPr lang="en-US" sz="1200" b="0" i="0" kern="1200" baseline="0" dirty="0" err="1" smtClean="0">
                <a:solidFill>
                  <a:schemeClr val="tx1"/>
                </a:solidFill>
                <a:latin typeface="+mn-lt"/>
                <a:ea typeface="+mn-ea"/>
                <a:cs typeface="+mn-cs"/>
              </a:rPr>
              <a:t>dfoans</a:t>
            </a:r>
            <a:r>
              <a:rPr lang="en-US" sz="1200" b="0" i="0" kern="1200" baseline="0" dirty="0" smtClean="0">
                <a:solidFill>
                  <a:schemeClr val="tx1"/>
                </a:solidFill>
                <a:latin typeface="+mn-lt"/>
                <a:ea typeface="+mn-ea"/>
                <a:cs typeface="+mn-cs"/>
              </a:rPr>
              <a:t> ĐTĐ </a:t>
            </a:r>
            <a:r>
              <a:rPr lang="en-US" sz="1200" b="0" i="0" kern="1200" baseline="0" dirty="0" err="1" smtClean="0">
                <a:solidFill>
                  <a:schemeClr val="tx1"/>
                </a:solidFill>
                <a:latin typeface="+mn-lt"/>
                <a:ea typeface="+mn-ea"/>
                <a:cs typeface="+mn-cs"/>
              </a:rPr>
              <a:t>typ</a:t>
            </a:r>
            <a:r>
              <a:rPr lang="en-US" sz="1200" b="0" i="0" kern="1200" baseline="0" smtClean="0">
                <a:solidFill>
                  <a:schemeClr val="tx1"/>
                </a:solidFill>
                <a:latin typeface="+mn-lt"/>
                <a:ea typeface="+mn-ea"/>
                <a:cs typeface="+mn-cs"/>
              </a:rPr>
              <a:t> 1 </a:t>
            </a:r>
            <a:r>
              <a:rPr lang="vi-VN" sz="1200" b="0" i="0" kern="1200" smtClean="0">
                <a:solidFill>
                  <a:schemeClr val="tx1"/>
                </a:solidFill>
                <a:latin typeface="+mn-lt"/>
                <a:ea typeface="+mn-ea"/>
                <a:cs typeface="+mn-cs"/>
              </a:rPr>
              <a:t>xét </a:t>
            </a:r>
            <a:r>
              <a:rPr lang="vi-VN" sz="1200" b="0" i="0" kern="1200" dirty="0" smtClean="0">
                <a:solidFill>
                  <a:schemeClr val="tx1"/>
                </a:solidFill>
                <a:latin typeface="+mn-lt"/>
                <a:ea typeface="+mn-ea"/>
                <a:cs typeface="+mn-cs"/>
              </a:rPr>
              <a:t>nghiệm tìm kháng thể đối với GAD65, IA-2B (còn được biết như ICA), hoặc IAA hoặc định lượng nồng độ C-peptid có thể hữu ích. Nồng độ C-peptid điển hình sẽ thấp hoặc không thể phát hiện được ờ các bệnh nhân đái tháo đường typ 1</a:t>
            </a:r>
            <a:endParaRPr lang="en-US" dirty="0"/>
          </a:p>
        </p:txBody>
      </p:sp>
      <p:sp>
        <p:nvSpPr>
          <p:cNvPr id="4" name="Slide Number Placeholder 3"/>
          <p:cNvSpPr>
            <a:spLocks noGrp="1"/>
          </p:cNvSpPr>
          <p:nvPr>
            <p:ph type="sldNum" sz="quarter" idx="10"/>
          </p:nvPr>
        </p:nvSpPr>
        <p:spPr/>
        <p:txBody>
          <a:bodyPr/>
          <a:lstStyle/>
          <a:p>
            <a:fld id="{F7FE5ECD-7426-4F2F-8F1C-8C340215B41D}" type="slidenum">
              <a:rPr lang="en-US" smtClean="0"/>
              <a:pPr/>
              <a:t>27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EBEC6-C471-4F2D-A396-E7830D38E050}" type="slidenum">
              <a:rPr lang="en-US" smtClean="0"/>
              <a:pPr/>
              <a:t>31</a:t>
            </a:fld>
            <a:endParaRPr lang="en-US"/>
          </a:p>
        </p:txBody>
      </p:sp>
    </p:spTree>
    <p:extLst>
      <p:ext uri="{BB962C8B-B14F-4D97-AF65-F5344CB8AC3E}">
        <p14:creationId xmlns:p14="http://schemas.microsoft.com/office/powerpoint/2010/main" xmlns="" val="19444676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FE5ECD-7426-4F2F-8F1C-8C340215B41D}" type="slidenum">
              <a:rPr lang="en-US" smtClean="0"/>
              <a:pPr/>
              <a:t>33</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FE5ECD-7426-4F2F-8F1C-8C340215B41D}" type="slidenum">
              <a:rPr lang="en-US" smtClean="0"/>
              <a:pPr/>
              <a:t>34</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Đái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nhiều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uống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nhiều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gầy</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nhiều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là</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các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triệu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chứng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lâm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sàng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thường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gặp</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và</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thường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khá</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rõ</a:t>
            </a:r>
            <a:r>
              <a:rPr lang="en-US" sz="1200" kern="1200" dirty="0" smtClean="0">
                <a:solidFill>
                  <a:schemeClr val="tx1"/>
                </a:solidFill>
                <a:latin typeface="+mn-lt"/>
                <a:ea typeface="+mn-ea"/>
                <a:cs typeface="+mn-cs"/>
              </a:rPr>
              <a:t> ở </a:t>
            </a:r>
            <a:r>
              <a:rPr lang="en-US" sz="1200" kern="1200" dirty="0" err="1" smtClean="0">
                <a:solidFill>
                  <a:schemeClr val="tx1"/>
                </a:solidFill>
                <a:latin typeface="+mn-lt"/>
                <a:ea typeface="+mn-ea"/>
                <a:cs typeface="+mn-cs"/>
              </a:rPr>
              <a:t>bệnh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nhân</a:t>
            </a:r>
            <a:r>
              <a:rPr lang="en-US" sz="1200" kern="1200" dirty="0" smtClean="0">
                <a:solidFill>
                  <a:schemeClr val="tx1"/>
                </a:solidFill>
                <a:latin typeface="+mn-lt"/>
                <a:ea typeface="+mn-ea"/>
                <a:cs typeface="+mn-cs"/>
              </a:rPr>
              <a:t> ĐTĐ </a:t>
            </a:r>
            <a:r>
              <a:rPr lang="en-US" sz="1200" kern="1200" dirty="0" err="1" smtClean="0">
                <a:solidFill>
                  <a:schemeClr val="tx1"/>
                </a:solidFill>
                <a:latin typeface="+mn-lt"/>
                <a:ea typeface="+mn-ea"/>
                <a:cs typeface="+mn-cs"/>
              </a:rPr>
              <a:t>typ</a:t>
            </a:r>
            <a:r>
              <a:rPr lang="en-US" sz="1200" kern="1200" dirty="0" smtClean="0">
                <a:solidFill>
                  <a:schemeClr val="tx1"/>
                </a:solidFill>
                <a:latin typeface="+mn-lt"/>
                <a:ea typeface="+mn-ea"/>
                <a:cs typeface="+mn-cs"/>
              </a:rPr>
              <a:t> 1. </a:t>
            </a:r>
            <a:r>
              <a:rPr lang="en-US" sz="1200" kern="1200" dirty="0" err="1" smtClean="0">
                <a:solidFill>
                  <a:schemeClr val="tx1"/>
                </a:solidFill>
                <a:latin typeface="+mn-lt"/>
                <a:ea typeface="+mn-ea"/>
                <a:cs typeface="+mn-cs"/>
              </a:rPr>
              <a:t>Với</a:t>
            </a:r>
            <a:r>
              <a:rPr lang="en-US" sz="1200" kern="1200" dirty="0" smtClean="0">
                <a:solidFill>
                  <a:schemeClr val="tx1"/>
                </a:solidFill>
                <a:latin typeface="+mn-lt"/>
                <a:ea typeface="+mn-ea"/>
                <a:cs typeface="+mn-cs"/>
              </a:rPr>
              <a:t> ĐTĐ </a:t>
            </a:r>
            <a:r>
              <a:rPr lang="en-US" sz="1200" kern="1200" dirty="0" err="1" smtClean="0">
                <a:solidFill>
                  <a:schemeClr val="tx1"/>
                </a:solidFill>
                <a:latin typeface="+mn-lt"/>
                <a:ea typeface="+mn-ea"/>
                <a:cs typeface="+mn-cs"/>
              </a:rPr>
              <a:t>typ</a:t>
            </a:r>
            <a:r>
              <a:rPr lang="en-US" sz="1200" kern="1200" dirty="0" smtClean="0">
                <a:solidFill>
                  <a:schemeClr val="tx1"/>
                </a:solidFill>
                <a:latin typeface="+mn-lt"/>
                <a:ea typeface="+mn-ea"/>
                <a:cs typeface="+mn-cs"/>
              </a:rPr>
              <a:t> 2, </a:t>
            </a:r>
            <a:r>
              <a:rPr lang="en-US" sz="1200" kern="1200" dirty="0" err="1" smtClean="0">
                <a:solidFill>
                  <a:schemeClr val="tx1"/>
                </a:solidFill>
                <a:latin typeface="+mn-lt"/>
                <a:ea typeface="+mn-ea"/>
                <a:cs typeface="+mn-cs"/>
              </a:rPr>
              <a:t>triệu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chứng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lâm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sàng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thường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kín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đáo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không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điển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hình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đôi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khi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được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phát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hiện</a:t>
            </a:r>
            <a:r>
              <a:rPr lang="en-US" sz="1200" kern="1200" dirty="0" smtClean="0">
                <a:solidFill>
                  <a:schemeClr val="tx1"/>
                </a:solidFill>
                <a:latin typeface="+mn-lt"/>
                <a:ea typeface="+mn-ea"/>
                <a:cs typeface="+mn-cs"/>
              </a:rPr>
              <a:t> do </a:t>
            </a:r>
            <a:r>
              <a:rPr lang="en-US" sz="1200" kern="1200" dirty="0" err="1" smtClean="0">
                <a:solidFill>
                  <a:schemeClr val="tx1"/>
                </a:solidFill>
                <a:latin typeface="+mn-lt"/>
                <a:ea typeface="+mn-ea"/>
                <a:cs typeface="+mn-cs"/>
              </a:rPr>
              <a:t>bệnh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nhân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khám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vì</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bệnh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khác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hoặc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khám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sức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khỏe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định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kỳ</a:t>
            </a:r>
            <a:r>
              <a:rPr lang="en-US" sz="1200" kern="1200" dirty="0" smtClean="0">
                <a:solidFill>
                  <a:schemeClr val="tx1"/>
                </a:solidFill>
                <a:latin typeface="+mn-lt"/>
                <a:ea typeface="+mn-ea"/>
                <a:cs typeface="+mn-cs"/>
              </a:rPr>
              <a:t>.</a:t>
            </a:r>
          </a:p>
          <a:p>
            <a:r>
              <a:rPr lang="en-US" sz="1200" kern="1200" dirty="0" err="1" smtClean="0">
                <a:solidFill>
                  <a:schemeClr val="tx1"/>
                </a:solidFill>
                <a:latin typeface="+mn-lt"/>
                <a:ea typeface="+mn-ea"/>
                <a:cs typeface="+mn-cs"/>
              </a:rPr>
              <a:t>Các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triệu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chứng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ít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gặp</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không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đặc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hiệu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khác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gồm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mệt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mỏi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giảm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thị</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lực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giảm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tình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dục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liệt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dương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chuột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rút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bắp</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chân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về</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đêm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người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già</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có</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tình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trạng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lú</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lẫn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chóng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mặt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giảm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trí</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nhớ</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Có</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thể</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bị</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hôn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mê</a:t>
            </a:r>
            <a:r>
              <a:rPr lang="en-US" sz="1200" kern="1200" dirty="0" smtClean="0">
                <a:solidFill>
                  <a:schemeClr val="tx1"/>
                </a:solidFill>
                <a:latin typeface="+mn-lt"/>
                <a:ea typeface="+mn-ea"/>
                <a:cs typeface="+mn-cs"/>
              </a:rPr>
              <a:t> do </a:t>
            </a:r>
            <a:r>
              <a:rPr lang="en-US" sz="1200" kern="1200" dirty="0" err="1" smtClean="0">
                <a:solidFill>
                  <a:schemeClr val="tx1"/>
                </a:solidFill>
                <a:latin typeface="+mn-lt"/>
                <a:ea typeface="+mn-ea"/>
                <a:cs typeface="+mn-cs"/>
              </a:rPr>
              <a:t>tăng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đường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huyết</a:t>
            </a:r>
            <a:r>
              <a:rPr lang="en-US" sz="1200" kern="1200" dirty="0" smtClean="0">
                <a:solidFill>
                  <a:schemeClr val="tx1"/>
                </a:solidFill>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F7FE5ECD-7426-4F2F-8F1C-8C340215B41D}" type="slidenum">
              <a:rPr lang="en-US" smtClean="0"/>
              <a:pPr/>
              <a:t>36</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19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CC6460-313C-4357-B42B-DA1288F65D75}" type="slidenum">
              <a:rPr lang="en-US" smtClean="0"/>
              <a:pPr fontAlgn="base">
                <a:spcBef>
                  <a:spcPct val="0"/>
                </a:spcBef>
                <a:spcAft>
                  <a:spcPct val="0"/>
                </a:spcAft>
                <a:defRPr/>
              </a:pPr>
              <a:t>37</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0"/>
            <a:r>
              <a:rPr lang="en-US" sz="1200" i="1" kern="1200" dirty="0" err="1" smtClean="0">
                <a:solidFill>
                  <a:schemeClr val="tx1"/>
                </a:solidFill>
                <a:latin typeface="+mn-lt"/>
                <a:ea typeface="+mn-ea"/>
                <a:cs typeface="+mn-cs"/>
              </a:rPr>
              <a:t>Nhiễm</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toan</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ceton</a:t>
            </a:r>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Nhiễm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toan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ceton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thường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gặp</a:t>
            </a:r>
            <a:r>
              <a:rPr lang="en-US" sz="1200" kern="1200" dirty="0" smtClean="0">
                <a:solidFill>
                  <a:schemeClr val="tx1"/>
                </a:solidFill>
                <a:latin typeface="+mn-lt"/>
                <a:ea typeface="+mn-ea"/>
                <a:cs typeface="+mn-cs"/>
              </a:rPr>
              <a:t> ở ĐTĐ </a:t>
            </a:r>
            <a:r>
              <a:rPr lang="en-US" sz="1200" kern="1200" dirty="0" err="1" smtClean="0">
                <a:solidFill>
                  <a:schemeClr val="tx1"/>
                </a:solidFill>
                <a:latin typeface="+mn-lt"/>
                <a:ea typeface="+mn-ea"/>
                <a:cs typeface="+mn-cs"/>
              </a:rPr>
              <a:t>typ</a:t>
            </a:r>
            <a:r>
              <a:rPr lang="en-US" sz="1200" kern="1200" dirty="0" smtClean="0">
                <a:solidFill>
                  <a:schemeClr val="tx1"/>
                </a:solidFill>
                <a:latin typeface="+mn-lt"/>
                <a:ea typeface="+mn-ea"/>
                <a:cs typeface="+mn-cs"/>
              </a:rPr>
              <a:t> 1. </a:t>
            </a:r>
            <a:r>
              <a:rPr lang="en-US" sz="1200" kern="1200" dirty="0" err="1" smtClean="0">
                <a:solidFill>
                  <a:schemeClr val="tx1"/>
                </a:solidFill>
                <a:latin typeface="+mn-lt"/>
                <a:ea typeface="+mn-ea"/>
                <a:cs typeface="+mn-cs"/>
              </a:rPr>
              <a:t>Tuy</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nhiên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có</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thể</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gặp</a:t>
            </a:r>
            <a:r>
              <a:rPr lang="en-US" sz="1200" kern="1200" dirty="0" smtClean="0">
                <a:solidFill>
                  <a:schemeClr val="tx1"/>
                </a:solidFill>
                <a:latin typeface="+mn-lt"/>
                <a:ea typeface="+mn-ea"/>
                <a:cs typeface="+mn-cs"/>
              </a:rPr>
              <a:t> ở </a:t>
            </a:r>
            <a:r>
              <a:rPr lang="en-US" sz="1200" kern="1200" dirty="0" err="1" smtClean="0">
                <a:solidFill>
                  <a:schemeClr val="tx1"/>
                </a:solidFill>
                <a:latin typeface="+mn-lt"/>
                <a:ea typeface="+mn-ea"/>
                <a:cs typeface="+mn-cs"/>
              </a:rPr>
              <a:t>bệnh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nhân</a:t>
            </a:r>
            <a:r>
              <a:rPr lang="en-US" sz="1200" kern="1200" dirty="0" smtClean="0">
                <a:solidFill>
                  <a:schemeClr val="tx1"/>
                </a:solidFill>
                <a:latin typeface="+mn-lt"/>
                <a:ea typeface="+mn-ea"/>
                <a:cs typeface="+mn-cs"/>
              </a:rPr>
              <a:t> ĐTĐ </a:t>
            </a:r>
            <a:r>
              <a:rPr lang="en-US" sz="1200" kern="1200" dirty="0" err="1" smtClean="0">
                <a:solidFill>
                  <a:schemeClr val="tx1"/>
                </a:solidFill>
                <a:latin typeface="+mn-lt"/>
                <a:ea typeface="+mn-ea"/>
                <a:cs typeface="+mn-cs"/>
              </a:rPr>
              <a:t>typ</a:t>
            </a:r>
            <a:r>
              <a:rPr lang="en-US" sz="1200" kern="1200" dirty="0" smtClean="0">
                <a:solidFill>
                  <a:schemeClr val="tx1"/>
                </a:solidFill>
                <a:latin typeface="+mn-lt"/>
                <a:ea typeface="+mn-ea"/>
                <a:cs typeface="+mn-cs"/>
              </a:rPr>
              <a:t> 2 </a:t>
            </a:r>
            <a:r>
              <a:rPr lang="en-US" sz="1200" kern="1200" dirty="0" err="1" smtClean="0">
                <a:solidFill>
                  <a:schemeClr val="tx1"/>
                </a:solidFill>
                <a:latin typeface="+mn-lt"/>
                <a:ea typeface="+mn-ea"/>
                <a:cs typeface="+mn-cs"/>
              </a:rPr>
              <a:t>khi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phải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chịu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những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cơn</a:t>
            </a:r>
            <a:r>
              <a:rPr lang="en-US" sz="1200" kern="1200" dirty="0" smtClean="0">
                <a:solidFill>
                  <a:schemeClr val="tx1"/>
                </a:solidFill>
                <a:latin typeface="+mn-lt"/>
                <a:ea typeface="+mn-ea"/>
                <a:cs typeface="+mn-cs"/>
              </a:rPr>
              <a:t> stress </a:t>
            </a:r>
            <a:r>
              <a:rPr lang="en-US" sz="1200" kern="1200" dirty="0" err="1" smtClean="0">
                <a:solidFill>
                  <a:schemeClr val="tx1"/>
                </a:solidFill>
                <a:latin typeface="+mn-lt"/>
                <a:ea typeface="+mn-ea"/>
                <a:cs typeface="+mn-cs"/>
              </a:rPr>
              <a:t>nặng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như</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chấn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thương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nhiễm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trùng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Khoảng</a:t>
            </a:r>
            <a:r>
              <a:rPr lang="en-US" sz="1200" kern="1200" dirty="0" smtClean="0">
                <a:solidFill>
                  <a:schemeClr val="tx1"/>
                </a:solidFill>
                <a:latin typeface="+mn-lt"/>
                <a:ea typeface="+mn-ea"/>
                <a:cs typeface="+mn-cs"/>
              </a:rPr>
              <a:t> 5% </a:t>
            </a:r>
            <a:r>
              <a:rPr lang="en-US" sz="1200" kern="1200" dirty="0" err="1" smtClean="0">
                <a:solidFill>
                  <a:schemeClr val="tx1"/>
                </a:solidFill>
                <a:latin typeface="+mn-lt"/>
                <a:ea typeface="+mn-ea"/>
                <a:cs typeface="+mn-cs"/>
              </a:rPr>
              <a:t>bệnh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nhân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tử</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vong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vì</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biến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chứng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này</a:t>
            </a:r>
            <a:r>
              <a:rPr lang="en-US" sz="1200" kern="1200" dirty="0" smtClean="0">
                <a:solidFill>
                  <a:schemeClr val="tx1"/>
                </a:solidFill>
                <a:latin typeface="+mn-lt"/>
                <a:ea typeface="+mn-ea"/>
                <a:cs typeface="+mn-cs"/>
              </a:rPr>
              <a:t>.</a:t>
            </a:r>
          </a:p>
          <a:p>
            <a:pPr lvl="0"/>
            <a:r>
              <a:rPr lang="en-US" sz="1200" i="1" kern="1200" dirty="0" err="1" smtClean="0">
                <a:solidFill>
                  <a:schemeClr val="tx1"/>
                </a:solidFill>
                <a:latin typeface="+mn-lt"/>
                <a:ea typeface="+mn-ea"/>
                <a:cs typeface="+mn-cs"/>
              </a:rPr>
              <a:t>Hôn</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mê</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tăng</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áp</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lực</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thẩm</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thấu</a:t>
            </a:r>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Là</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một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hội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chứng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rối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loạn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đường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huyết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nặng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nhưng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không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có</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thể</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ceton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trong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máu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và</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nước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tiểu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Biêu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hiện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bằng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tình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trạng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mất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nước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và</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tăng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áp</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lực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thẩm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thấu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Biến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chứng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này</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tiên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lượng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xấu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nếu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vượt</a:t>
            </a:r>
            <a:r>
              <a:rPr lang="en-US" sz="1200" kern="1200" dirty="0" smtClean="0">
                <a:solidFill>
                  <a:schemeClr val="tx1"/>
                </a:solidFill>
                <a:latin typeface="+mn-lt"/>
                <a:ea typeface="+mn-ea"/>
                <a:cs typeface="+mn-cs"/>
              </a:rPr>
              <a:t> qua </a:t>
            </a:r>
            <a:r>
              <a:rPr lang="en-US" sz="1200" kern="1200" dirty="0" err="1" smtClean="0">
                <a:solidFill>
                  <a:schemeClr val="tx1"/>
                </a:solidFill>
                <a:latin typeface="+mn-lt"/>
                <a:ea typeface="+mn-ea"/>
                <a:cs typeface="+mn-cs"/>
              </a:rPr>
              <a:t>cũng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để</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lại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nhiều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chứng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như</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tổn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thương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chức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năng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cơ</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bản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của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thận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suy</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tim</a:t>
            </a:r>
            <a:r>
              <a:rPr lang="en-US" sz="1200" kern="1200" dirty="0" smtClean="0">
                <a:solidFill>
                  <a:schemeClr val="tx1"/>
                </a:solidFill>
                <a:latin typeface="+mn-lt"/>
                <a:ea typeface="+mn-ea"/>
                <a:cs typeface="+mn-cs"/>
              </a:rPr>
              <a:t> sung </a:t>
            </a:r>
            <a:r>
              <a:rPr lang="en-US" sz="1200" kern="1200" dirty="0" err="1" smtClean="0">
                <a:solidFill>
                  <a:schemeClr val="tx1"/>
                </a:solidFill>
                <a:latin typeface="+mn-lt"/>
                <a:ea typeface="+mn-ea"/>
                <a:cs typeface="+mn-cs"/>
              </a:rPr>
              <a:t>huyết</a:t>
            </a:r>
            <a:r>
              <a:rPr lang="en-US" sz="1200" kern="1200" dirty="0" smtClean="0">
                <a:solidFill>
                  <a:schemeClr val="tx1"/>
                </a:solidFill>
                <a:latin typeface="+mn-lt"/>
                <a:ea typeface="+mn-ea"/>
                <a:cs typeface="+mn-cs"/>
              </a:rPr>
              <a:t>.</a:t>
            </a:r>
          </a:p>
          <a:p>
            <a:pPr lvl="0"/>
            <a:r>
              <a:rPr lang="en-US" sz="1200" i="1" kern="1200" dirty="0" err="1" smtClean="0">
                <a:solidFill>
                  <a:schemeClr val="tx1"/>
                </a:solidFill>
                <a:latin typeface="+mn-lt"/>
                <a:ea typeface="+mn-ea"/>
                <a:cs typeface="+mn-cs"/>
              </a:rPr>
              <a:t>Hạ</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đường</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huyết</a:t>
            </a:r>
            <a:r>
              <a:rPr lang="en-US" sz="1200" i="1"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Hạ</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đường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huyết</a:t>
            </a:r>
            <a:r>
              <a:rPr lang="en-US" sz="1200" kern="1200" dirty="0" smtClean="0">
                <a:solidFill>
                  <a:schemeClr val="tx1"/>
                </a:solidFill>
                <a:latin typeface="+mn-lt"/>
                <a:ea typeface="+mn-ea"/>
                <a:cs typeface="+mn-cs"/>
              </a:rPr>
              <a:t> ở BN ĐTĐ </a:t>
            </a:r>
            <a:r>
              <a:rPr lang="en-US" sz="1200" kern="1200" dirty="0" err="1" smtClean="0">
                <a:solidFill>
                  <a:schemeClr val="tx1"/>
                </a:solidFill>
                <a:latin typeface="+mn-lt"/>
                <a:ea typeface="+mn-ea"/>
                <a:cs typeface="+mn-cs"/>
              </a:rPr>
              <a:t>khi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đường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huyết</a:t>
            </a:r>
            <a:r>
              <a:rPr lang="en-US" sz="1200" kern="1200" dirty="0" smtClean="0">
                <a:solidFill>
                  <a:schemeClr val="tx1"/>
                </a:solidFill>
                <a:latin typeface="+mn-lt"/>
                <a:ea typeface="+mn-ea"/>
                <a:cs typeface="+mn-cs"/>
              </a:rPr>
              <a:t> &lt; 3,5 </a:t>
            </a:r>
            <a:r>
              <a:rPr lang="en-US" sz="1200" kern="1200" dirty="0" err="1" smtClean="0">
                <a:solidFill>
                  <a:schemeClr val="tx1"/>
                </a:solidFill>
                <a:latin typeface="+mn-lt"/>
                <a:ea typeface="+mn-ea"/>
                <a:cs typeface="+mn-cs"/>
              </a:rPr>
              <a:t>mmol</a:t>
            </a:r>
            <a:r>
              <a:rPr lang="en-US" sz="1200" kern="1200" dirty="0" smtClean="0">
                <a:solidFill>
                  <a:schemeClr val="tx1"/>
                </a:solidFill>
                <a:latin typeface="+mn-lt"/>
                <a:ea typeface="+mn-ea"/>
                <a:cs typeface="+mn-cs"/>
              </a:rPr>
              <a:t>/l.</a:t>
            </a:r>
          </a:p>
          <a:p>
            <a:r>
              <a:rPr lang="en-US" sz="1200" kern="1200" dirty="0" err="1" smtClean="0">
                <a:solidFill>
                  <a:schemeClr val="tx1"/>
                </a:solidFill>
                <a:latin typeface="+mn-lt"/>
                <a:ea typeface="+mn-ea"/>
                <a:cs typeface="+mn-cs"/>
              </a:rPr>
              <a:t>Triệu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chứng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vã</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mồ</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hôi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lạnh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nhợt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nhạt</a:t>
            </a:r>
            <a:r>
              <a:rPr lang="en-US" sz="1200" kern="1200" dirty="0" smtClean="0">
                <a:solidFill>
                  <a:schemeClr val="tx1"/>
                </a:solidFill>
                <a:latin typeface="+mn-lt"/>
                <a:ea typeface="+mn-ea"/>
                <a:cs typeface="+mn-cs"/>
              </a:rPr>
              <a:t>, run </a:t>
            </a:r>
            <a:r>
              <a:rPr lang="en-US" sz="1200" kern="1200" dirty="0" err="1" smtClean="0">
                <a:solidFill>
                  <a:schemeClr val="tx1"/>
                </a:solidFill>
                <a:latin typeface="+mn-lt"/>
                <a:ea typeface="+mn-ea"/>
                <a:cs typeface="+mn-cs"/>
              </a:rPr>
              <a:t>rẩy</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tim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đập</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nhanh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cảm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giác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đói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Các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triệu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chứng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liên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quan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đến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thiếu</a:t>
            </a:r>
            <a:r>
              <a:rPr lang="en-US" sz="1200" kern="1200" dirty="0" smtClean="0">
                <a:solidFill>
                  <a:schemeClr val="tx1"/>
                </a:solidFill>
                <a:latin typeface="+mn-lt"/>
                <a:ea typeface="+mn-ea"/>
                <a:cs typeface="+mn-cs"/>
              </a:rPr>
              <a:t> oxy </a:t>
            </a:r>
            <a:r>
              <a:rPr lang="en-US" sz="1200" kern="1200" dirty="0" err="1" smtClean="0">
                <a:solidFill>
                  <a:schemeClr val="tx1"/>
                </a:solidFill>
                <a:latin typeface="+mn-lt"/>
                <a:ea typeface="+mn-ea"/>
                <a:cs typeface="+mn-cs"/>
              </a:rPr>
              <a:t>não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bao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gồm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đau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đầu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hoa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măt,,chóng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mặt</a:t>
            </a:r>
            <a:r>
              <a:rPr lang="en-US" sz="1200" kern="1200" dirty="0" smtClean="0">
                <a:solidFill>
                  <a:schemeClr val="tx1"/>
                </a:solidFill>
                <a:latin typeface="+mn-lt"/>
                <a:ea typeface="+mn-ea"/>
                <a:cs typeface="+mn-cs"/>
              </a:rPr>
              <a:t>, lo </a:t>
            </a:r>
            <a:r>
              <a:rPr lang="en-US" sz="1200" kern="1200" dirty="0" err="1" smtClean="0">
                <a:solidFill>
                  <a:schemeClr val="tx1"/>
                </a:solidFill>
                <a:latin typeface="+mn-lt"/>
                <a:ea typeface="+mn-ea"/>
                <a:cs typeface="+mn-cs"/>
              </a:rPr>
              <a:t>lắng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hồi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hộp</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kích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động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Nặng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lơ</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đãng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buồn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ngủ</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lơ</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mơ</a:t>
            </a:r>
            <a:r>
              <a:rPr lang="en-US" sz="1200" kern="1200" dirty="0" smtClean="0">
                <a:solidFill>
                  <a:schemeClr val="tx1"/>
                </a:solidFill>
                <a:latin typeface="+mn-lt"/>
                <a:ea typeface="+mn-ea"/>
                <a:cs typeface="+mn-cs"/>
              </a:rPr>
              <a:t>, co </a:t>
            </a:r>
            <a:r>
              <a:rPr lang="en-US" sz="1200" kern="1200" dirty="0" err="1" smtClean="0">
                <a:solidFill>
                  <a:schemeClr val="tx1"/>
                </a:solidFill>
                <a:latin typeface="+mn-lt"/>
                <a:ea typeface="+mn-ea"/>
                <a:cs typeface="+mn-cs"/>
              </a:rPr>
              <a:t>giật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hôn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mê</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tử</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vong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nếu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không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cấp</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cứu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kịp</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thời</a:t>
            </a:r>
            <a:r>
              <a:rPr lang="en-US" sz="1200" kern="1200" dirty="0" smtClean="0">
                <a:solidFill>
                  <a:schemeClr val="tx1"/>
                </a:solidFill>
                <a:latin typeface="+mn-lt"/>
                <a:ea typeface="+mn-ea"/>
                <a:cs typeface="+mn-cs"/>
              </a:rPr>
              <a:t>.</a:t>
            </a:r>
          </a:p>
          <a:p>
            <a:r>
              <a:rPr lang="en-US" sz="1200" kern="1200" dirty="0" err="1" smtClean="0">
                <a:solidFill>
                  <a:schemeClr val="tx1"/>
                </a:solidFill>
                <a:latin typeface="+mn-lt"/>
                <a:ea typeface="+mn-ea"/>
                <a:cs typeface="+mn-cs"/>
              </a:rPr>
              <a:t>Triệu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chứng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khác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nhau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tuỳ</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mức</a:t>
            </a:r>
            <a:r>
              <a:rPr lang="en-US" sz="1200" kern="1200" dirty="0" smtClean="0">
                <a:solidFill>
                  <a:schemeClr val="tx1"/>
                </a:solidFill>
                <a:latin typeface="+mn-lt"/>
                <a:ea typeface="+mn-ea"/>
                <a:cs typeface="+mn-cs"/>
              </a:rPr>
              <a:t> GM </a:t>
            </a:r>
            <a:r>
              <a:rPr lang="en-US" sz="1200" kern="1200" dirty="0" err="1" smtClean="0">
                <a:solidFill>
                  <a:schemeClr val="tx1"/>
                </a:solidFill>
                <a:latin typeface="+mn-lt"/>
                <a:ea typeface="+mn-ea"/>
                <a:cs typeface="+mn-cs"/>
              </a:rPr>
              <a:t>và</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phản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ứng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của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từng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bệnh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nhân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Ví</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dụ</a:t>
            </a:r>
            <a:r>
              <a:rPr lang="en-US" sz="1200" kern="1200" dirty="0" smtClean="0">
                <a:solidFill>
                  <a:schemeClr val="tx1"/>
                </a:solidFill>
                <a:latin typeface="+mn-lt"/>
                <a:ea typeface="+mn-ea"/>
                <a:cs typeface="+mn-cs"/>
              </a:rPr>
              <a:t> ở </a:t>
            </a:r>
            <a:r>
              <a:rPr lang="en-US" sz="1200" kern="1200" dirty="0" err="1" smtClean="0">
                <a:solidFill>
                  <a:schemeClr val="tx1"/>
                </a:solidFill>
                <a:latin typeface="+mn-lt"/>
                <a:ea typeface="+mn-ea"/>
                <a:cs typeface="+mn-cs"/>
              </a:rPr>
              <a:t>mức</a:t>
            </a:r>
            <a:r>
              <a:rPr lang="en-US" sz="1200" kern="1200" dirty="0" smtClean="0">
                <a:solidFill>
                  <a:schemeClr val="tx1"/>
                </a:solidFill>
                <a:latin typeface="+mn-lt"/>
                <a:ea typeface="+mn-ea"/>
                <a:cs typeface="+mn-cs"/>
              </a:rPr>
              <a:t> 3,5 </a:t>
            </a:r>
            <a:r>
              <a:rPr lang="en-US" sz="1200" kern="1200" dirty="0" err="1" smtClean="0">
                <a:solidFill>
                  <a:schemeClr val="tx1"/>
                </a:solidFill>
                <a:latin typeface="+mn-lt"/>
                <a:ea typeface="+mn-ea"/>
                <a:cs typeface="+mn-cs"/>
              </a:rPr>
              <a:t>mmol</a:t>
            </a:r>
            <a:r>
              <a:rPr lang="en-US" sz="1200" kern="1200" dirty="0" smtClean="0">
                <a:solidFill>
                  <a:schemeClr val="tx1"/>
                </a:solidFill>
                <a:latin typeface="+mn-lt"/>
                <a:ea typeface="+mn-ea"/>
                <a:cs typeface="+mn-cs"/>
              </a:rPr>
              <a:t>/1 </a:t>
            </a:r>
            <a:r>
              <a:rPr lang="en-US" sz="1200" kern="1200" dirty="0" err="1" smtClean="0">
                <a:solidFill>
                  <a:schemeClr val="tx1"/>
                </a:solidFill>
                <a:latin typeface="+mn-lt"/>
                <a:ea typeface="+mn-ea"/>
                <a:cs typeface="+mn-cs"/>
              </a:rPr>
              <a:t>một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số</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người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đã</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có</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triệu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chứng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báo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động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như</a:t>
            </a:r>
            <a:r>
              <a:rPr lang="en-US" sz="1200" kern="1200" dirty="0" smtClean="0">
                <a:solidFill>
                  <a:schemeClr val="tx1"/>
                </a:solidFill>
                <a:latin typeface="+mn-lt"/>
                <a:ea typeface="+mn-ea"/>
                <a:cs typeface="+mn-cs"/>
              </a:rPr>
              <a:t> run </a:t>
            </a:r>
            <a:r>
              <a:rPr lang="en-US" sz="1200" kern="1200" dirty="0" err="1" smtClean="0">
                <a:solidFill>
                  <a:schemeClr val="tx1"/>
                </a:solidFill>
                <a:latin typeface="+mn-lt"/>
                <a:ea typeface="+mn-ea"/>
                <a:cs typeface="+mn-cs"/>
              </a:rPr>
              <a:t>rẩy</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chân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tay</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vã</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mồ</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hôi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lạnh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nếu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về</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đêm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có</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thể</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gây</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tỉnh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giấc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Nếu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phản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ứng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cá</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thể</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tốt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thì</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cơ</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thể</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có</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thể</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điều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hoà</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ngược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kịp</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thời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nhờ</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hệ</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thần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kinh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thực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vật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hoặc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người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bệnh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kịp</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thời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bổ</a:t>
            </a:r>
            <a:r>
              <a:rPr lang="en-US" sz="1200" kern="1200" dirty="0" smtClean="0">
                <a:solidFill>
                  <a:schemeClr val="tx1"/>
                </a:solidFill>
                <a:latin typeface="+mn-lt"/>
                <a:ea typeface="+mn-ea"/>
                <a:cs typeface="+mn-cs"/>
              </a:rPr>
              <a:t> sung </a:t>
            </a:r>
            <a:r>
              <a:rPr lang="en-US" sz="1200" kern="1200" dirty="0" err="1" smtClean="0">
                <a:solidFill>
                  <a:schemeClr val="tx1"/>
                </a:solidFill>
                <a:latin typeface="+mn-lt"/>
                <a:ea typeface="+mn-ea"/>
                <a:cs typeface="+mn-cs"/>
              </a:rPr>
              <a:t>bằng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thức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ăn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Những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trường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hợp</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không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phản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ứng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kịp</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dẫn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đến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thiếu</a:t>
            </a:r>
            <a:r>
              <a:rPr lang="en-US" sz="1200" kern="1200" dirty="0" smtClean="0">
                <a:solidFill>
                  <a:schemeClr val="tx1"/>
                </a:solidFill>
                <a:latin typeface="+mn-lt"/>
                <a:ea typeface="+mn-ea"/>
                <a:cs typeface="+mn-cs"/>
              </a:rPr>
              <a:t> glucose </a:t>
            </a:r>
            <a:r>
              <a:rPr lang="en-US" sz="1200" kern="1200" dirty="0" err="1" smtClean="0">
                <a:solidFill>
                  <a:schemeClr val="tx1"/>
                </a:solidFill>
                <a:latin typeface="+mn-lt"/>
                <a:ea typeface="+mn-ea"/>
                <a:cs typeface="+mn-cs"/>
              </a:rPr>
              <a:t>não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trầm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trọng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gây</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lú</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lẫn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hôn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mê</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tử</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vong</a:t>
            </a:r>
            <a:r>
              <a:rPr lang="en-US" sz="1200" kern="1200" dirty="0" smtClean="0">
                <a:solidFill>
                  <a:schemeClr val="tx1"/>
                </a:solidFill>
                <a:latin typeface="+mn-lt"/>
                <a:ea typeface="+mn-ea"/>
                <a:cs typeface="+mn-cs"/>
              </a:rPr>
              <a:t>.</a:t>
            </a:r>
          </a:p>
          <a:p>
            <a:r>
              <a:rPr lang="en-US" sz="1200" b="1" kern="1200" dirty="0" err="1" smtClean="0">
                <a:solidFill>
                  <a:schemeClr val="tx1"/>
                </a:solidFill>
                <a:latin typeface="+mn-lt"/>
                <a:ea typeface="+mn-ea"/>
                <a:cs typeface="+mn-cs"/>
              </a:rPr>
              <a:t>Nguyên</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nhân</a:t>
            </a:r>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Do </a:t>
            </a:r>
            <a:r>
              <a:rPr lang="en-US" sz="1200" kern="1200" dirty="0" err="1" smtClean="0">
                <a:solidFill>
                  <a:schemeClr val="tx1"/>
                </a:solidFill>
                <a:latin typeface="+mn-lt"/>
                <a:ea typeface="+mn-ea"/>
                <a:cs typeface="+mn-cs"/>
              </a:rPr>
              <a:t>thuốc</a:t>
            </a:r>
            <a:r>
              <a:rPr lang="en-US" sz="1200" kern="1200" dirty="0" smtClean="0">
                <a:solidFill>
                  <a:schemeClr val="tx1"/>
                </a:solidFill>
                <a:latin typeface="+mn-lt"/>
                <a:ea typeface="+mn-ea"/>
                <a:cs typeface="+mn-cs"/>
              </a:rPr>
              <a:t>: do </a:t>
            </a:r>
            <a:r>
              <a:rPr lang="en-US" sz="1200" kern="1200" dirty="0" err="1" smtClean="0">
                <a:solidFill>
                  <a:schemeClr val="tx1"/>
                </a:solidFill>
                <a:latin typeface="+mn-lt"/>
                <a:ea typeface="+mn-ea"/>
                <a:cs typeface="+mn-cs"/>
              </a:rPr>
              <a:t>sử</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dụng</a:t>
            </a:r>
            <a:r>
              <a:rPr lang="en-US" sz="1200" kern="1200" dirty="0" smtClean="0">
                <a:solidFill>
                  <a:schemeClr val="tx1"/>
                </a:solidFill>
                <a:latin typeface="+mn-lt"/>
                <a:ea typeface="+mn-ea"/>
                <a:cs typeface="+mn-cs"/>
              </a:rPr>
              <a:t> insulin </a:t>
            </a:r>
            <a:r>
              <a:rPr lang="en-US" sz="1200" kern="1200" dirty="0" err="1" smtClean="0">
                <a:solidFill>
                  <a:schemeClr val="tx1"/>
                </a:solidFill>
                <a:latin typeface="+mn-lt"/>
                <a:ea typeface="+mn-ea"/>
                <a:cs typeface="+mn-cs"/>
              </a:rPr>
              <a:t>hoặc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thuốc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chống</a:t>
            </a:r>
            <a:r>
              <a:rPr lang="en-US" sz="1200" kern="1200" dirty="0" smtClean="0">
                <a:solidFill>
                  <a:schemeClr val="tx1"/>
                </a:solidFill>
                <a:latin typeface="+mn-lt"/>
                <a:ea typeface="+mn-ea"/>
                <a:cs typeface="+mn-cs"/>
              </a:rPr>
              <a:t> ĐTĐ </a:t>
            </a:r>
            <a:r>
              <a:rPr lang="en-US" sz="1200" kern="1200" dirty="0" err="1" smtClean="0">
                <a:solidFill>
                  <a:schemeClr val="tx1"/>
                </a:solidFill>
                <a:latin typeface="+mn-lt"/>
                <a:ea typeface="+mn-ea"/>
                <a:cs typeface="+mn-cs"/>
              </a:rPr>
              <a:t>dạng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uống</a:t>
            </a:r>
            <a:r>
              <a:rPr lang="en-US" sz="1200" kern="1200" dirty="0" smtClean="0">
                <a:solidFill>
                  <a:schemeClr val="tx1"/>
                </a:solidFill>
                <a:latin typeface="+mn-lt"/>
                <a:ea typeface="+mn-ea"/>
                <a:cs typeface="+mn-cs"/>
              </a:rPr>
              <a:t> (hay </a:t>
            </a:r>
            <a:r>
              <a:rPr lang="en-US" sz="1200" kern="1200" dirty="0" err="1" smtClean="0">
                <a:solidFill>
                  <a:schemeClr val="tx1"/>
                </a:solidFill>
                <a:latin typeface="+mn-lt"/>
                <a:ea typeface="+mn-ea"/>
                <a:cs typeface="+mn-cs"/>
              </a:rPr>
              <a:t>gặp</a:t>
            </a:r>
            <a:r>
              <a:rPr lang="en-US" sz="1200" kern="1200" dirty="0" smtClean="0">
                <a:solidFill>
                  <a:schemeClr val="tx1"/>
                </a:solidFill>
                <a:latin typeface="+mn-lt"/>
                <a:ea typeface="+mn-ea"/>
                <a:cs typeface="+mn-cs"/>
              </a:rPr>
              <a:t> ờ </a:t>
            </a:r>
            <a:r>
              <a:rPr lang="en-US" sz="1200" kern="1200" dirty="0" err="1" smtClean="0">
                <a:solidFill>
                  <a:schemeClr val="tx1"/>
                </a:solidFill>
                <a:latin typeface="+mn-lt"/>
                <a:ea typeface="+mn-ea"/>
                <a:cs typeface="+mn-cs"/>
              </a:rPr>
              <a:t>loại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có</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tác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dụng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kéo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dài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quá</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liều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Hoặc</a:t>
            </a:r>
            <a:r>
              <a:rPr lang="en-US" sz="1200" kern="1200" dirty="0" smtClean="0">
                <a:solidFill>
                  <a:schemeClr val="tx1"/>
                </a:solidFill>
                <a:latin typeface="+mn-lt"/>
                <a:ea typeface="+mn-ea"/>
                <a:cs typeface="+mn-cs"/>
              </a:rPr>
              <a:t> do </a:t>
            </a:r>
            <a:r>
              <a:rPr lang="en-US" sz="1200" kern="1200" dirty="0" err="1" smtClean="0">
                <a:solidFill>
                  <a:schemeClr val="tx1"/>
                </a:solidFill>
                <a:latin typeface="+mn-lt"/>
                <a:ea typeface="+mn-ea"/>
                <a:cs typeface="+mn-cs"/>
              </a:rPr>
              <a:t>một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số</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nhóm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thuốc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dùng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đồng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thời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ví</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dụ</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chẹn</a:t>
            </a:r>
            <a:r>
              <a:rPr lang="en-US" sz="1200" kern="1200" dirty="0" smtClean="0">
                <a:solidFill>
                  <a:schemeClr val="tx1"/>
                </a:solidFill>
                <a:latin typeface="+mn-lt"/>
                <a:ea typeface="+mn-ea"/>
                <a:cs typeface="+mn-cs"/>
              </a:rPr>
              <a:t> beta </a:t>
            </a:r>
            <a:r>
              <a:rPr lang="en-US" sz="1200" kern="1200" dirty="0" err="1" smtClean="0">
                <a:solidFill>
                  <a:schemeClr val="tx1"/>
                </a:solidFill>
                <a:latin typeface="+mn-lt"/>
                <a:ea typeface="+mn-ea"/>
                <a:cs typeface="+mn-cs"/>
              </a:rPr>
              <a:t>giao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cảm</a:t>
            </a:r>
            <a:r>
              <a:rPr lang="en-US" sz="1200" kern="1200" dirty="0" smtClean="0">
                <a:solidFill>
                  <a:schemeClr val="tx1"/>
                </a:solidFill>
                <a:latin typeface="+mn-lt"/>
                <a:ea typeface="+mn-ea"/>
                <a:cs typeface="+mn-cs"/>
              </a:rPr>
              <a:t>).</a:t>
            </a:r>
          </a:p>
          <a:p>
            <a:pPr lvl="0"/>
            <a:r>
              <a:rPr lang="en-US" sz="1200" kern="1200" dirty="0" err="1" smtClean="0">
                <a:solidFill>
                  <a:schemeClr val="tx1"/>
                </a:solidFill>
                <a:latin typeface="+mn-lt"/>
                <a:ea typeface="+mn-ea"/>
                <a:cs typeface="+mn-cs"/>
              </a:rPr>
              <a:t>Không</a:t>
            </a:r>
            <a:r>
              <a:rPr lang="en-US" sz="1200" kern="1200" dirty="0" smtClean="0">
                <a:solidFill>
                  <a:schemeClr val="tx1"/>
                </a:solidFill>
                <a:latin typeface="+mn-lt"/>
                <a:ea typeface="+mn-ea"/>
                <a:cs typeface="+mn-cs"/>
              </a:rPr>
              <a:t> do </a:t>
            </a:r>
            <a:r>
              <a:rPr lang="en-US" sz="1200" kern="1200" dirty="0" err="1" smtClean="0">
                <a:solidFill>
                  <a:schemeClr val="tx1"/>
                </a:solidFill>
                <a:latin typeface="+mn-lt"/>
                <a:ea typeface="+mn-ea"/>
                <a:cs typeface="+mn-cs"/>
              </a:rPr>
              <a:t>thuốc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bỏ</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bữa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uống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bia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rượu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mà</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ăn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ít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hoặc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tập</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luyện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nhiều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mà</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không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tăng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thêm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năng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lượng</a:t>
            </a:r>
            <a:r>
              <a:rPr lang="en-US" sz="1200" kern="1200" dirty="0" smtClean="0">
                <a:solidFill>
                  <a:schemeClr val="tx1"/>
                </a:solidFill>
                <a:latin typeface="+mn-lt"/>
                <a:ea typeface="+mn-ea"/>
                <a:cs typeface="+mn-cs"/>
              </a:rPr>
              <a:t>.</a:t>
            </a:r>
          </a:p>
          <a:p>
            <a:pPr lvl="0"/>
            <a:r>
              <a:rPr lang="en-US" sz="1200" kern="1200" dirty="0" err="1" smtClean="0">
                <a:solidFill>
                  <a:schemeClr val="tx1"/>
                </a:solidFill>
                <a:latin typeface="+mn-lt"/>
                <a:ea typeface="+mn-ea"/>
                <a:cs typeface="+mn-cs"/>
              </a:rPr>
              <a:t>Nhiễm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toan</a:t>
            </a:r>
            <a:r>
              <a:rPr lang="en-US" sz="1200" kern="1200" dirty="0" smtClean="0">
                <a:solidFill>
                  <a:schemeClr val="tx1"/>
                </a:solidFill>
                <a:latin typeface="+mn-lt"/>
                <a:ea typeface="+mn-ea"/>
                <a:cs typeface="+mn-cs"/>
              </a:rPr>
              <a:t> lactic</a:t>
            </a:r>
          </a:p>
          <a:p>
            <a:r>
              <a:rPr lang="en-US" sz="1200" kern="1200" dirty="0" err="1" smtClean="0">
                <a:solidFill>
                  <a:schemeClr val="tx1"/>
                </a:solidFill>
                <a:latin typeface="+mn-lt"/>
                <a:ea typeface="+mn-ea"/>
                <a:cs typeface="+mn-cs"/>
              </a:rPr>
              <a:t>Là</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một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biến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chứng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hiesm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nhưng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rất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nặng</a:t>
            </a:r>
            <a:r>
              <a:rPr lang="en-US" sz="1200" kern="1200" dirty="0" smtClean="0">
                <a:solidFill>
                  <a:schemeClr val="tx1"/>
                </a:solidFill>
                <a:latin typeface="+mn-lt"/>
                <a:ea typeface="+mn-ea"/>
                <a:cs typeface="+mn-cs"/>
              </a:rPr>
              <a:t> ở ĐTĐ </a:t>
            </a:r>
            <a:r>
              <a:rPr lang="en-US" sz="1200" kern="1200" dirty="0" err="1" smtClean="0">
                <a:solidFill>
                  <a:schemeClr val="tx1"/>
                </a:solidFill>
                <a:latin typeface="+mn-lt"/>
                <a:ea typeface="+mn-ea"/>
                <a:cs typeface="+mn-cs"/>
              </a:rPr>
              <a:t>typ</a:t>
            </a:r>
            <a:r>
              <a:rPr lang="en-US" sz="1200" kern="1200" dirty="0" smtClean="0">
                <a:solidFill>
                  <a:schemeClr val="tx1"/>
                </a:solidFill>
                <a:latin typeface="+mn-lt"/>
                <a:ea typeface="+mn-ea"/>
                <a:cs typeface="+mn-cs"/>
              </a:rPr>
              <a:t> 2, </a:t>
            </a:r>
            <a:r>
              <a:rPr lang="en-US" sz="1200" kern="1200" dirty="0" err="1" smtClean="0">
                <a:solidFill>
                  <a:schemeClr val="tx1"/>
                </a:solidFill>
                <a:latin typeface="+mn-lt"/>
                <a:ea typeface="+mn-ea"/>
                <a:cs typeface="+mn-cs"/>
              </a:rPr>
              <a:t>đặc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biệt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là</a:t>
            </a:r>
            <a:r>
              <a:rPr lang="en-US" sz="1200" kern="1200" dirty="0" smtClean="0">
                <a:solidFill>
                  <a:schemeClr val="tx1"/>
                </a:solidFill>
                <a:latin typeface="+mn-lt"/>
                <a:ea typeface="+mn-ea"/>
                <a:cs typeface="+mn-cs"/>
              </a:rPr>
              <a:t> ở </a:t>
            </a:r>
            <a:r>
              <a:rPr lang="en-US" sz="1200" kern="1200" dirty="0" err="1" smtClean="0">
                <a:solidFill>
                  <a:schemeClr val="tx1"/>
                </a:solidFill>
                <a:latin typeface="+mn-lt"/>
                <a:ea typeface="+mn-ea"/>
                <a:cs typeface="+mn-cs"/>
              </a:rPr>
              <a:t>người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cao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tuổi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được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đặc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trưng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bởi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nhiễm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toan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chuyển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hóa</a:t>
            </a:r>
            <a:r>
              <a:rPr lang="en-US" sz="1200" kern="1200" dirty="0" smtClean="0">
                <a:solidFill>
                  <a:schemeClr val="tx1"/>
                </a:solidFill>
                <a:latin typeface="+mn-lt"/>
                <a:ea typeface="+mn-ea"/>
                <a:cs typeface="+mn-cs"/>
              </a:rPr>
              <a:t> do </a:t>
            </a:r>
            <a:r>
              <a:rPr lang="en-US" sz="1200" kern="1200" dirty="0" err="1" smtClean="0">
                <a:solidFill>
                  <a:schemeClr val="tx1"/>
                </a:solidFill>
                <a:latin typeface="+mn-lt"/>
                <a:ea typeface="+mn-ea"/>
                <a:cs typeface="+mn-cs"/>
              </a:rPr>
              <a:t>tăng</a:t>
            </a:r>
            <a:r>
              <a:rPr lang="en-US" sz="1200" kern="1200" dirty="0" smtClean="0">
                <a:solidFill>
                  <a:schemeClr val="tx1"/>
                </a:solidFill>
                <a:latin typeface="+mn-lt"/>
                <a:ea typeface="+mn-ea"/>
                <a:cs typeface="+mn-cs"/>
              </a:rPr>
              <a:t> acid lactic </a:t>
            </a:r>
            <a:r>
              <a:rPr lang="en-US" sz="1200" kern="1200" dirty="0" err="1" smtClean="0">
                <a:solidFill>
                  <a:schemeClr val="tx1"/>
                </a:solidFill>
                <a:latin typeface="+mn-lt"/>
                <a:ea typeface="+mn-ea"/>
                <a:cs typeface="+mn-cs"/>
              </a:rPr>
              <a:t>trong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máu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Biguanid</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tạo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điều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kiện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thuạn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lợi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cho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nhiễm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toan</a:t>
            </a:r>
            <a:r>
              <a:rPr lang="en-US" sz="1200" kern="1200" dirty="0" smtClean="0">
                <a:solidFill>
                  <a:schemeClr val="tx1"/>
                </a:solidFill>
                <a:latin typeface="+mn-lt"/>
                <a:ea typeface="+mn-ea"/>
                <a:cs typeface="+mn-cs"/>
              </a:rPr>
              <a:t> lactic do </a:t>
            </a:r>
            <a:r>
              <a:rPr lang="en-US" sz="1200" kern="1200" dirty="0" err="1" smtClean="0">
                <a:solidFill>
                  <a:schemeClr val="tx1"/>
                </a:solidFill>
                <a:latin typeface="+mn-lt"/>
                <a:ea typeface="+mn-ea"/>
                <a:cs typeface="+mn-cs"/>
              </a:rPr>
              <a:t>làm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giảm</a:t>
            </a:r>
            <a:r>
              <a:rPr lang="en-US" sz="1200" kern="1200" dirty="0" smtClean="0">
                <a:solidFill>
                  <a:schemeClr val="tx1"/>
                </a:solidFill>
                <a:latin typeface="+mn-lt"/>
                <a:ea typeface="+mn-ea"/>
                <a:cs typeface="+mn-cs"/>
              </a:rPr>
              <a:t> oxy ở </a:t>
            </a:r>
            <a:r>
              <a:rPr lang="en-US" sz="1200" kern="1200" dirty="0" err="1" smtClean="0">
                <a:solidFill>
                  <a:schemeClr val="tx1"/>
                </a:solidFill>
                <a:latin typeface="+mn-lt"/>
                <a:ea typeface="+mn-ea"/>
                <a:cs typeface="+mn-cs"/>
              </a:rPr>
              <a:t>mô</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Để</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giảm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nguy</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cơ</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này</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cần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tuân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thủ</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chặt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chẽ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các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chống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chỉ</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định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của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biguanid</a:t>
            </a:r>
            <a:r>
              <a:rPr lang="en-US" sz="1200" kern="1200" dirty="0" smtClean="0">
                <a:solidFill>
                  <a:schemeClr val="tx1"/>
                </a:solidFill>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F7FE5ECD-7426-4F2F-8F1C-8C340215B41D}" type="slidenum">
              <a:rPr lang="en-US" smtClean="0"/>
              <a:pPr/>
              <a:t>39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tx1"/>
                </a:solidFill>
                <a:latin typeface="+mn-lt"/>
                <a:ea typeface="+mn-ea"/>
                <a:cs typeface="+mn-cs"/>
              </a:rPr>
              <a:t>Theo </a:t>
            </a:r>
            <a:r>
              <a:rPr lang="en-US" sz="1200" kern="1200" dirty="0" err="1" smtClean="0">
                <a:solidFill>
                  <a:schemeClr val="tx1"/>
                </a:solidFill>
                <a:latin typeface="+mn-lt"/>
                <a:ea typeface="+mn-ea"/>
                <a:cs typeface="+mn-cs"/>
              </a:rPr>
              <a:t>Liên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doàn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Ðái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tháo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duờng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Thế</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giới</a:t>
            </a:r>
            <a:r>
              <a:rPr lang="en-US" sz="1200" kern="1200" dirty="0" smtClean="0">
                <a:solidFill>
                  <a:schemeClr val="tx1"/>
                </a:solidFill>
                <a:latin typeface="+mn-lt"/>
                <a:ea typeface="+mn-ea"/>
                <a:cs typeface="+mn-cs"/>
              </a:rPr>
              <a:t> (IDF), </a:t>
            </a:r>
            <a:r>
              <a:rPr lang="en-US" sz="1200" kern="1200" dirty="0" err="1" smtClean="0">
                <a:solidFill>
                  <a:schemeClr val="tx1"/>
                </a:solidFill>
                <a:latin typeface="+mn-lt"/>
                <a:ea typeface="+mn-ea"/>
                <a:cs typeface="+mn-cs"/>
              </a:rPr>
              <a:t>nam</a:t>
            </a:r>
            <a:r>
              <a:rPr lang="en-US" sz="1200" kern="1200" dirty="0" smtClean="0">
                <a:solidFill>
                  <a:schemeClr val="tx1"/>
                </a:solidFill>
                <a:latin typeface="+mn-lt"/>
                <a:ea typeface="+mn-ea"/>
                <a:cs typeface="+mn-cs"/>
              </a:rPr>
              <a:t> 2015 </a:t>
            </a:r>
            <a:r>
              <a:rPr lang="en-US" sz="1200" kern="1200" dirty="0" err="1" smtClean="0">
                <a:solidFill>
                  <a:schemeClr val="tx1"/>
                </a:solidFill>
                <a:latin typeface="+mn-lt"/>
                <a:ea typeface="+mn-ea"/>
                <a:cs typeface="+mn-cs"/>
              </a:rPr>
              <a:t>toàn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thế</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giới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có</a:t>
            </a:r>
            <a:r>
              <a:rPr lang="en-US" sz="1200" kern="1200" dirty="0" smtClean="0">
                <a:solidFill>
                  <a:schemeClr val="tx1"/>
                </a:solidFill>
                <a:latin typeface="+mn-lt"/>
                <a:ea typeface="+mn-ea"/>
                <a:cs typeface="+mn-cs"/>
              </a:rPr>
              <a:t> 415 </a:t>
            </a:r>
            <a:r>
              <a:rPr lang="en-US" sz="1200" kern="1200" dirty="0" err="1" smtClean="0">
                <a:solidFill>
                  <a:schemeClr val="tx1"/>
                </a:solidFill>
                <a:latin typeface="+mn-lt"/>
                <a:ea typeface="+mn-ea"/>
                <a:cs typeface="+mn-cs"/>
              </a:rPr>
              <a:t>triệu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nguời</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trong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dộ</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tuổi</a:t>
            </a:r>
            <a:r>
              <a:rPr lang="en-US" sz="1200" kern="1200" dirty="0" smtClean="0">
                <a:solidFill>
                  <a:schemeClr val="tx1"/>
                </a:solidFill>
                <a:latin typeface="+mn-lt"/>
                <a:ea typeface="+mn-ea"/>
                <a:cs typeface="+mn-cs"/>
              </a:rPr>
              <a:t> 20-79) </a:t>
            </a:r>
            <a:r>
              <a:rPr lang="en-US" sz="1200" kern="1200" dirty="0" err="1" smtClean="0">
                <a:solidFill>
                  <a:schemeClr val="tx1"/>
                </a:solidFill>
                <a:latin typeface="+mn-lt"/>
                <a:ea typeface="+mn-ea"/>
                <a:cs typeface="+mn-cs"/>
              </a:rPr>
              <a:t>bị</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bệnh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dái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tháo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duờng</a:t>
            </a:r>
            <a:r>
              <a:rPr lang="en-US" sz="1200" kern="1200" dirty="0" smtClean="0">
                <a:solidFill>
                  <a:schemeClr val="tx1"/>
                </a:solidFill>
                <a:latin typeface="+mn-lt"/>
                <a:ea typeface="+mn-ea"/>
                <a:cs typeface="+mn-cs"/>
              </a:rPr>
              <a:t> (ÐTÐ), </a:t>
            </a:r>
            <a:r>
              <a:rPr lang="en-US" sz="1200" kern="1200" dirty="0" err="1" smtClean="0">
                <a:solidFill>
                  <a:schemeClr val="tx1"/>
                </a:solidFill>
                <a:latin typeface="+mn-lt"/>
                <a:ea typeface="+mn-ea"/>
                <a:cs typeface="+mn-cs"/>
              </a:rPr>
              <a:t>tuong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duong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cứ</a:t>
            </a:r>
            <a:r>
              <a:rPr lang="en-US" sz="1200" kern="1200" dirty="0" smtClean="0">
                <a:solidFill>
                  <a:schemeClr val="tx1"/>
                </a:solidFill>
                <a:latin typeface="+mn-lt"/>
                <a:ea typeface="+mn-ea"/>
                <a:cs typeface="+mn-cs"/>
              </a:rPr>
              <a:t> 11 </a:t>
            </a:r>
            <a:r>
              <a:rPr lang="en-US" sz="1200" kern="1200" dirty="0" err="1" smtClean="0">
                <a:solidFill>
                  <a:schemeClr val="tx1"/>
                </a:solidFill>
                <a:latin typeface="+mn-lt"/>
                <a:ea typeface="+mn-ea"/>
                <a:cs typeface="+mn-cs"/>
              </a:rPr>
              <a:t>nguời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có</a:t>
            </a:r>
            <a:r>
              <a:rPr lang="en-US" sz="1200" kern="1200" dirty="0" smtClean="0">
                <a:solidFill>
                  <a:schemeClr val="tx1"/>
                </a:solidFill>
                <a:latin typeface="+mn-lt"/>
                <a:ea typeface="+mn-ea"/>
                <a:cs typeface="+mn-cs"/>
              </a:rPr>
              <a:t> 1 </a:t>
            </a:r>
            <a:r>
              <a:rPr lang="en-US" sz="1200" kern="1200" dirty="0" err="1" smtClean="0">
                <a:solidFill>
                  <a:schemeClr val="tx1"/>
                </a:solidFill>
                <a:latin typeface="+mn-lt"/>
                <a:ea typeface="+mn-ea"/>
                <a:cs typeface="+mn-cs"/>
              </a:rPr>
              <a:t>nguời</a:t>
            </a:r>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bị</a:t>
            </a:r>
            <a:r>
              <a:rPr lang="en-US" sz="1200" kern="1200" dirty="0" smtClean="0">
                <a:solidFill>
                  <a:schemeClr val="tx1"/>
                </a:solidFill>
                <a:latin typeface="+mn-lt"/>
                <a:ea typeface="+mn-ea"/>
                <a:cs typeface="+mn-cs"/>
              </a:rPr>
              <a:t> ÐTÐ, </a:t>
            </a:r>
            <a:r>
              <a:rPr lang="en-US" sz="1200" kern="1200" dirty="0" err="1" smtClean="0">
                <a:solidFill>
                  <a:schemeClr val="tx1"/>
                </a:solidFill>
                <a:latin typeface="+mn-lt"/>
                <a:ea typeface="+mn-ea"/>
                <a:cs typeface="+mn-cs"/>
              </a:rPr>
              <a:t>dến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nam</a:t>
            </a:r>
            <a:r>
              <a:rPr lang="en-US" sz="1200" kern="1200" dirty="0" smtClean="0">
                <a:solidFill>
                  <a:schemeClr val="tx1"/>
                </a:solidFill>
                <a:latin typeface="+mn-lt"/>
                <a:ea typeface="+mn-ea"/>
                <a:cs typeface="+mn-cs"/>
              </a:rPr>
              <a:t> 2040 con </a:t>
            </a:r>
            <a:r>
              <a:rPr lang="en-US" sz="1200" kern="1200" dirty="0" err="1" smtClean="0">
                <a:solidFill>
                  <a:schemeClr val="tx1"/>
                </a:solidFill>
                <a:latin typeface="+mn-lt"/>
                <a:ea typeface="+mn-ea"/>
                <a:cs typeface="+mn-cs"/>
              </a:rPr>
              <a:t>số</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này</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là</a:t>
            </a:r>
            <a:r>
              <a:rPr lang="en-US" sz="1200" kern="1200" dirty="0" smtClean="0">
                <a:solidFill>
                  <a:schemeClr val="tx1"/>
                </a:solidFill>
                <a:latin typeface="+mn-lt"/>
                <a:ea typeface="+mn-ea"/>
                <a:cs typeface="+mn-cs"/>
              </a:rPr>
              <a:t> 642 </a:t>
            </a:r>
            <a:r>
              <a:rPr lang="en-US" sz="1200" kern="1200" dirty="0" err="1" smtClean="0">
                <a:solidFill>
                  <a:schemeClr val="tx1"/>
                </a:solidFill>
                <a:latin typeface="+mn-lt"/>
                <a:ea typeface="+mn-ea"/>
                <a:cs typeface="+mn-cs"/>
              </a:rPr>
              <a:t>triệu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tuong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duong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cứ</a:t>
            </a:r>
            <a:r>
              <a:rPr lang="en-US" sz="1200" kern="1200" dirty="0" smtClean="0">
                <a:solidFill>
                  <a:schemeClr val="tx1"/>
                </a:solidFill>
                <a:latin typeface="+mn-lt"/>
                <a:ea typeface="+mn-ea"/>
                <a:cs typeface="+mn-cs"/>
              </a:rPr>
              <a:t> 10 </a:t>
            </a:r>
            <a:r>
              <a:rPr lang="en-US" sz="1200" kern="1200" dirty="0" err="1" smtClean="0">
                <a:solidFill>
                  <a:schemeClr val="tx1"/>
                </a:solidFill>
                <a:latin typeface="+mn-lt"/>
                <a:ea typeface="+mn-ea"/>
                <a:cs typeface="+mn-cs"/>
              </a:rPr>
              <a:t>nguời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có</a:t>
            </a:r>
            <a:r>
              <a:rPr lang="en-US" sz="1200" kern="1200" dirty="0" smtClean="0">
                <a:solidFill>
                  <a:schemeClr val="tx1"/>
                </a:solidFill>
                <a:latin typeface="+mn-lt"/>
                <a:ea typeface="+mn-ea"/>
                <a:cs typeface="+mn-cs"/>
              </a:rPr>
              <a:t> 1 </a:t>
            </a:r>
            <a:r>
              <a:rPr lang="en-US" sz="1200" kern="1200" dirty="0" err="1" smtClean="0">
                <a:solidFill>
                  <a:schemeClr val="tx1"/>
                </a:solidFill>
                <a:latin typeface="+mn-lt"/>
                <a:ea typeface="+mn-ea"/>
                <a:cs typeface="+mn-cs"/>
              </a:rPr>
              <a:t>nguời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bị</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ÐTÐ. </a:t>
            </a:r>
            <a:r>
              <a:rPr lang="en-US" sz="1200" kern="1200" dirty="0" err="1" smtClean="0">
                <a:solidFill>
                  <a:schemeClr val="tx1"/>
                </a:solidFill>
                <a:latin typeface="+mn-lt"/>
                <a:ea typeface="+mn-ea"/>
                <a:cs typeface="+mn-cs"/>
              </a:rPr>
              <a:t>Bên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cạnh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dó</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cùng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với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việc</a:t>
            </a:r>
            <a:r>
              <a:rPr lang="en-US" sz="1200" kern="1200" dirty="0" smtClean="0">
                <a:solidFill>
                  <a:schemeClr val="tx1"/>
                </a:solidFill>
                <a:latin typeface="+mn-lt"/>
                <a:ea typeface="+mn-ea"/>
                <a:cs typeface="+mn-cs"/>
              </a:rPr>
              <a:t> tang </a:t>
            </a:r>
            <a:r>
              <a:rPr lang="en-US" sz="1200" kern="1200" dirty="0" err="1" smtClean="0">
                <a:solidFill>
                  <a:schemeClr val="tx1"/>
                </a:solidFill>
                <a:latin typeface="+mn-lt"/>
                <a:ea typeface="+mn-ea"/>
                <a:cs typeface="+mn-cs"/>
              </a:rPr>
              <a:t>sử</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dụng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thực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phẩm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không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thích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hợp</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ít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hoặc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không</a:t>
            </a:r>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hoạt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dộng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thể</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lực</a:t>
            </a:r>
            <a:r>
              <a:rPr lang="en-US" sz="1200" kern="1200" dirty="0" smtClean="0">
                <a:solidFill>
                  <a:schemeClr val="tx1"/>
                </a:solidFill>
                <a:latin typeface="+mn-lt"/>
                <a:ea typeface="+mn-ea"/>
                <a:cs typeface="+mn-cs"/>
              </a:rPr>
              <a:t> ở </a:t>
            </a:r>
            <a:r>
              <a:rPr lang="en-US" sz="1200" kern="1200" dirty="0" err="1" smtClean="0">
                <a:solidFill>
                  <a:schemeClr val="tx1"/>
                </a:solidFill>
                <a:latin typeface="+mn-lt"/>
                <a:ea typeface="+mn-ea"/>
                <a:cs typeface="+mn-cs"/>
              </a:rPr>
              <a:t>trẻ</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em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bệnh</a:t>
            </a:r>
            <a:r>
              <a:rPr lang="en-US" sz="1200" kern="1200" dirty="0" smtClean="0">
                <a:solidFill>
                  <a:schemeClr val="tx1"/>
                </a:solidFill>
                <a:latin typeface="+mn-lt"/>
                <a:ea typeface="+mn-ea"/>
                <a:cs typeface="+mn-cs"/>
              </a:rPr>
              <a:t> ÐTÐ </a:t>
            </a:r>
            <a:r>
              <a:rPr lang="en-US" sz="1200" kern="1200" dirty="0" err="1" smtClean="0">
                <a:solidFill>
                  <a:schemeClr val="tx1"/>
                </a:solidFill>
                <a:latin typeface="+mn-lt"/>
                <a:ea typeface="+mn-ea"/>
                <a:cs typeface="+mn-cs"/>
              </a:rPr>
              <a:t>típ</a:t>
            </a:r>
            <a:r>
              <a:rPr lang="en-US" sz="1200" kern="1200" dirty="0" smtClean="0">
                <a:solidFill>
                  <a:schemeClr val="tx1"/>
                </a:solidFill>
                <a:latin typeface="+mn-lt"/>
                <a:ea typeface="+mn-ea"/>
                <a:cs typeface="+mn-cs"/>
              </a:rPr>
              <a:t> 2 dang </a:t>
            </a:r>
            <a:r>
              <a:rPr lang="en-US" sz="1200" kern="1200" dirty="0" err="1" smtClean="0">
                <a:solidFill>
                  <a:schemeClr val="tx1"/>
                </a:solidFill>
                <a:latin typeface="+mn-lt"/>
                <a:ea typeface="+mn-ea"/>
                <a:cs typeface="+mn-cs"/>
              </a:rPr>
              <a:t>có</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xu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huớng</a:t>
            </a:r>
            <a:r>
              <a:rPr lang="en-US" sz="1200" kern="1200" dirty="0" smtClean="0">
                <a:solidFill>
                  <a:schemeClr val="tx1"/>
                </a:solidFill>
                <a:latin typeface="+mn-lt"/>
                <a:ea typeface="+mn-ea"/>
                <a:cs typeface="+mn-cs"/>
              </a:rPr>
              <a:t> tang ở </a:t>
            </a:r>
            <a:r>
              <a:rPr lang="en-US" sz="1200" kern="1200" dirty="0" err="1" smtClean="0">
                <a:solidFill>
                  <a:schemeClr val="tx1"/>
                </a:solidFill>
                <a:latin typeface="+mn-lt"/>
                <a:ea typeface="+mn-ea"/>
                <a:cs typeface="+mn-cs"/>
              </a:rPr>
              <a:t>cả</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trẻ</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em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trở</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thành</a:t>
            </a:r>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vấn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dề</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sức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khỏe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cộng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dồng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nghiêm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trọng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Bệnh</a:t>
            </a:r>
            <a:r>
              <a:rPr lang="en-US" sz="1200" kern="1200" dirty="0" smtClean="0">
                <a:solidFill>
                  <a:schemeClr val="tx1"/>
                </a:solidFill>
                <a:latin typeface="+mn-lt"/>
                <a:ea typeface="+mn-ea"/>
                <a:cs typeface="+mn-cs"/>
              </a:rPr>
              <a:t> ÐTÐ </a:t>
            </a:r>
            <a:r>
              <a:rPr lang="en-US" sz="1200" kern="1200" dirty="0" err="1" smtClean="0">
                <a:solidFill>
                  <a:schemeClr val="tx1"/>
                </a:solidFill>
                <a:latin typeface="+mn-lt"/>
                <a:ea typeface="+mn-ea"/>
                <a:cs typeface="+mn-cs"/>
              </a:rPr>
              <a:t>gây</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nên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nhiều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biến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chứng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nguy</a:t>
            </a:r>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hiểm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là</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nguyên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nhân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hàng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dầu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gây</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bệnh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tim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mạch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mù</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lòa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suy</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thận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và</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cắt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cụt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chi.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Nhung</a:t>
            </a:r>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một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diều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dáng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khả</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quan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có</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tới</a:t>
            </a:r>
            <a:r>
              <a:rPr lang="en-US" sz="1200" kern="1200" dirty="0" smtClean="0">
                <a:solidFill>
                  <a:schemeClr val="tx1"/>
                </a:solidFill>
                <a:latin typeface="+mn-lt"/>
                <a:ea typeface="+mn-ea"/>
                <a:cs typeface="+mn-cs"/>
              </a:rPr>
              <a:t> 70% </a:t>
            </a:r>
            <a:r>
              <a:rPr lang="en-US" sz="1200" kern="1200" dirty="0" err="1" smtClean="0">
                <a:solidFill>
                  <a:schemeClr val="tx1"/>
                </a:solidFill>
                <a:latin typeface="+mn-lt"/>
                <a:ea typeface="+mn-ea"/>
                <a:cs typeface="+mn-cs"/>
              </a:rPr>
              <a:t>truờng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hợp</a:t>
            </a:r>
            <a:r>
              <a:rPr lang="en-US" sz="1200" kern="1200" dirty="0" smtClean="0">
                <a:solidFill>
                  <a:schemeClr val="tx1"/>
                </a:solidFill>
                <a:latin typeface="+mn-lt"/>
                <a:ea typeface="+mn-ea"/>
                <a:cs typeface="+mn-cs"/>
              </a:rPr>
              <a:t> ÐTÐ </a:t>
            </a:r>
            <a:r>
              <a:rPr lang="en-US" sz="1200" kern="1200" dirty="0" err="1" smtClean="0">
                <a:solidFill>
                  <a:schemeClr val="tx1"/>
                </a:solidFill>
                <a:latin typeface="+mn-lt"/>
                <a:ea typeface="+mn-ea"/>
                <a:cs typeface="+mn-cs"/>
              </a:rPr>
              <a:t>típ</a:t>
            </a:r>
            <a:r>
              <a:rPr lang="en-US" sz="1200" kern="1200" dirty="0" smtClean="0">
                <a:solidFill>
                  <a:schemeClr val="tx1"/>
                </a:solidFill>
                <a:latin typeface="+mn-lt"/>
                <a:ea typeface="+mn-ea"/>
                <a:cs typeface="+mn-cs"/>
              </a:rPr>
              <a:t> 2 </a:t>
            </a:r>
            <a:r>
              <a:rPr lang="en-US" sz="1200" kern="1200" dirty="0" err="1" smtClean="0">
                <a:solidFill>
                  <a:schemeClr val="tx1"/>
                </a:solidFill>
                <a:latin typeface="+mn-lt"/>
                <a:ea typeface="+mn-ea"/>
                <a:cs typeface="+mn-cs"/>
              </a:rPr>
              <a:t>có</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thể</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dự</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phòng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hoặc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làm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chậm</a:t>
            </a:r>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xuất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hiện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bệnh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bằng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tuân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thủ</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lối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sống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lành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mạnh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dinh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duỡng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hợp</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và</a:t>
            </a:r>
            <a:r>
              <a:rPr lang="en-US" sz="1200" kern="1200" dirty="0" smtClean="0">
                <a:solidFill>
                  <a:schemeClr val="tx1"/>
                </a:solidFill>
                <a:latin typeface="+mn-lt"/>
                <a:ea typeface="+mn-ea"/>
                <a:cs typeface="+mn-cs"/>
              </a:rPr>
              <a:t> tang </a:t>
            </a:r>
            <a:r>
              <a:rPr lang="en-US" sz="1200" kern="1200" dirty="0" err="1" smtClean="0">
                <a:solidFill>
                  <a:schemeClr val="tx1"/>
                </a:solidFill>
                <a:latin typeface="+mn-lt"/>
                <a:ea typeface="+mn-ea"/>
                <a:cs typeface="+mn-cs"/>
              </a:rPr>
              <a:t>cuờng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luyện</a:t>
            </a:r>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tập</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thể</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lực</a:t>
            </a:r>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Ở </a:t>
            </a:r>
            <a:r>
              <a:rPr lang="en-US" sz="1200" kern="1200" dirty="0" err="1" smtClean="0">
                <a:solidFill>
                  <a:schemeClr val="tx1"/>
                </a:solidFill>
                <a:latin typeface="+mn-lt"/>
                <a:ea typeface="+mn-ea"/>
                <a:cs typeface="+mn-cs"/>
              </a:rPr>
              <a:t>Việt</a:t>
            </a:r>
            <a:r>
              <a:rPr lang="en-US" sz="1200" kern="1200" dirty="0" smtClean="0">
                <a:solidFill>
                  <a:schemeClr val="tx1"/>
                </a:solidFill>
                <a:latin typeface="+mn-lt"/>
                <a:ea typeface="+mn-ea"/>
                <a:cs typeface="+mn-cs"/>
              </a:rPr>
              <a:t> Nam, </a:t>
            </a:r>
            <a:r>
              <a:rPr lang="en-US" sz="1200" kern="1200" dirty="0" err="1" smtClean="0">
                <a:solidFill>
                  <a:schemeClr val="tx1"/>
                </a:solidFill>
                <a:latin typeface="+mn-lt"/>
                <a:ea typeface="+mn-ea"/>
                <a:cs typeface="+mn-cs"/>
              </a:rPr>
              <a:t>nam</a:t>
            </a:r>
            <a:r>
              <a:rPr lang="en-US" sz="1200" kern="1200" dirty="0" smtClean="0">
                <a:solidFill>
                  <a:schemeClr val="tx1"/>
                </a:solidFill>
                <a:latin typeface="+mn-lt"/>
                <a:ea typeface="+mn-ea"/>
                <a:cs typeface="+mn-cs"/>
              </a:rPr>
              <a:t> 1990 </a:t>
            </a:r>
            <a:r>
              <a:rPr lang="en-US" sz="1200" kern="1200" dirty="0" err="1" smtClean="0">
                <a:solidFill>
                  <a:schemeClr val="tx1"/>
                </a:solidFill>
                <a:latin typeface="+mn-lt"/>
                <a:ea typeface="+mn-ea"/>
                <a:cs typeface="+mn-cs"/>
              </a:rPr>
              <a:t>của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thế</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kỷ</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truớc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tỷ</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lệ</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bệnh</a:t>
            </a:r>
            <a:r>
              <a:rPr lang="en-US" sz="1200" kern="1200" dirty="0" smtClean="0">
                <a:solidFill>
                  <a:schemeClr val="tx1"/>
                </a:solidFill>
                <a:latin typeface="+mn-lt"/>
                <a:ea typeface="+mn-ea"/>
                <a:cs typeface="+mn-cs"/>
              </a:rPr>
              <a:t> ÐTÐ </a:t>
            </a:r>
            <a:r>
              <a:rPr lang="en-US" sz="1200" kern="1200" dirty="0" err="1" smtClean="0">
                <a:solidFill>
                  <a:schemeClr val="tx1"/>
                </a:solidFill>
                <a:latin typeface="+mn-lt"/>
                <a:ea typeface="+mn-ea"/>
                <a:cs typeface="+mn-cs"/>
              </a:rPr>
              <a:t>chỉ</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là</a:t>
            </a:r>
            <a:r>
              <a:rPr lang="en-US" sz="1200" kern="1200" dirty="0" smtClean="0">
                <a:solidFill>
                  <a:schemeClr val="tx1"/>
                </a:solidFill>
                <a:latin typeface="+mn-lt"/>
                <a:ea typeface="+mn-ea"/>
                <a:cs typeface="+mn-cs"/>
              </a:rPr>
              <a:t> 1,1% (ở </a:t>
            </a:r>
            <a:r>
              <a:rPr lang="en-US" sz="1200" kern="1200" dirty="0" err="1" smtClean="0">
                <a:solidFill>
                  <a:schemeClr val="tx1"/>
                </a:solidFill>
                <a:latin typeface="+mn-lt"/>
                <a:ea typeface="+mn-ea"/>
                <a:cs typeface="+mn-cs"/>
              </a:rPr>
              <a:t>thành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phố</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Hà</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nội</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2,25% (ở </a:t>
            </a:r>
            <a:r>
              <a:rPr lang="en-US" sz="1200" kern="1200" dirty="0" err="1" smtClean="0">
                <a:solidFill>
                  <a:schemeClr val="tx1"/>
                </a:solidFill>
                <a:latin typeface="+mn-lt"/>
                <a:ea typeface="+mn-ea"/>
                <a:cs typeface="+mn-cs"/>
              </a:rPr>
              <a:t>thành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phố</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Hồ</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Chí</a:t>
            </a:r>
            <a:r>
              <a:rPr lang="en-US" sz="1200" kern="1200" dirty="0" smtClean="0">
                <a:solidFill>
                  <a:schemeClr val="tx1"/>
                </a:solidFill>
                <a:latin typeface="+mn-lt"/>
                <a:ea typeface="+mn-ea"/>
                <a:cs typeface="+mn-cs"/>
              </a:rPr>
              <a:t> Minh), 0,96% (</a:t>
            </a:r>
            <a:r>
              <a:rPr lang="en-US" sz="1200" kern="1200" dirty="0" err="1" smtClean="0">
                <a:solidFill>
                  <a:schemeClr val="tx1"/>
                </a:solidFill>
                <a:latin typeface="+mn-lt"/>
                <a:ea typeface="+mn-ea"/>
                <a:cs typeface="+mn-cs"/>
              </a:rPr>
              <a:t>thành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phố</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Huế</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nghiên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cứu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nam</a:t>
            </a:r>
            <a:r>
              <a:rPr lang="en-US" sz="1200" kern="1200" dirty="0" smtClean="0">
                <a:solidFill>
                  <a:schemeClr val="tx1"/>
                </a:solidFill>
                <a:latin typeface="+mn-lt"/>
                <a:ea typeface="+mn-ea"/>
                <a:cs typeface="+mn-cs"/>
              </a:rPr>
              <a:t> 2012 </a:t>
            </a:r>
            <a:r>
              <a:rPr lang="en-US" sz="1200" kern="1200" dirty="0" err="1" smtClean="0">
                <a:solidFill>
                  <a:schemeClr val="tx1"/>
                </a:solidFill>
                <a:latin typeface="+mn-lt"/>
                <a:ea typeface="+mn-ea"/>
                <a:cs typeface="+mn-cs"/>
              </a:rPr>
              <a:t>của</a:t>
            </a:r>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Bệnh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viện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Nội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tiết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trung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uong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cho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thấy</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tỷ</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lệ</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hiện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mắc</a:t>
            </a:r>
            <a:r>
              <a:rPr lang="en-US" sz="1200" kern="1200" dirty="0" smtClean="0">
                <a:solidFill>
                  <a:schemeClr val="tx1"/>
                </a:solidFill>
                <a:latin typeface="+mn-lt"/>
                <a:ea typeface="+mn-ea"/>
                <a:cs typeface="+mn-cs"/>
              </a:rPr>
              <a:t> ÐTÐ </a:t>
            </a:r>
            <a:r>
              <a:rPr lang="en-US" sz="1200" kern="1200" dirty="0" err="1" smtClean="0">
                <a:solidFill>
                  <a:schemeClr val="tx1"/>
                </a:solidFill>
                <a:latin typeface="+mn-lt"/>
                <a:ea typeface="+mn-ea"/>
                <a:cs typeface="+mn-cs"/>
              </a:rPr>
              <a:t>trên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toàn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quốc</a:t>
            </a:r>
            <a:r>
              <a:rPr lang="en-US" sz="1200" kern="1200" dirty="0" smtClean="0">
                <a:solidFill>
                  <a:schemeClr val="tx1"/>
                </a:solidFill>
                <a:latin typeface="+mn-lt"/>
                <a:ea typeface="+mn-ea"/>
                <a:cs typeface="+mn-cs"/>
              </a:rPr>
              <a:t> ở </a:t>
            </a:r>
            <a:r>
              <a:rPr lang="en-US" sz="1200" kern="1200" dirty="0" err="1" smtClean="0">
                <a:solidFill>
                  <a:schemeClr val="tx1"/>
                </a:solidFill>
                <a:latin typeface="+mn-lt"/>
                <a:ea typeface="+mn-ea"/>
                <a:cs typeface="+mn-cs"/>
              </a:rPr>
              <a:t>nguời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truởng</a:t>
            </a:r>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thành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là</a:t>
            </a:r>
            <a:r>
              <a:rPr lang="en-US" sz="1200" kern="1200" dirty="0" smtClean="0">
                <a:solidFill>
                  <a:schemeClr val="tx1"/>
                </a:solidFill>
                <a:latin typeface="+mn-lt"/>
                <a:ea typeface="+mn-ea"/>
                <a:cs typeface="+mn-cs"/>
              </a:rPr>
              <a:t> 5.42%, </a:t>
            </a:r>
            <a:r>
              <a:rPr lang="en-US" sz="1200" kern="1200" dirty="0" err="1" smtClean="0">
                <a:solidFill>
                  <a:schemeClr val="tx1"/>
                </a:solidFill>
                <a:latin typeface="+mn-lt"/>
                <a:ea typeface="+mn-ea"/>
                <a:cs typeface="+mn-cs"/>
              </a:rPr>
              <a:t>tỷ</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lệ</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dái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tháo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duờng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chua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duợc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chẩn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doán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trong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cộng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dồng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là</a:t>
            </a:r>
            <a:r>
              <a:rPr lang="en-US" sz="1200" kern="1200" dirty="0" smtClean="0">
                <a:solidFill>
                  <a:schemeClr val="tx1"/>
                </a:solidFill>
                <a:latin typeface="+mn-lt"/>
                <a:ea typeface="+mn-ea"/>
                <a:cs typeface="+mn-cs"/>
              </a:rPr>
              <a:t> 63.6%. </a:t>
            </a:r>
            <a:r>
              <a:rPr lang="en-US" sz="1200" kern="1200" dirty="0" err="1" smtClean="0">
                <a:solidFill>
                  <a:schemeClr val="tx1"/>
                </a:solidFill>
                <a:latin typeface="+mn-lt"/>
                <a:ea typeface="+mn-ea"/>
                <a:cs typeface="+mn-cs"/>
              </a:rPr>
              <a:t>Tỷ</a:t>
            </a:r>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lệ</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rối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loạn</a:t>
            </a:r>
            <a:r>
              <a:rPr lang="en-US" sz="1200" kern="1200" dirty="0" smtClean="0">
                <a:solidFill>
                  <a:schemeClr val="tx1"/>
                </a:solidFill>
                <a:latin typeface="+mn-lt"/>
                <a:ea typeface="+mn-ea"/>
                <a:cs typeface="+mn-cs"/>
              </a:rPr>
              <a:t> dung </a:t>
            </a:r>
            <a:r>
              <a:rPr lang="en-US" sz="1200" kern="1200" dirty="0" err="1" smtClean="0">
                <a:solidFill>
                  <a:schemeClr val="tx1"/>
                </a:solidFill>
                <a:latin typeface="+mn-lt"/>
                <a:ea typeface="+mn-ea"/>
                <a:cs typeface="+mn-cs"/>
              </a:rPr>
              <a:t>nạp</a:t>
            </a:r>
            <a:r>
              <a:rPr lang="en-US" sz="1200" kern="1200" dirty="0" smtClean="0">
                <a:solidFill>
                  <a:schemeClr val="tx1"/>
                </a:solidFill>
                <a:latin typeface="+mn-lt"/>
                <a:ea typeface="+mn-ea"/>
                <a:cs typeface="+mn-cs"/>
              </a:rPr>
              <a:t> glucose </a:t>
            </a:r>
            <a:r>
              <a:rPr lang="en-US" sz="1200" kern="1200" dirty="0" err="1" smtClean="0">
                <a:solidFill>
                  <a:schemeClr val="tx1"/>
                </a:solidFill>
                <a:latin typeface="+mn-lt"/>
                <a:ea typeface="+mn-ea"/>
                <a:cs typeface="+mn-cs"/>
              </a:rPr>
              <a:t>toàn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quốc</a:t>
            </a:r>
            <a:r>
              <a:rPr lang="en-US" sz="1200" kern="1200" dirty="0" smtClean="0">
                <a:solidFill>
                  <a:schemeClr val="tx1"/>
                </a:solidFill>
                <a:latin typeface="+mn-lt"/>
                <a:ea typeface="+mn-ea"/>
                <a:cs typeface="+mn-cs"/>
              </a:rPr>
              <a:t> 7,3%, </a:t>
            </a:r>
            <a:r>
              <a:rPr lang="en-US" sz="1200" kern="1200" dirty="0" err="1" smtClean="0">
                <a:solidFill>
                  <a:schemeClr val="tx1"/>
                </a:solidFill>
                <a:latin typeface="+mn-lt"/>
                <a:ea typeface="+mn-ea"/>
                <a:cs typeface="+mn-cs"/>
              </a:rPr>
              <a:t>rối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loạn</a:t>
            </a:r>
            <a:r>
              <a:rPr lang="en-US" sz="1200" kern="1200" dirty="0" smtClean="0">
                <a:solidFill>
                  <a:schemeClr val="tx1"/>
                </a:solidFill>
                <a:latin typeface="+mn-lt"/>
                <a:ea typeface="+mn-ea"/>
                <a:cs typeface="+mn-cs"/>
              </a:rPr>
              <a:t> glucose </a:t>
            </a:r>
            <a:r>
              <a:rPr lang="en-US" sz="1200" kern="1200" dirty="0" err="1" smtClean="0">
                <a:solidFill>
                  <a:schemeClr val="tx1"/>
                </a:solidFill>
                <a:latin typeface="+mn-lt"/>
                <a:ea typeface="+mn-ea"/>
                <a:cs typeface="+mn-cs"/>
              </a:rPr>
              <a:t>máu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lúc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dói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toàn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quốc</a:t>
            </a:r>
            <a:r>
              <a:rPr lang="en-US" sz="1200" kern="1200" dirty="0" smtClean="0">
                <a:solidFill>
                  <a:schemeClr val="tx1"/>
                </a:solidFill>
                <a:latin typeface="+mn-lt"/>
                <a:ea typeface="+mn-ea"/>
                <a:cs typeface="+mn-cs"/>
              </a:rPr>
              <a:t> 1,9%</a:t>
            </a:r>
          </a:p>
          <a:p>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nam</a:t>
            </a:r>
            <a:r>
              <a:rPr lang="en-US" sz="1200" kern="1200" dirty="0" smtClean="0">
                <a:solidFill>
                  <a:schemeClr val="tx1"/>
                </a:solidFill>
                <a:latin typeface="+mn-lt"/>
                <a:ea typeface="+mn-ea"/>
                <a:cs typeface="+mn-cs"/>
              </a:rPr>
              <a:t> 2003). Theo </a:t>
            </a:r>
            <a:r>
              <a:rPr lang="en-US" sz="1200" kern="1200" dirty="0" err="1" smtClean="0">
                <a:solidFill>
                  <a:schemeClr val="tx1"/>
                </a:solidFill>
                <a:latin typeface="+mn-lt"/>
                <a:ea typeface="+mn-ea"/>
                <a:cs typeface="+mn-cs"/>
              </a:rPr>
              <a:t>kết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quả</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diều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tra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STEPwise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về</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các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yếu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tố</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nguy</a:t>
            </a:r>
            <a:r>
              <a:rPr lang="en-US" sz="1200" kern="1200" dirty="0" smtClean="0">
                <a:solidFill>
                  <a:schemeClr val="tx1"/>
                </a:solidFill>
                <a:latin typeface="+mn-lt"/>
                <a:ea typeface="+mn-ea"/>
                <a:cs typeface="+mn-cs"/>
              </a:rPr>
              <a:t> co </a:t>
            </a:r>
            <a:r>
              <a:rPr lang="en-US" sz="1200" kern="1200" dirty="0" err="1" smtClean="0">
                <a:solidFill>
                  <a:schemeClr val="tx1"/>
                </a:solidFill>
                <a:latin typeface="+mn-lt"/>
                <a:ea typeface="+mn-ea"/>
                <a:cs typeface="+mn-cs"/>
              </a:rPr>
              <a:t>của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bệnh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không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lây</a:t>
            </a:r>
            <a:r>
              <a:rPr lang="en-US" sz="1200" kern="1200" dirty="0" smtClean="0">
                <a:solidFill>
                  <a:schemeClr val="tx1"/>
                </a:solidFill>
                <a:latin typeface="+mn-lt"/>
                <a:ea typeface="+mn-ea"/>
                <a:cs typeface="+mn-cs"/>
              </a:rPr>
              <a:t> </a:t>
            </a:r>
          </a:p>
          <a:p>
            <a:r>
              <a:rPr lang="en-US" sz="1200" kern="1200" dirty="0" err="1" smtClean="0">
                <a:solidFill>
                  <a:schemeClr val="tx1"/>
                </a:solidFill>
                <a:latin typeface="+mn-lt"/>
                <a:ea typeface="+mn-ea"/>
                <a:cs typeface="+mn-cs"/>
              </a:rPr>
              <a:t>nhiễm</a:t>
            </a:r>
            <a:r>
              <a:rPr lang="en-US" sz="1200" kern="1200" dirty="0" smtClean="0">
                <a:solidFill>
                  <a:schemeClr val="tx1"/>
                </a:solidFill>
                <a:latin typeface="+mn-lt"/>
                <a:ea typeface="+mn-ea"/>
                <a:cs typeface="+mn-cs"/>
              </a:rPr>
              <a:t> do </a:t>
            </a:r>
            <a:r>
              <a:rPr lang="en-US" sz="1200" kern="1200" dirty="0" err="1" smtClean="0">
                <a:solidFill>
                  <a:schemeClr val="tx1"/>
                </a:solidFill>
                <a:latin typeface="+mn-lt"/>
                <a:ea typeface="+mn-ea"/>
                <a:cs typeface="+mn-cs"/>
              </a:rPr>
              <a:t>Bộ</a:t>
            </a:r>
            <a:r>
              <a:rPr lang="en-US" sz="1200" kern="1200" dirty="0" smtClean="0">
                <a:solidFill>
                  <a:schemeClr val="tx1"/>
                </a:solidFill>
                <a:latin typeface="+mn-lt"/>
                <a:ea typeface="+mn-ea"/>
                <a:cs typeface="+mn-cs"/>
              </a:rPr>
              <a:t> Y </a:t>
            </a:r>
            <a:r>
              <a:rPr lang="en-US" sz="1200" kern="1200" dirty="0" err="1" smtClean="0">
                <a:solidFill>
                  <a:schemeClr val="tx1"/>
                </a:solidFill>
                <a:latin typeface="+mn-lt"/>
                <a:ea typeface="+mn-ea"/>
                <a:cs typeface="+mn-cs"/>
              </a:rPr>
              <a:t>tế</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thực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hiện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nam</a:t>
            </a:r>
            <a:r>
              <a:rPr lang="en-US" sz="1200" kern="1200" dirty="0" smtClean="0">
                <a:solidFill>
                  <a:schemeClr val="tx1"/>
                </a:solidFill>
                <a:latin typeface="+mn-lt"/>
                <a:ea typeface="+mn-ea"/>
                <a:cs typeface="+mn-cs"/>
              </a:rPr>
              <a:t> 2015, ở </a:t>
            </a:r>
            <a:r>
              <a:rPr lang="en-US" sz="1200" kern="1200" dirty="0" err="1" smtClean="0">
                <a:solidFill>
                  <a:schemeClr val="tx1"/>
                </a:solidFill>
                <a:latin typeface="+mn-lt"/>
                <a:ea typeface="+mn-ea"/>
                <a:cs typeface="+mn-cs"/>
              </a:rPr>
              <a:t>nhóm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tuổi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từ</a:t>
            </a:r>
            <a:r>
              <a:rPr lang="en-US" sz="1200" kern="1200" dirty="0" smtClean="0">
                <a:solidFill>
                  <a:schemeClr val="tx1"/>
                </a:solidFill>
                <a:latin typeface="+mn-lt"/>
                <a:ea typeface="+mn-ea"/>
                <a:cs typeface="+mn-cs"/>
              </a:rPr>
              <a:t> 18-69, </a:t>
            </a:r>
            <a:r>
              <a:rPr lang="en-US" sz="1200" kern="1200" dirty="0" err="1" smtClean="0">
                <a:solidFill>
                  <a:schemeClr val="tx1"/>
                </a:solidFill>
                <a:latin typeface="+mn-lt"/>
                <a:ea typeface="+mn-ea"/>
                <a:cs typeface="+mn-cs"/>
              </a:rPr>
              <a:t>cho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thấy</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tỷ</a:t>
            </a:r>
            <a:r>
              <a:rPr lang="en-US" sz="1200" kern="1200" dirty="0" smtClean="0">
                <a:solidFill>
                  <a:schemeClr val="tx1"/>
                </a:solidFill>
                <a:latin typeface="+mn-lt"/>
                <a:ea typeface="+mn-ea"/>
                <a:cs typeface="+mn-cs"/>
              </a:rPr>
              <a:t> </a:t>
            </a:r>
            <a:endParaRPr lang="en-US" dirty="0" smtClean="0"/>
          </a:p>
        </p:txBody>
      </p:sp>
      <p:sp>
        <p:nvSpPr>
          <p:cNvPr id="4" name="Slide Number Placeholder 3"/>
          <p:cNvSpPr>
            <a:spLocks noGrp="1"/>
          </p:cNvSpPr>
          <p:nvPr>
            <p:ph type="sldNum" sz="quarter" idx="5"/>
          </p:nvPr>
        </p:nvSpPr>
        <p:spPr/>
        <p:txBody>
          <a:bodyPr/>
          <a:lstStyle/>
          <a:p>
            <a:pPr>
              <a:defRPr/>
            </a:pPr>
            <a:fld id="{01C8CDC2-B399-4671-BB65-74FCE09DD626}" type="slidenum">
              <a:rPr lang="en-US" smtClean="0"/>
              <a:pPr>
                <a:defRPr/>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biểu</a:t>
            </a:r>
            <a:r>
              <a:rPr lang="en-US" baseline="0" dirty="0" smtClean="0"/>
              <a:t> </a:t>
            </a:r>
            <a:r>
              <a:rPr lang="en-US" baseline="0" dirty="0" err="1" smtClean="0"/>
              <a:t>hiện</a:t>
            </a:r>
            <a:r>
              <a:rPr lang="en-US" baseline="0" dirty="0" smtClean="0"/>
              <a:t> </a:t>
            </a:r>
            <a:r>
              <a:rPr lang="en-US" baseline="0" dirty="0" err="1" smtClean="0"/>
              <a:t>lâm</a:t>
            </a:r>
            <a:r>
              <a:rPr lang="en-US" baseline="0" dirty="0" smtClean="0"/>
              <a:t> </a:t>
            </a:r>
            <a:r>
              <a:rPr lang="en-US" baseline="0" dirty="0" err="1" smtClean="0"/>
              <a:t>sàng</a:t>
            </a:r>
            <a:r>
              <a:rPr lang="en-US" baseline="0" dirty="0" smtClean="0"/>
              <a:t>: </a:t>
            </a:r>
            <a:r>
              <a:rPr lang="en-US" baseline="0" dirty="0" err="1" smtClean="0"/>
              <a:t>nôn</a:t>
            </a:r>
            <a:r>
              <a:rPr lang="en-US" baseline="0" dirty="0" smtClean="0"/>
              <a:t>, </a:t>
            </a:r>
            <a:r>
              <a:rPr lang="en-US" baseline="0" dirty="0" err="1" smtClean="0"/>
              <a:t>buồn</a:t>
            </a:r>
            <a:r>
              <a:rPr lang="en-US" baseline="0" dirty="0" smtClean="0"/>
              <a:t> </a:t>
            </a:r>
            <a:r>
              <a:rPr lang="en-US" baseline="0" dirty="0" err="1" smtClean="0"/>
              <a:t>nôn</a:t>
            </a:r>
            <a:r>
              <a:rPr lang="en-US" baseline="0" dirty="0" smtClean="0"/>
              <a:t>, </a:t>
            </a:r>
            <a:r>
              <a:rPr lang="en-US" baseline="0" dirty="0" err="1" smtClean="0"/>
              <a:t>đau</a:t>
            </a:r>
            <a:r>
              <a:rPr lang="en-US" baseline="0" dirty="0" smtClean="0"/>
              <a:t> </a:t>
            </a:r>
            <a:r>
              <a:rPr lang="en-US" baseline="0" dirty="0" err="1" smtClean="0"/>
              <a:t>bụng,mát</a:t>
            </a:r>
            <a:r>
              <a:rPr lang="en-US" baseline="0" dirty="0" smtClean="0"/>
              <a:t> </a:t>
            </a:r>
            <a:r>
              <a:rPr lang="en-US" baseline="0" dirty="0" err="1" smtClean="0"/>
              <a:t>nước</a:t>
            </a:r>
            <a:r>
              <a:rPr lang="en-US" baseline="0" dirty="0" smtClean="0"/>
              <a:t>, co </a:t>
            </a:r>
            <a:r>
              <a:rPr lang="en-US" baseline="0" dirty="0" err="1" smtClean="0"/>
              <a:t>khi</a:t>
            </a:r>
            <a:r>
              <a:rPr lang="en-US" baseline="0" dirty="0" smtClean="0"/>
              <a:t> </a:t>
            </a:r>
            <a:r>
              <a:rPr lang="en-US" baseline="0" dirty="0" err="1" smtClean="0"/>
              <a:t>choáng</a:t>
            </a:r>
            <a:r>
              <a:rPr lang="en-US" baseline="0" dirty="0" smtClean="0"/>
              <a:t>, </a:t>
            </a:r>
            <a:r>
              <a:rPr lang="en-US" baseline="0" dirty="0" err="1" smtClean="0"/>
              <a:t>hon</a:t>
            </a:r>
            <a:r>
              <a:rPr lang="en-US" baseline="0" dirty="0" smtClean="0"/>
              <a:t> me</a:t>
            </a:r>
            <a:endParaRPr lang="en-US" dirty="0"/>
          </a:p>
        </p:txBody>
      </p:sp>
      <p:sp>
        <p:nvSpPr>
          <p:cNvPr id="4" name="Slide Number Placeholder 3"/>
          <p:cNvSpPr>
            <a:spLocks noGrp="1"/>
          </p:cNvSpPr>
          <p:nvPr>
            <p:ph type="sldNum" sz="quarter" idx="10"/>
          </p:nvPr>
        </p:nvSpPr>
        <p:spPr/>
        <p:txBody>
          <a:bodyPr/>
          <a:lstStyle/>
          <a:p>
            <a:fld id="{F7FE5ECD-7426-4F2F-8F1C-8C340215B41D}" type="slidenum">
              <a:rPr lang="en-US" smtClean="0"/>
              <a:pPr/>
              <a:t>40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bù</a:t>
            </a:r>
            <a:r>
              <a:rPr lang="en-US" baseline="0" dirty="0" smtClean="0"/>
              <a:t> </a:t>
            </a:r>
            <a:r>
              <a:rPr lang="en-US" baseline="0" dirty="0" err="1" smtClean="0"/>
              <a:t>dịch</a:t>
            </a:r>
            <a:r>
              <a:rPr lang="en-US" baseline="0" dirty="0" smtClean="0"/>
              <a:t>: </a:t>
            </a:r>
            <a:r>
              <a:rPr lang="en-US" baseline="0" dirty="0" err="1" smtClean="0"/>
              <a:t>bù</a:t>
            </a:r>
            <a:r>
              <a:rPr lang="en-US" baseline="0" dirty="0" smtClean="0"/>
              <a:t> </a:t>
            </a:r>
            <a:r>
              <a:rPr lang="en-US" baseline="0" dirty="0" err="1" smtClean="0"/>
              <a:t>nước</a:t>
            </a:r>
            <a:r>
              <a:rPr lang="en-US" baseline="0" dirty="0" smtClean="0"/>
              <a:t> </a:t>
            </a:r>
            <a:r>
              <a:rPr lang="en-US" baseline="0" dirty="0" err="1" smtClean="0"/>
              <a:t>muối</a:t>
            </a:r>
            <a:r>
              <a:rPr lang="en-US" baseline="0" dirty="0" smtClean="0"/>
              <a:t> </a:t>
            </a:r>
            <a:r>
              <a:rPr lang="en-US" baseline="0" dirty="0" err="1" smtClean="0"/>
              <a:t>đẳng</a:t>
            </a:r>
            <a:r>
              <a:rPr lang="en-US" baseline="0" dirty="0" smtClean="0"/>
              <a:t> </a:t>
            </a:r>
            <a:r>
              <a:rPr lang="en-US" baseline="0" dirty="0" err="1" smtClean="0"/>
              <a:t>trương</a:t>
            </a:r>
            <a:r>
              <a:rPr lang="en-US" baseline="0" dirty="0" smtClean="0"/>
              <a:t>,</a:t>
            </a:r>
          </a:p>
          <a:p>
            <a:r>
              <a:rPr lang="en-US" baseline="0" dirty="0" err="1" smtClean="0"/>
              <a:t>Diều</a:t>
            </a:r>
            <a:r>
              <a:rPr lang="en-US" baseline="0" dirty="0" smtClean="0"/>
              <a:t> </a:t>
            </a:r>
            <a:r>
              <a:rPr lang="en-US" baseline="0" dirty="0" err="1" smtClean="0"/>
              <a:t>trị</a:t>
            </a:r>
            <a:r>
              <a:rPr lang="en-US" baseline="0" dirty="0" smtClean="0"/>
              <a:t> insulin: </a:t>
            </a:r>
            <a:r>
              <a:rPr lang="en-US" baseline="0" dirty="0" err="1" smtClean="0"/>
              <a:t>thoái</a:t>
            </a:r>
            <a:r>
              <a:rPr lang="en-US" baseline="0" dirty="0" smtClean="0"/>
              <a:t> </a:t>
            </a:r>
            <a:r>
              <a:rPr lang="en-US" baseline="0" dirty="0" err="1" smtClean="0"/>
              <a:t>lui</a:t>
            </a:r>
            <a:r>
              <a:rPr lang="en-US" baseline="0" dirty="0" smtClean="0"/>
              <a:t> </a:t>
            </a:r>
            <a:r>
              <a:rPr lang="en-US" baseline="0" dirty="0" err="1" smtClean="0"/>
              <a:t>toan</a:t>
            </a:r>
            <a:r>
              <a:rPr lang="en-US" baseline="0" dirty="0" smtClean="0"/>
              <a:t> </a:t>
            </a:r>
            <a:r>
              <a:rPr lang="en-US" baseline="0" dirty="0" err="1" smtClean="0"/>
              <a:t>ceton</a:t>
            </a:r>
            <a:r>
              <a:rPr lang="en-US" baseline="0" dirty="0" smtClean="0"/>
              <a:t> </a:t>
            </a:r>
            <a:r>
              <a:rPr lang="en-US" baseline="0" dirty="0" err="1" smtClean="0"/>
              <a:t>và</a:t>
            </a:r>
            <a:r>
              <a:rPr lang="en-US" baseline="0" dirty="0" smtClean="0"/>
              <a:t> can </a:t>
            </a:r>
            <a:r>
              <a:rPr lang="en-US" baseline="0" dirty="0" err="1" smtClean="0"/>
              <a:t>bàng</a:t>
            </a:r>
            <a:r>
              <a:rPr lang="en-US" baseline="0" dirty="0" smtClean="0"/>
              <a:t> </a:t>
            </a:r>
            <a:r>
              <a:rPr lang="en-US" baseline="0" dirty="0" err="1" smtClean="0"/>
              <a:t>dduongf</a:t>
            </a:r>
            <a:r>
              <a:rPr lang="en-US" baseline="0" dirty="0" smtClean="0"/>
              <a:t> </a:t>
            </a:r>
            <a:r>
              <a:rPr lang="en-US" baseline="0" dirty="0" err="1" smtClean="0"/>
              <a:t>huýet</a:t>
            </a:r>
            <a:endParaRPr lang="en-US" baseline="0" dirty="0" smtClean="0"/>
          </a:p>
          <a:p>
            <a:r>
              <a:rPr lang="en-US" baseline="0" dirty="0" smtClean="0"/>
              <a:t>Bolus: </a:t>
            </a:r>
            <a:r>
              <a:rPr lang="en-US" baseline="0" dirty="0" err="1" smtClean="0"/>
              <a:t>truyền</a:t>
            </a:r>
            <a:r>
              <a:rPr lang="en-US" baseline="0" dirty="0" smtClean="0"/>
              <a:t> TM </a:t>
            </a:r>
            <a:r>
              <a:rPr lang="en-US" baseline="0" dirty="0" err="1" smtClean="0"/>
              <a:t>nnhanh</a:t>
            </a:r>
            <a:endParaRPr lang="en-US" baseline="0" dirty="0" smtClean="0"/>
          </a:p>
          <a:p>
            <a:r>
              <a:rPr lang="en-US" baseline="0" dirty="0" err="1" smtClean="0"/>
              <a:t>phù</a:t>
            </a:r>
            <a:r>
              <a:rPr lang="en-US" baseline="0" dirty="0" smtClean="0"/>
              <a:t> </a:t>
            </a:r>
            <a:r>
              <a:rPr lang="en-US" baseline="0" dirty="0" err="1" smtClean="0"/>
              <a:t>não</a:t>
            </a:r>
            <a:r>
              <a:rPr lang="en-US" baseline="0" dirty="0" smtClean="0"/>
              <a:t> </a:t>
            </a:r>
            <a:r>
              <a:rPr lang="en-US" baseline="0" dirty="0" err="1" smtClean="0"/>
              <a:t>là</a:t>
            </a:r>
            <a:r>
              <a:rPr lang="en-US" baseline="0" dirty="0" smtClean="0"/>
              <a:t> </a:t>
            </a:r>
            <a:r>
              <a:rPr lang="en-US" baseline="0" dirty="0" err="1" smtClean="0"/>
              <a:t>biến</a:t>
            </a:r>
            <a:r>
              <a:rPr lang="en-US" baseline="0" dirty="0" smtClean="0"/>
              <a:t> </a:t>
            </a:r>
            <a:r>
              <a:rPr lang="en-US" baseline="0" dirty="0" err="1" smtClean="0"/>
              <a:t>cứng</a:t>
            </a:r>
            <a:r>
              <a:rPr lang="en-US" baseline="0" dirty="0" smtClean="0"/>
              <a:t> </a:t>
            </a:r>
            <a:r>
              <a:rPr lang="en-US" baseline="0" dirty="0" err="1" smtClean="0"/>
              <a:t>nặng</a:t>
            </a:r>
            <a:r>
              <a:rPr lang="en-US" baseline="0" dirty="0" smtClean="0"/>
              <a:t> </a:t>
            </a:r>
            <a:r>
              <a:rPr lang="en-US" baseline="0" dirty="0" err="1" smtClean="0"/>
              <a:t>của</a:t>
            </a:r>
            <a:r>
              <a:rPr lang="en-US" baseline="0" dirty="0" smtClean="0"/>
              <a:t> </a:t>
            </a:r>
            <a:r>
              <a:rPr lang="en-US" baseline="0" dirty="0" err="1" smtClean="0"/>
              <a:t>toan</a:t>
            </a:r>
            <a:r>
              <a:rPr lang="en-US" baseline="0" dirty="0" smtClean="0"/>
              <a:t> </a:t>
            </a:r>
            <a:r>
              <a:rPr lang="en-US" baseline="0" dirty="0" err="1" smtClean="0"/>
              <a:t>ceton</a:t>
            </a:r>
            <a:r>
              <a:rPr lang="en-US" baseline="0" dirty="0" smtClean="0"/>
              <a:t>, </a:t>
            </a:r>
            <a:r>
              <a:rPr lang="en-US" baseline="0" dirty="0" err="1" smtClean="0"/>
              <a:t>thường</a:t>
            </a:r>
            <a:r>
              <a:rPr lang="en-US" baseline="0" dirty="0" smtClean="0"/>
              <a:t> </a:t>
            </a:r>
            <a:r>
              <a:rPr lang="en-US" baseline="0" dirty="0" err="1" smtClean="0"/>
              <a:t>gặp</a:t>
            </a:r>
            <a:r>
              <a:rPr lang="en-US" baseline="0" dirty="0" smtClean="0"/>
              <a:t> ở </a:t>
            </a:r>
            <a:r>
              <a:rPr lang="en-US" baseline="0" dirty="0" err="1" smtClean="0"/>
              <a:t>trẻ</a:t>
            </a:r>
            <a:r>
              <a:rPr lang="en-US" baseline="0" dirty="0" smtClean="0"/>
              <a:t> </a:t>
            </a:r>
            <a:r>
              <a:rPr lang="en-US" baseline="0" dirty="0" err="1" smtClean="0"/>
              <a:t>em</a:t>
            </a:r>
            <a:r>
              <a:rPr lang="en-US" baseline="0" dirty="0" smtClean="0"/>
              <a:t> </a:t>
            </a:r>
            <a:r>
              <a:rPr lang="en-US" baseline="0" dirty="0" err="1" smtClean="0"/>
              <a:t>hơn</a:t>
            </a:r>
            <a:r>
              <a:rPr lang="en-US" baseline="0" dirty="0" smtClean="0"/>
              <a:t> </a:t>
            </a:r>
            <a:r>
              <a:rPr lang="en-US" baseline="0" dirty="0" err="1" smtClean="0"/>
              <a:t>người</a:t>
            </a:r>
            <a:r>
              <a:rPr lang="en-US" baseline="0" dirty="0" smtClean="0"/>
              <a:t> </a:t>
            </a:r>
            <a:r>
              <a:rPr lang="en-US" baseline="0" dirty="0" err="1" smtClean="0"/>
              <a:t>lớn</a:t>
            </a:r>
            <a:r>
              <a:rPr lang="en-US" baseline="0" dirty="0" smtClean="0"/>
              <a:t>: </a:t>
            </a:r>
            <a:r>
              <a:rPr lang="en-US" baseline="0" dirty="0" err="1" smtClean="0"/>
              <a:t>tăng</a:t>
            </a:r>
            <a:r>
              <a:rPr lang="en-US" baseline="0" dirty="0" smtClean="0"/>
              <a:t> </a:t>
            </a:r>
            <a:r>
              <a:rPr lang="en-US" baseline="0" dirty="0" err="1" smtClean="0"/>
              <a:t>pá</a:t>
            </a:r>
            <a:r>
              <a:rPr lang="en-US" baseline="0" dirty="0" smtClean="0"/>
              <a:t> </a:t>
            </a:r>
            <a:r>
              <a:rPr lang="en-US" baseline="0" dirty="0" err="1" smtClean="0"/>
              <a:t>lực</a:t>
            </a:r>
            <a:r>
              <a:rPr lang="en-US" baseline="0" dirty="0" smtClean="0"/>
              <a:t> </a:t>
            </a:r>
            <a:r>
              <a:rPr lang="en-US" baseline="0" dirty="0" err="1" smtClean="0"/>
              <a:t>nội</a:t>
            </a:r>
            <a:r>
              <a:rPr lang="en-US" baseline="0" dirty="0" smtClean="0"/>
              <a:t> </a:t>
            </a:r>
            <a:r>
              <a:rPr lang="en-US" baseline="0" dirty="0" err="1" smtClean="0"/>
              <a:t>sọ</a:t>
            </a:r>
            <a:r>
              <a:rPr lang="en-US" baseline="0" dirty="0" smtClean="0"/>
              <a:t>, </a:t>
            </a:r>
            <a:r>
              <a:rPr lang="en-US" baseline="0" dirty="0" err="1" smtClean="0"/>
              <a:t>nhức</a:t>
            </a:r>
            <a:r>
              <a:rPr lang="en-US" baseline="0" dirty="0" smtClean="0"/>
              <a:t> </a:t>
            </a:r>
            <a:r>
              <a:rPr lang="en-US" baseline="0" dirty="0" err="1" smtClean="0"/>
              <a:t>đầu</a:t>
            </a:r>
            <a:r>
              <a:rPr lang="en-US" baseline="0" dirty="0" smtClean="0"/>
              <a:t>, </a:t>
            </a:r>
            <a:r>
              <a:rPr lang="en-US" baseline="0" dirty="0" err="1" smtClean="0"/>
              <a:t>sa</a:t>
            </a:r>
            <a:r>
              <a:rPr lang="en-US" baseline="0" dirty="0" smtClean="0"/>
              <a:t> </a:t>
            </a:r>
            <a:r>
              <a:rPr lang="en-US" baseline="0" dirty="0" err="1" smtClean="0"/>
              <a:t>sút</a:t>
            </a:r>
            <a:r>
              <a:rPr lang="en-US" baseline="0" dirty="0" smtClean="0"/>
              <a:t> </a:t>
            </a:r>
            <a:r>
              <a:rPr lang="en-US" baseline="0" dirty="0" err="1" smtClean="0"/>
              <a:t>trí</a:t>
            </a:r>
            <a:r>
              <a:rPr lang="en-US" baseline="0" dirty="0" smtClean="0"/>
              <a:t> </a:t>
            </a:r>
            <a:r>
              <a:rPr lang="en-US" baseline="0" dirty="0" err="1" smtClean="0"/>
              <a:t>tuệ</a:t>
            </a:r>
            <a:r>
              <a:rPr lang="en-US" baseline="0" dirty="0" smtClean="0"/>
              <a:t>, </a:t>
            </a:r>
            <a:r>
              <a:rPr lang="en-US" baseline="0" dirty="0" err="1" smtClean="0"/>
              <a:t>sau</a:t>
            </a:r>
            <a:r>
              <a:rPr lang="en-US" baseline="0" dirty="0" smtClean="0"/>
              <a:t> </a:t>
            </a:r>
            <a:r>
              <a:rPr lang="en-US" baseline="0" dirty="0" err="1" smtClean="0"/>
              <a:t>điều</a:t>
            </a:r>
            <a:r>
              <a:rPr lang="en-US" baseline="0" dirty="0" smtClean="0"/>
              <a:t> </a:t>
            </a:r>
            <a:r>
              <a:rPr lang="en-US" baseline="0" dirty="0" err="1" smtClean="0"/>
              <a:t>trị</a:t>
            </a:r>
            <a:r>
              <a:rPr lang="en-US" baseline="0" dirty="0" smtClean="0"/>
              <a:t> </a:t>
            </a:r>
            <a:r>
              <a:rPr lang="en-US" baseline="0" dirty="0" err="1" smtClean="0"/>
              <a:t>cải</a:t>
            </a:r>
            <a:r>
              <a:rPr lang="en-US" baseline="0" dirty="0" smtClean="0"/>
              <a:t> </a:t>
            </a:r>
            <a:r>
              <a:rPr lang="en-US" baseline="0" dirty="0" err="1" smtClean="0"/>
              <a:t>thiện</a:t>
            </a:r>
            <a:r>
              <a:rPr lang="en-US" baseline="0" dirty="0" smtClean="0"/>
              <a:t> </a:t>
            </a:r>
            <a:r>
              <a:rPr lang="en-US" baseline="0" dirty="0" err="1" smtClean="0"/>
              <a:t>ít</a:t>
            </a:r>
            <a:r>
              <a:rPr lang="en-US" baseline="0" dirty="0" smtClean="0"/>
              <a:t> </a:t>
            </a:r>
            <a:r>
              <a:rPr lang="en-US" baseline="0" dirty="0" err="1" smtClean="0"/>
              <a:t>nhiều</a:t>
            </a:r>
            <a:endParaRPr lang="en-US" dirty="0"/>
          </a:p>
        </p:txBody>
      </p:sp>
      <p:sp>
        <p:nvSpPr>
          <p:cNvPr id="4" name="Slide Number Placeholder 3"/>
          <p:cNvSpPr>
            <a:spLocks noGrp="1"/>
          </p:cNvSpPr>
          <p:nvPr>
            <p:ph type="sldNum" sz="quarter" idx="10"/>
          </p:nvPr>
        </p:nvSpPr>
        <p:spPr/>
        <p:txBody>
          <a:bodyPr/>
          <a:lstStyle/>
          <a:p>
            <a:fld id="{F7FE5ECD-7426-4F2F-8F1C-8C340215B41D}" type="slidenum">
              <a:rPr lang="en-US" smtClean="0"/>
              <a:pPr/>
              <a:t>41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ko</a:t>
            </a:r>
            <a:r>
              <a:rPr lang="en-US" dirty="0" smtClean="0"/>
              <a:t> </a:t>
            </a:r>
            <a:r>
              <a:rPr lang="en-US" dirty="0" err="1" smtClean="0"/>
              <a:t>bị</a:t>
            </a:r>
            <a:r>
              <a:rPr lang="en-US" baseline="0" dirty="0" smtClean="0"/>
              <a:t> </a:t>
            </a:r>
            <a:r>
              <a:rPr lang="en-US" baseline="0" dirty="0" err="1" smtClean="0"/>
              <a:t>toan</a:t>
            </a:r>
            <a:r>
              <a:rPr lang="en-US" baseline="0" dirty="0" smtClean="0"/>
              <a:t> </a:t>
            </a:r>
            <a:r>
              <a:rPr lang="en-US" baseline="0" dirty="0" err="1" smtClean="0"/>
              <a:t>ceton</a:t>
            </a:r>
            <a:r>
              <a:rPr lang="en-US" baseline="0" dirty="0" smtClean="0"/>
              <a:t> do insulin </a:t>
            </a:r>
            <a:r>
              <a:rPr lang="en-US" baseline="0" dirty="0" err="1" smtClean="0"/>
              <a:t>vẫn</a:t>
            </a:r>
            <a:r>
              <a:rPr lang="en-US" baseline="0" dirty="0" smtClean="0"/>
              <a:t> </a:t>
            </a:r>
            <a:r>
              <a:rPr lang="en-US" baseline="0" dirty="0" err="1" smtClean="0"/>
              <a:t>duocj</a:t>
            </a:r>
            <a:r>
              <a:rPr lang="en-US" baseline="0" dirty="0" smtClean="0"/>
              <a:t> </a:t>
            </a:r>
            <a:r>
              <a:rPr lang="en-US" baseline="0" dirty="0" err="1" smtClean="0"/>
              <a:t>tụy</a:t>
            </a:r>
            <a:r>
              <a:rPr lang="en-US" baseline="0" dirty="0" smtClean="0"/>
              <a:t> </a:t>
            </a:r>
            <a:r>
              <a:rPr lang="en-US" baseline="0" dirty="0" err="1" smtClean="0"/>
              <a:t>tiets</a:t>
            </a:r>
            <a:r>
              <a:rPr lang="en-US" baseline="0" dirty="0" smtClean="0"/>
              <a:t> </a:t>
            </a:r>
            <a:r>
              <a:rPr lang="en-US" baseline="0" dirty="0" err="1" smtClean="0"/>
              <a:t>ra</a:t>
            </a:r>
            <a:r>
              <a:rPr lang="en-US" baseline="0" dirty="0" smtClean="0"/>
              <a:t> </a:t>
            </a:r>
            <a:r>
              <a:rPr lang="en-US" baseline="0" dirty="0" err="1" smtClean="0"/>
              <a:t>tuy</a:t>
            </a:r>
            <a:r>
              <a:rPr lang="en-US" baseline="0" dirty="0" smtClean="0"/>
              <a:t> </a:t>
            </a:r>
            <a:r>
              <a:rPr lang="en-US" baseline="0" dirty="0" err="1" smtClean="0"/>
              <a:t>ko</a:t>
            </a:r>
            <a:r>
              <a:rPr lang="en-US" baseline="0" dirty="0" smtClean="0"/>
              <a:t> </a:t>
            </a:r>
            <a:r>
              <a:rPr lang="en-US" baseline="0" dirty="0" err="1" smtClean="0"/>
              <a:t>dủ</a:t>
            </a:r>
            <a:r>
              <a:rPr lang="en-US" baseline="0" dirty="0" smtClean="0"/>
              <a:t> </a:t>
            </a:r>
            <a:r>
              <a:rPr lang="en-US" baseline="0" dirty="0" err="1" smtClean="0"/>
              <a:t>dể</a:t>
            </a:r>
            <a:r>
              <a:rPr lang="en-US" baseline="0" dirty="0" smtClean="0"/>
              <a:t> </a:t>
            </a:r>
            <a:r>
              <a:rPr lang="en-US" baseline="0" dirty="0" err="1" smtClean="0"/>
              <a:t>kiểm</a:t>
            </a:r>
            <a:r>
              <a:rPr lang="en-US" baseline="0" dirty="0" smtClean="0"/>
              <a:t> </a:t>
            </a:r>
            <a:r>
              <a:rPr lang="en-US" baseline="0" dirty="0" err="1" smtClean="0"/>
              <a:t>soát</a:t>
            </a:r>
            <a:r>
              <a:rPr lang="en-US" baseline="0" dirty="0" smtClean="0"/>
              <a:t> </a:t>
            </a:r>
            <a:r>
              <a:rPr lang="en-US" baseline="0" dirty="0" err="1" smtClean="0"/>
              <a:t>đường</a:t>
            </a:r>
            <a:r>
              <a:rPr lang="en-US" baseline="0" dirty="0" smtClean="0"/>
              <a:t> </a:t>
            </a:r>
            <a:r>
              <a:rPr lang="en-US" baseline="0" dirty="0" err="1" smtClean="0"/>
              <a:t>huyết</a:t>
            </a:r>
            <a:r>
              <a:rPr lang="en-US" baseline="0" dirty="0" smtClean="0"/>
              <a:t> </a:t>
            </a:r>
            <a:r>
              <a:rPr lang="en-US" baseline="0" dirty="0" err="1" smtClean="0"/>
              <a:t>nhưng</a:t>
            </a:r>
            <a:r>
              <a:rPr lang="en-US" baseline="0" dirty="0" smtClean="0"/>
              <a:t> </a:t>
            </a:r>
            <a:r>
              <a:rPr lang="en-US" baseline="0" dirty="0" err="1" smtClean="0"/>
              <a:t>đủ</a:t>
            </a:r>
            <a:r>
              <a:rPr lang="en-US" baseline="0" dirty="0" smtClean="0"/>
              <a:t> </a:t>
            </a:r>
            <a:r>
              <a:rPr lang="en-US" baseline="0" dirty="0" err="1" smtClean="0"/>
              <a:t>đẻ</a:t>
            </a:r>
            <a:r>
              <a:rPr lang="en-US" baseline="0" dirty="0" smtClean="0"/>
              <a:t> </a:t>
            </a:r>
            <a:r>
              <a:rPr lang="en-US" baseline="0" dirty="0" err="1" smtClean="0"/>
              <a:t>ức</a:t>
            </a:r>
            <a:r>
              <a:rPr lang="en-US" baseline="0" dirty="0" smtClean="0"/>
              <a:t> </a:t>
            </a:r>
            <a:r>
              <a:rPr lang="en-US" baseline="0" dirty="0" err="1" smtClean="0"/>
              <a:t>chế</a:t>
            </a:r>
            <a:r>
              <a:rPr lang="en-US" baseline="0" dirty="0" smtClean="0"/>
              <a:t> </a:t>
            </a:r>
            <a:r>
              <a:rPr lang="en-US" baseline="0" dirty="0" err="1" smtClean="0"/>
              <a:t>sự</a:t>
            </a:r>
            <a:r>
              <a:rPr lang="en-US" baseline="0" dirty="0" smtClean="0"/>
              <a:t> </a:t>
            </a:r>
            <a:r>
              <a:rPr lang="en-US" baseline="0" dirty="0" err="1" smtClean="0"/>
              <a:t>phân</a:t>
            </a:r>
            <a:r>
              <a:rPr lang="en-US" baseline="0" dirty="0" smtClean="0"/>
              <a:t> </a:t>
            </a:r>
            <a:r>
              <a:rPr lang="en-US" baseline="0" dirty="0" err="1" smtClean="0"/>
              <a:t>hủy</a:t>
            </a:r>
            <a:r>
              <a:rPr lang="en-US" baseline="0" dirty="0" smtClean="0"/>
              <a:t> lipid </a:t>
            </a:r>
            <a:r>
              <a:rPr lang="en-US" baseline="0" dirty="0" err="1" smtClean="0"/>
              <a:t>tạo</a:t>
            </a:r>
            <a:r>
              <a:rPr lang="en-US" baseline="0" dirty="0" smtClean="0"/>
              <a:t> </a:t>
            </a:r>
            <a:r>
              <a:rPr lang="en-US" baseline="0" dirty="0" err="1" smtClean="0"/>
              <a:t>ceton</a:t>
            </a:r>
            <a:endParaRPr lang="en-US" dirty="0"/>
          </a:p>
        </p:txBody>
      </p:sp>
      <p:sp>
        <p:nvSpPr>
          <p:cNvPr id="4" name="Slide Number Placeholder 3"/>
          <p:cNvSpPr>
            <a:spLocks noGrp="1"/>
          </p:cNvSpPr>
          <p:nvPr>
            <p:ph type="sldNum" sz="quarter" idx="10"/>
          </p:nvPr>
        </p:nvSpPr>
        <p:spPr/>
        <p:txBody>
          <a:bodyPr/>
          <a:lstStyle/>
          <a:p>
            <a:fld id="{F7FE5ECD-7426-4F2F-8F1C-8C340215B41D}" type="slidenum">
              <a:rPr lang="en-US" smtClean="0"/>
              <a:pPr/>
              <a:t>42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vi-VN" dirty="0" smtClean="0"/>
              <a:t>Ơ</a:t>
            </a:r>
            <a:r>
              <a:rPr lang="en-US" dirty="0" smtClean="0"/>
              <a:t>’[[ô</a:t>
            </a:r>
            <a:r>
              <a:rPr lang="en-US" baseline="0" dirty="0" smtClean="0"/>
              <a:t> </a:t>
            </a:r>
            <a:r>
              <a:rPr lang="en-US" dirty="0" err="1" smtClean="0"/>
              <a:t>ruouj</a:t>
            </a:r>
            <a:r>
              <a:rPr lang="en-US" baseline="0" dirty="0" smtClean="0"/>
              <a:t> </a:t>
            </a:r>
            <a:r>
              <a:rPr lang="en-US" b="1" baseline="0" dirty="0" err="1" smtClean="0"/>
              <a:t>ức</a:t>
            </a:r>
            <a:r>
              <a:rPr lang="en-US" b="1" baseline="0" dirty="0" smtClean="0"/>
              <a:t> </a:t>
            </a:r>
            <a:r>
              <a:rPr lang="en-US" b="1" baseline="0" dirty="0" err="1" smtClean="0"/>
              <a:t>chê</a:t>
            </a:r>
            <a:r>
              <a:rPr lang="en-US" b="1" baseline="0" dirty="0" smtClean="0"/>
              <a:t> </a:t>
            </a:r>
            <a:r>
              <a:rPr lang="en-US" b="1" baseline="0" dirty="0" err="1" smtClean="0"/>
              <a:t>squas</a:t>
            </a:r>
            <a:r>
              <a:rPr lang="en-US" b="1" baseline="0" dirty="0" smtClean="0"/>
              <a:t> </a:t>
            </a:r>
            <a:r>
              <a:rPr lang="en-US" b="1" baseline="0" dirty="0" err="1" smtClean="0"/>
              <a:t>trình</a:t>
            </a:r>
            <a:r>
              <a:rPr lang="en-US" b="1" baseline="0" dirty="0" smtClean="0"/>
              <a:t> </a:t>
            </a:r>
            <a:r>
              <a:rPr lang="en-US" b="1" baseline="0" dirty="0" err="1" smtClean="0"/>
              <a:t>tân</a:t>
            </a:r>
            <a:r>
              <a:rPr lang="en-US" b="1" baseline="0" dirty="0" smtClean="0"/>
              <a:t> </a:t>
            </a:r>
            <a:r>
              <a:rPr lang="en-US" b="1" baseline="0" dirty="0" err="1" smtClean="0"/>
              <a:t>tạo</a:t>
            </a:r>
            <a:r>
              <a:rPr lang="en-US" b="1" baseline="0" dirty="0" smtClean="0"/>
              <a:t> </a:t>
            </a:r>
            <a:r>
              <a:rPr lang="en-US" b="1" baseline="0" dirty="0" err="1" smtClean="0"/>
              <a:t>đường,làm</a:t>
            </a:r>
            <a:r>
              <a:rPr lang="en-US" b="1" baseline="0" dirty="0" smtClean="0"/>
              <a:t> </a:t>
            </a:r>
            <a:r>
              <a:rPr lang="en-US" b="1" baseline="0" dirty="0" err="1" smtClean="0"/>
              <a:t>mất</a:t>
            </a:r>
            <a:r>
              <a:rPr lang="en-US" b="1" baseline="0" dirty="0" smtClean="0"/>
              <a:t> hay </a:t>
            </a:r>
            <a:r>
              <a:rPr lang="en-US" b="1" baseline="0" dirty="0" err="1" smtClean="0"/>
              <a:t>lẫn</a:t>
            </a:r>
            <a:r>
              <a:rPr lang="en-US" b="1" baseline="0" dirty="0" smtClean="0"/>
              <a:t> </a:t>
            </a:r>
            <a:r>
              <a:rPr lang="en-US" b="1" baseline="0" dirty="0" err="1" smtClean="0"/>
              <a:t>lộn</a:t>
            </a:r>
            <a:r>
              <a:rPr lang="en-US" b="1" baseline="0" dirty="0" smtClean="0"/>
              <a:t> </a:t>
            </a:r>
            <a:r>
              <a:rPr lang="en-US" b="1" baseline="0" dirty="0" err="1" smtClean="0"/>
              <a:t>triệu</a:t>
            </a:r>
            <a:r>
              <a:rPr lang="en-US" b="1" baseline="0" dirty="0" smtClean="0"/>
              <a:t> </a:t>
            </a:r>
            <a:r>
              <a:rPr lang="en-US" b="1" baseline="0" dirty="0" err="1" smtClean="0"/>
              <a:t>chúng</a:t>
            </a:r>
            <a:r>
              <a:rPr lang="en-US" b="1" baseline="0" dirty="0" smtClean="0"/>
              <a:t>  </a:t>
            </a:r>
            <a:r>
              <a:rPr lang="en-US" b="1" baseline="0" dirty="0" err="1" smtClean="0"/>
              <a:t>cảnh</a:t>
            </a:r>
            <a:r>
              <a:rPr lang="en-US" b="1" baseline="0" dirty="0" smtClean="0"/>
              <a:t> </a:t>
            </a:r>
            <a:r>
              <a:rPr lang="en-US" b="1" baseline="0" dirty="0" err="1" smtClean="0"/>
              <a:t>báo</a:t>
            </a:r>
            <a:r>
              <a:rPr lang="en-US" b="1" baseline="0" dirty="0" smtClean="0"/>
              <a:t> </a:t>
            </a:r>
            <a:r>
              <a:rPr lang="en-US" b="1" baseline="0" dirty="0" err="1" smtClean="0"/>
              <a:t>hạ</a:t>
            </a:r>
            <a:r>
              <a:rPr lang="en-US" b="1" baseline="0" dirty="0" smtClean="0"/>
              <a:t> </a:t>
            </a:r>
            <a:r>
              <a:rPr lang="en-US" b="1" baseline="0" dirty="0" err="1" smtClean="0"/>
              <a:t>dường</a:t>
            </a:r>
            <a:r>
              <a:rPr lang="en-US" b="1" baseline="0" dirty="0" smtClean="0"/>
              <a:t> </a:t>
            </a:r>
            <a:r>
              <a:rPr lang="en-US" b="1" baseline="0" dirty="0" err="1" smtClean="0"/>
              <a:t>huyết</a:t>
            </a:r>
            <a:r>
              <a:rPr lang="en-US" baseline="0" dirty="0" smtClean="0"/>
              <a:t>. do </a:t>
            </a:r>
            <a:r>
              <a:rPr lang="en-US" baseline="0" dirty="0" err="1" smtClean="0"/>
              <a:t>vạy</a:t>
            </a:r>
            <a:r>
              <a:rPr lang="en-US" baseline="0" dirty="0" smtClean="0"/>
              <a:t> </a:t>
            </a:r>
            <a:r>
              <a:rPr lang="en-US" baseline="0" dirty="0" err="1" smtClean="0"/>
              <a:t>bệnh</a:t>
            </a:r>
            <a:r>
              <a:rPr lang="en-US" baseline="0" dirty="0" smtClean="0"/>
              <a:t> </a:t>
            </a:r>
            <a:r>
              <a:rPr lang="en-US" baseline="0" dirty="0" err="1" smtClean="0"/>
              <a:t>nhan</a:t>
            </a:r>
            <a:r>
              <a:rPr lang="en-US" baseline="0" dirty="0" smtClean="0"/>
              <a:t> say </a:t>
            </a:r>
            <a:r>
              <a:rPr lang="en-US" baseline="0" dirty="0" err="1" smtClean="0"/>
              <a:t>rượu</a:t>
            </a:r>
            <a:r>
              <a:rPr lang="en-US" baseline="0" dirty="0" smtClean="0"/>
              <a:t> </a:t>
            </a:r>
            <a:r>
              <a:rPr lang="en-US" baseline="0" dirty="0" err="1" smtClean="0"/>
              <a:t>di</a:t>
            </a:r>
            <a:r>
              <a:rPr lang="en-US" baseline="0" dirty="0" smtClean="0"/>
              <a:t> </a:t>
            </a:r>
            <a:r>
              <a:rPr lang="en-US" baseline="0" dirty="0" err="1" smtClean="0"/>
              <a:t>ngủ</a:t>
            </a:r>
            <a:r>
              <a:rPr lang="en-US" baseline="0" dirty="0" smtClean="0"/>
              <a:t> </a:t>
            </a:r>
            <a:r>
              <a:rPr lang="en-US" baseline="0" dirty="0" err="1" smtClean="0"/>
              <a:t>rát</a:t>
            </a:r>
            <a:r>
              <a:rPr lang="en-US" baseline="0" dirty="0" smtClean="0"/>
              <a:t> </a:t>
            </a:r>
            <a:r>
              <a:rPr lang="en-US" baseline="0" dirty="0" err="1" smtClean="0"/>
              <a:t>nguy</a:t>
            </a:r>
            <a:r>
              <a:rPr lang="en-US" baseline="0" dirty="0" smtClean="0"/>
              <a:t> </a:t>
            </a:r>
            <a:r>
              <a:rPr lang="en-US" baseline="0" dirty="0" err="1" smtClean="0"/>
              <a:t>hiểm</a:t>
            </a:r>
            <a:endParaRPr lang="en-US" baseline="0" dirty="0" smtClean="0"/>
          </a:p>
          <a:p>
            <a:r>
              <a:rPr lang="en-US" baseline="0" dirty="0" smtClean="0"/>
              <a:t> </a:t>
            </a:r>
            <a:r>
              <a:rPr lang="en-US" baseline="0" dirty="0" err="1" smtClean="0"/>
              <a:t>Trên</a:t>
            </a:r>
            <a:r>
              <a:rPr lang="en-US" baseline="0" dirty="0" smtClean="0"/>
              <a:t> 50% </a:t>
            </a:r>
            <a:r>
              <a:rPr lang="en-US" baseline="0" dirty="0" err="1" smtClean="0"/>
              <a:t>hạ</a:t>
            </a:r>
            <a:r>
              <a:rPr lang="en-US" baseline="0" dirty="0" smtClean="0"/>
              <a:t> </a:t>
            </a:r>
            <a:r>
              <a:rPr lang="en-US" baseline="0" dirty="0" err="1" smtClean="0"/>
              <a:t>đường</a:t>
            </a:r>
            <a:r>
              <a:rPr lang="en-US" baseline="0" dirty="0" smtClean="0"/>
              <a:t> </a:t>
            </a:r>
            <a:r>
              <a:rPr lang="en-US" baseline="0" dirty="0" err="1" smtClean="0"/>
              <a:t>huyết</a:t>
            </a:r>
            <a:r>
              <a:rPr lang="en-US" baseline="0" dirty="0" smtClean="0"/>
              <a:t> </a:t>
            </a:r>
            <a:r>
              <a:rPr lang="en-US" baseline="0" dirty="0" err="1" smtClean="0"/>
              <a:t>thường</a:t>
            </a:r>
            <a:r>
              <a:rPr lang="en-US" baseline="0" dirty="0" smtClean="0"/>
              <a:t> </a:t>
            </a:r>
            <a:r>
              <a:rPr lang="en-US" baseline="0" dirty="0" err="1" smtClean="0"/>
              <a:t>xảy</a:t>
            </a:r>
            <a:r>
              <a:rPr lang="en-US" baseline="0" dirty="0" smtClean="0"/>
              <a:t> </a:t>
            </a:r>
            <a:r>
              <a:rPr lang="en-US" baseline="0" dirty="0" err="1" smtClean="0"/>
              <a:t>ra</a:t>
            </a:r>
            <a:r>
              <a:rPr lang="en-US" baseline="0" dirty="0" smtClean="0"/>
              <a:t> </a:t>
            </a:r>
            <a:r>
              <a:rPr lang="en-US" baseline="0" dirty="0" err="1" smtClean="0"/>
              <a:t>vào</a:t>
            </a:r>
            <a:r>
              <a:rPr lang="en-US" baseline="0" dirty="0" smtClean="0"/>
              <a:t> ban </a:t>
            </a:r>
            <a:r>
              <a:rPr lang="en-US" baseline="0" dirty="0" err="1" smtClean="0"/>
              <a:t>đêm</a:t>
            </a:r>
            <a:r>
              <a:rPr lang="en-US" baseline="0" dirty="0" smtClean="0"/>
              <a:t> </a:t>
            </a:r>
            <a:r>
              <a:rPr lang="en-US" baseline="0" dirty="0" err="1" smtClean="0"/>
              <a:t>trước</a:t>
            </a:r>
            <a:r>
              <a:rPr lang="en-US" baseline="0" dirty="0" smtClean="0"/>
              <a:t> </a:t>
            </a:r>
            <a:r>
              <a:rPr lang="en-US" baseline="0" dirty="0" err="1" smtClean="0"/>
              <a:t>ăn</a:t>
            </a:r>
            <a:r>
              <a:rPr lang="en-US" baseline="0" dirty="0" smtClean="0"/>
              <a:t> </a:t>
            </a:r>
            <a:r>
              <a:rPr lang="en-US" baseline="0" dirty="0" err="1" smtClean="0"/>
              <a:t>sangsnguyeen</a:t>
            </a:r>
            <a:r>
              <a:rPr lang="en-US" baseline="0" dirty="0" smtClean="0"/>
              <a:t> </a:t>
            </a:r>
            <a:r>
              <a:rPr lang="en-US" baseline="0" dirty="0" err="1" smtClean="0"/>
              <a:t>nhân</a:t>
            </a:r>
            <a:r>
              <a:rPr lang="en-US" baseline="0" dirty="0" smtClean="0"/>
              <a:t>: </a:t>
            </a:r>
            <a:r>
              <a:rPr lang="en-US" baseline="0" dirty="0" err="1" smtClean="0"/>
              <a:t>bệnh</a:t>
            </a:r>
            <a:r>
              <a:rPr lang="en-US" baseline="0" dirty="0" smtClean="0"/>
              <a:t> </a:t>
            </a:r>
            <a:r>
              <a:rPr lang="en-US" baseline="0" dirty="0" err="1" smtClean="0"/>
              <a:t>nhan</a:t>
            </a:r>
            <a:r>
              <a:rPr lang="en-US" baseline="0" dirty="0" smtClean="0"/>
              <a:t> </a:t>
            </a:r>
            <a:r>
              <a:rPr lang="en-US" baseline="0" dirty="0" err="1" smtClean="0"/>
              <a:t>kotinh</a:t>
            </a:r>
            <a:r>
              <a:rPr lang="en-US" baseline="0" dirty="0" smtClean="0"/>
              <a:t> day, do </a:t>
            </a:r>
            <a:r>
              <a:rPr lang="en-US" baseline="0" dirty="0" err="1" smtClean="0"/>
              <a:t>quá</a:t>
            </a:r>
            <a:r>
              <a:rPr lang="en-US" baseline="0" dirty="0" smtClean="0"/>
              <a:t> </a:t>
            </a:r>
            <a:r>
              <a:rPr lang="en-US" baseline="0" dirty="0" err="1" smtClean="0"/>
              <a:t>liều</a:t>
            </a:r>
            <a:r>
              <a:rPr lang="en-US" baseline="0" dirty="0" smtClean="0"/>
              <a:t> in </a:t>
            </a:r>
            <a:r>
              <a:rPr lang="en-US" baseline="0" dirty="0" err="1" smtClean="0"/>
              <a:t>sulin</a:t>
            </a:r>
            <a:r>
              <a:rPr lang="en-US" baseline="0" dirty="0" smtClean="0"/>
              <a:t>, </a:t>
            </a:r>
            <a:r>
              <a:rPr lang="en-US" baseline="0" dirty="0" err="1" smtClean="0"/>
              <a:t>dùng</a:t>
            </a:r>
            <a:r>
              <a:rPr lang="en-US" baseline="0" dirty="0" smtClean="0"/>
              <a:t> in </a:t>
            </a:r>
            <a:r>
              <a:rPr lang="en-US" baseline="0" dirty="0" err="1" smtClean="0"/>
              <a:t>sulin</a:t>
            </a:r>
            <a:r>
              <a:rPr lang="en-US" baseline="0" dirty="0" smtClean="0"/>
              <a:t> </a:t>
            </a:r>
            <a:r>
              <a:rPr lang="en-US" baseline="0" dirty="0" err="1" smtClean="0"/>
              <a:t>loại</a:t>
            </a:r>
            <a:r>
              <a:rPr lang="en-US" baseline="0" dirty="0" smtClean="0"/>
              <a:t> </a:t>
            </a:r>
            <a:r>
              <a:rPr lang="en-US" baseline="0" dirty="0" err="1" smtClean="0"/>
              <a:t>tác</a:t>
            </a:r>
            <a:r>
              <a:rPr lang="en-US" baseline="0" dirty="0" smtClean="0"/>
              <a:t> </a:t>
            </a:r>
            <a:r>
              <a:rPr lang="en-US" baseline="0" dirty="0" err="1" smtClean="0"/>
              <a:t>dụng</a:t>
            </a:r>
            <a:r>
              <a:rPr lang="en-US" baseline="0" dirty="0" smtClean="0"/>
              <a:t> </a:t>
            </a:r>
            <a:r>
              <a:rPr lang="en-US" baseline="0" dirty="0" err="1" smtClean="0"/>
              <a:t>kéo</a:t>
            </a:r>
            <a:r>
              <a:rPr lang="en-US" baseline="0" dirty="0" smtClean="0"/>
              <a:t> </a:t>
            </a:r>
            <a:r>
              <a:rPr lang="en-US" baseline="0" dirty="0" err="1" smtClean="0"/>
              <a:t>dài</a:t>
            </a:r>
            <a:r>
              <a:rPr lang="en-US" baseline="0" dirty="0" smtClean="0"/>
              <a:t> </a:t>
            </a:r>
            <a:r>
              <a:rPr lang="en-US" baseline="0" dirty="0" err="1" smtClean="0"/>
              <a:t>vào</a:t>
            </a:r>
            <a:r>
              <a:rPr lang="en-US" baseline="0" dirty="0" smtClean="0"/>
              <a:t> </a:t>
            </a:r>
            <a:r>
              <a:rPr lang="en-US" baseline="0" dirty="0" err="1" smtClean="0"/>
              <a:t>buooit</a:t>
            </a:r>
            <a:r>
              <a:rPr lang="en-US" baseline="0" dirty="0" smtClean="0"/>
              <a:t> </a:t>
            </a:r>
            <a:r>
              <a:rPr lang="en-US" baseline="0" dirty="0" err="1" smtClean="0"/>
              <a:t>tối</a:t>
            </a:r>
            <a:endParaRPr lang="en-US" dirty="0"/>
          </a:p>
        </p:txBody>
      </p:sp>
      <p:sp>
        <p:nvSpPr>
          <p:cNvPr id="4" name="Slide Number Placeholder 3"/>
          <p:cNvSpPr>
            <a:spLocks noGrp="1"/>
          </p:cNvSpPr>
          <p:nvPr>
            <p:ph type="sldNum" sz="quarter" idx="10"/>
          </p:nvPr>
        </p:nvSpPr>
        <p:spPr/>
        <p:txBody>
          <a:bodyPr/>
          <a:lstStyle/>
          <a:p>
            <a:fld id="{F7FE5ECD-7426-4F2F-8F1C-8C340215B41D}" type="slidenum">
              <a:rPr lang="en-US" smtClean="0"/>
              <a:pPr/>
              <a:t>43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FE5ECD-7426-4F2F-8F1C-8C340215B41D}" type="slidenum">
              <a:rPr lang="en-US" smtClean="0"/>
              <a:pPr/>
              <a:t>44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98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27C838-2844-44FF-AE39-959E6FB891A5}" type="slidenum">
              <a:rPr lang="en-US" smtClean="0"/>
              <a:pPr fontAlgn="base">
                <a:spcBef>
                  <a:spcPct val="0"/>
                </a:spcBef>
                <a:spcAft>
                  <a:spcPct val="0"/>
                </a:spcAft>
                <a:defRPr/>
              </a:pPr>
              <a:t>45</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09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EA2BF7E-D531-4445-9560-C3BE774F47EC}" type="slidenum">
              <a:rPr lang="en-US" smtClean="0"/>
              <a:pPr fontAlgn="base">
                <a:spcBef>
                  <a:spcPct val="0"/>
                </a:spcBef>
                <a:spcAft>
                  <a:spcPct val="0"/>
                </a:spcAft>
                <a:defRPr/>
              </a:pPr>
              <a:t>46</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19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CC6460-313C-4357-B42B-DA1288F65D75}" type="slidenum">
              <a:rPr lang="en-US" smtClean="0"/>
              <a:pPr fontAlgn="base">
                <a:spcBef>
                  <a:spcPct val="0"/>
                </a:spcBef>
                <a:spcAft>
                  <a:spcPct val="0"/>
                </a:spcAft>
                <a:defRPr/>
              </a:pPr>
              <a:t>47</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i="1" kern="1200" dirty="0" err="1" smtClean="0">
                <a:solidFill>
                  <a:schemeClr val="tx1"/>
                </a:solidFill>
                <a:latin typeface="+mn-lt"/>
                <a:ea typeface="+mn-ea"/>
                <a:cs typeface="+mn-cs"/>
              </a:rPr>
              <a:t>Với</a:t>
            </a:r>
            <a:r>
              <a:rPr lang="en-US" sz="1200" i="1" kern="1200" dirty="0" smtClean="0">
                <a:solidFill>
                  <a:schemeClr val="tx1"/>
                </a:solidFill>
                <a:latin typeface="+mn-lt"/>
                <a:ea typeface="+mn-ea"/>
                <a:cs typeface="+mn-cs"/>
              </a:rPr>
              <a:t> ĐTĐ </a:t>
            </a:r>
            <a:r>
              <a:rPr lang="en-US" sz="1200" i="1" kern="1200" dirty="0" err="1" smtClean="0">
                <a:solidFill>
                  <a:schemeClr val="tx1"/>
                </a:solidFill>
                <a:latin typeface="+mn-lt"/>
                <a:ea typeface="+mn-ea"/>
                <a:cs typeface="+mn-cs"/>
              </a:rPr>
              <a:t>typ</a:t>
            </a:r>
            <a:r>
              <a:rPr lang="en-US" sz="1200" i="1" kern="1200" dirty="0" smtClean="0">
                <a:solidFill>
                  <a:schemeClr val="tx1"/>
                </a:solidFill>
                <a:latin typeface="+mn-lt"/>
                <a:ea typeface="+mn-ea"/>
                <a:cs typeface="+mn-cs"/>
              </a:rPr>
              <a:t> 1</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sử</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dụng</a:t>
            </a:r>
            <a:r>
              <a:rPr lang="en-US" sz="1200" kern="1200" dirty="0" smtClean="0">
                <a:solidFill>
                  <a:schemeClr val="tx1"/>
                </a:solidFill>
                <a:latin typeface="+mn-lt"/>
                <a:ea typeface="+mn-ea"/>
                <a:cs typeface="+mn-cs"/>
              </a:rPr>
              <a:t> insulin </a:t>
            </a:r>
            <a:r>
              <a:rPr lang="en-US" sz="1200" kern="1200" dirty="0" err="1" smtClean="0">
                <a:solidFill>
                  <a:schemeClr val="tx1"/>
                </a:solidFill>
                <a:latin typeface="+mn-lt"/>
                <a:ea typeface="+mn-ea"/>
                <a:cs typeface="+mn-cs"/>
              </a:rPr>
              <a:t>là</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bắt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buộc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Điều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quan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trọng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là</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tìm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được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liều</a:t>
            </a:r>
            <a:r>
              <a:rPr lang="en-US" sz="1200" kern="1200" dirty="0" smtClean="0">
                <a:solidFill>
                  <a:schemeClr val="tx1"/>
                </a:solidFill>
                <a:latin typeface="+mn-lt"/>
                <a:ea typeface="+mn-ea"/>
                <a:cs typeface="+mn-cs"/>
              </a:rPr>
              <a:t> insulin </a:t>
            </a:r>
            <a:r>
              <a:rPr lang="en-US" sz="1200" kern="1200" dirty="0" err="1" smtClean="0">
                <a:solidFill>
                  <a:schemeClr val="tx1"/>
                </a:solidFill>
                <a:latin typeface="+mn-lt"/>
                <a:ea typeface="+mn-ea"/>
                <a:cs typeface="+mn-cs"/>
              </a:rPr>
              <a:t>thích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hợp</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với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bệnh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nhân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để</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đưa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được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mức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đường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huyết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trở</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về</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bình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thường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số</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lần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tiêm</a:t>
            </a:r>
            <a:r>
              <a:rPr lang="en-US" sz="1200" kern="1200" dirty="0" smtClean="0">
                <a:solidFill>
                  <a:schemeClr val="tx1"/>
                </a:solidFill>
                <a:latin typeface="+mn-lt"/>
                <a:ea typeface="+mn-ea"/>
                <a:cs typeface="+mn-cs"/>
              </a:rPr>
              <a:t> insulin </a:t>
            </a:r>
            <a:r>
              <a:rPr lang="en-US" sz="1200" kern="1200" dirty="0" err="1" smtClean="0">
                <a:solidFill>
                  <a:schemeClr val="tx1"/>
                </a:solidFill>
                <a:latin typeface="+mn-lt"/>
                <a:ea typeface="+mn-ea"/>
                <a:cs typeface="+mn-cs"/>
              </a:rPr>
              <a:t>cho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người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trẻ</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có</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mức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hoạt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động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thể</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lực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cao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là</a:t>
            </a:r>
            <a:r>
              <a:rPr lang="en-US" sz="1200" kern="1200" dirty="0" smtClean="0">
                <a:solidFill>
                  <a:schemeClr val="tx1"/>
                </a:solidFill>
                <a:latin typeface="+mn-lt"/>
                <a:ea typeface="+mn-ea"/>
                <a:cs typeface="+mn-cs"/>
              </a:rPr>
              <a:t> 3 - 4 </a:t>
            </a:r>
            <a:r>
              <a:rPr lang="en-US" sz="1200" kern="1200" dirty="0" err="1" smtClean="0">
                <a:solidFill>
                  <a:schemeClr val="tx1"/>
                </a:solidFill>
                <a:latin typeface="+mn-lt"/>
                <a:ea typeface="+mn-ea"/>
                <a:cs typeface="+mn-cs"/>
              </a:rPr>
              <a:t>lần</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ngày</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còn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với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người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cao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tuổi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chỉ</a:t>
            </a:r>
            <a:r>
              <a:rPr lang="en-US" sz="1200" kern="1200" dirty="0" smtClean="0">
                <a:solidFill>
                  <a:schemeClr val="tx1"/>
                </a:solidFill>
                <a:latin typeface="+mn-lt"/>
                <a:ea typeface="+mn-ea"/>
                <a:cs typeface="+mn-cs"/>
              </a:rPr>
              <a:t> 2 </a:t>
            </a:r>
            <a:r>
              <a:rPr lang="en-US" sz="1200" kern="1200" dirty="0" err="1" smtClean="0">
                <a:solidFill>
                  <a:schemeClr val="tx1"/>
                </a:solidFill>
                <a:latin typeface="+mn-lt"/>
                <a:ea typeface="+mn-ea"/>
                <a:cs typeface="+mn-cs"/>
              </a:rPr>
              <a:t>lần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thậm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chí</a:t>
            </a:r>
            <a:r>
              <a:rPr lang="en-US" sz="1200" kern="1200" dirty="0" smtClean="0">
                <a:solidFill>
                  <a:schemeClr val="tx1"/>
                </a:solidFill>
                <a:latin typeface="+mn-lt"/>
                <a:ea typeface="+mn-ea"/>
                <a:cs typeface="+mn-cs"/>
              </a:rPr>
              <a:t> 1 </a:t>
            </a:r>
            <a:r>
              <a:rPr lang="en-US" sz="1200" kern="1200" dirty="0" err="1" smtClean="0">
                <a:solidFill>
                  <a:schemeClr val="tx1"/>
                </a:solidFill>
                <a:latin typeface="+mn-lt"/>
                <a:ea typeface="+mn-ea"/>
                <a:cs typeface="+mn-cs"/>
              </a:rPr>
              <a:t>lần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ngày</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cần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duy</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trì</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chế</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độ</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ăn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cung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cấp</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mức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calo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như</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bình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thường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phối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hợp</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với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dùng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thuốc</a:t>
            </a:r>
            <a:r>
              <a:rPr lang="en-US" sz="1200" kern="1200" dirty="0" smtClean="0">
                <a:solidFill>
                  <a:schemeClr val="tx1"/>
                </a:solidFill>
                <a:latin typeface="+mn-lt"/>
                <a:ea typeface="+mn-ea"/>
                <a:cs typeface="+mn-cs"/>
              </a:rPr>
              <a:t>.</a:t>
            </a:r>
            <a:endParaRPr lang="en-US" sz="8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Với</a:t>
            </a:r>
            <a:r>
              <a:rPr lang="en-US" sz="1200" i="1" kern="1200" dirty="0" smtClean="0">
                <a:solidFill>
                  <a:schemeClr val="tx1"/>
                </a:solidFill>
                <a:latin typeface="+mn-lt"/>
                <a:ea typeface="+mn-ea"/>
                <a:cs typeface="+mn-cs"/>
              </a:rPr>
              <a:t> ĐTĐ </a:t>
            </a:r>
            <a:r>
              <a:rPr lang="en-US" sz="1200" i="1" kern="1200" dirty="0" err="1" smtClean="0">
                <a:solidFill>
                  <a:schemeClr val="tx1"/>
                </a:solidFill>
                <a:latin typeface="+mn-lt"/>
                <a:ea typeface="+mn-ea"/>
                <a:cs typeface="+mn-cs"/>
              </a:rPr>
              <a:t>typ</a:t>
            </a:r>
            <a:r>
              <a:rPr lang="en-US" sz="1200" i="1" kern="1200" dirty="0" smtClean="0">
                <a:solidFill>
                  <a:schemeClr val="tx1"/>
                </a:solidFill>
                <a:latin typeface="+mn-lt"/>
                <a:ea typeface="+mn-ea"/>
                <a:cs typeface="+mn-cs"/>
              </a:rPr>
              <a:t> 2: </a:t>
            </a:r>
            <a:r>
              <a:rPr lang="en-US" sz="1200" kern="1200" dirty="0" err="1" smtClean="0">
                <a:solidFill>
                  <a:schemeClr val="tx1"/>
                </a:solidFill>
                <a:latin typeface="+mn-lt"/>
                <a:ea typeface="+mn-ea"/>
                <a:cs typeface="+mn-cs"/>
              </a:rPr>
              <a:t>với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điều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trị</a:t>
            </a:r>
            <a:r>
              <a:rPr lang="en-US" sz="1200" kern="1200" dirty="0" smtClean="0">
                <a:solidFill>
                  <a:schemeClr val="tx1"/>
                </a:solidFill>
                <a:latin typeface="+mn-lt"/>
                <a:ea typeface="+mn-ea"/>
                <a:cs typeface="+mn-cs"/>
              </a:rPr>
              <a:t> ĐTĐ </a:t>
            </a:r>
            <a:r>
              <a:rPr lang="en-US" sz="1200" kern="1200" dirty="0" err="1" smtClean="0">
                <a:solidFill>
                  <a:schemeClr val="tx1"/>
                </a:solidFill>
                <a:latin typeface="+mn-lt"/>
                <a:ea typeface="+mn-ea"/>
                <a:cs typeface="+mn-cs"/>
              </a:rPr>
              <a:t>typ</a:t>
            </a:r>
            <a:r>
              <a:rPr lang="en-US" sz="1200" kern="1200" dirty="0" smtClean="0">
                <a:solidFill>
                  <a:schemeClr val="tx1"/>
                </a:solidFill>
                <a:latin typeface="+mn-lt"/>
                <a:ea typeface="+mn-ea"/>
                <a:cs typeface="+mn-cs"/>
              </a:rPr>
              <a:t> 2, </a:t>
            </a:r>
            <a:r>
              <a:rPr lang="en-US" sz="1200" kern="1200" dirty="0" err="1" smtClean="0">
                <a:solidFill>
                  <a:schemeClr val="tx1"/>
                </a:solidFill>
                <a:latin typeface="+mn-lt"/>
                <a:ea typeface="+mn-ea"/>
                <a:cs typeface="+mn-cs"/>
              </a:rPr>
              <a:t>sử</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dụng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thuốc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vẫn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là</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vấn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đề</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quan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trọng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Ngoài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các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thuốc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uống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điều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trị</a:t>
            </a:r>
            <a:r>
              <a:rPr lang="en-US" sz="1200" kern="1200" dirty="0" smtClean="0">
                <a:solidFill>
                  <a:schemeClr val="tx1"/>
                </a:solidFill>
                <a:latin typeface="+mn-lt"/>
                <a:ea typeface="+mn-ea"/>
                <a:cs typeface="+mn-cs"/>
              </a:rPr>
              <a:t> ĐTĐ </a:t>
            </a:r>
            <a:r>
              <a:rPr lang="en-US" sz="1200" kern="1200" dirty="0" err="1" smtClean="0">
                <a:solidFill>
                  <a:schemeClr val="tx1"/>
                </a:solidFill>
                <a:latin typeface="+mn-lt"/>
                <a:ea typeface="+mn-ea"/>
                <a:cs typeface="+mn-cs"/>
              </a:rPr>
              <a:t>typ</a:t>
            </a:r>
            <a:r>
              <a:rPr lang="en-US" sz="1200" kern="1200" dirty="0" smtClean="0">
                <a:solidFill>
                  <a:schemeClr val="tx1"/>
                </a:solidFill>
                <a:latin typeface="+mn-lt"/>
                <a:ea typeface="+mn-ea"/>
                <a:cs typeface="+mn-cs"/>
              </a:rPr>
              <a:t> 2, </a:t>
            </a:r>
            <a:r>
              <a:rPr lang="en-US" sz="1200" kern="1200" dirty="0" err="1" smtClean="0">
                <a:solidFill>
                  <a:schemeClr val="tx1"/>
                </a:solidFill>
                <a:latin typeface="+mn-lt"/>
                <a:ea typeface="+mn-ea"/>
                <a:cs typeface="+mn-cs"/>
              </a:rPr>
              <a:t>một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tỉ</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lệ</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nhất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định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bệnh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nhân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phải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sử</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dụng</a:t>
            </a:r>
            <a:r>
              <a:rPr lang="en-US" sz="1200" kern="1200" dirty="0" smtClean="0">
                <a:solidFill>
                  <a:schemeClr val="tx1"/>
                </a:solidFill>
                <a:latin typeface="+mn-lt"/>
                <a:ea typeface="+mn-ea"/>
                <a:cs typeface="+mn-cs"/>
              </a:rPr>
              <a:t> insulin </a:t>
            </a:r>
            <a:r>
              <a:rPr lang="en-US" sz="1200" kern="1200" dirty="0" err="1" smtClean="0">
                <a:solidFill>
                  <a:schemeClr val="tx1"/>
                </a:solidFill>
                <a:latin typeface="+mn-lt"/>
                <a:ea typeface="+mn-ea"/>
                <a:cs typeface="+mn-cs"/>
              </a:rPr>
              <a:t>tiêm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để</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kiểm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soát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đường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huyết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Hướng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dẫn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bệnh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nhân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uống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thuốc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và</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tiêm</a:t>
            </a:r>
            <a:r>
              <a:rPr lang="en-US" sz="1200" kern="1200" dirty="0" smtClean="0">
                <a:solidFill>
                  <a:schemeClr val="tx1"/>
                </a:solidFill>
                <a:latin typeface="+mn-lt"/>
                <a:ea typeface="+mn-ea"/>
                <a:cs typeface="+mn-cs"/>
              </a:rPr>
              <a:t> insulin </a:t>
            </a:r>
            <a:r>
              <a:rPr lang="en-US" sz="1200" kern="1200" dirty="0" err="1" smtClean="0">
                <a:solidFill>
                  <a:schemeClr val="tx1"/>
                </a:solidFill>
                <a:latin typeface="+mn-lt"/>
                <a:ea typeface="+mn-ea"/>
                <a:cs typeface="+mn-cs"/>
              </a:rPr>
              <a:t>đúng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cách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để</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hạn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chế</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tác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dụng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không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mong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muốn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ngăn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ngừa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các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tương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tác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thuốc</a:t>
            </a:r>
            <a:r>
              <a:rPr lang="en-US" sz="1200" kern="1200" dirty="0" smtClean="0">
                <a:solidFill>
                  <a:schemeClr val="tx1"/>
                </a:solidFill>
                <a:latin typeface="+mn-lt"/>
                <a:ea typeface="+mn-ea"/>
                <a:cs typeface="+mn-cs"/>
              </a:rPr>
              <a:t> hay </a:t>
            </a:r>
            <a:r>
              <a:rPr lang="en-US" sz="1200" kern="1200" dirty="0" err="1" smtClean="0">
                <a:solidFill>
                  <a:schemeClr val="tx1"/>
                </a:solidFill>
                <a:latin typeface="+mn-lt"/>
                <a:ea typeface="+mn-ea"/>
                <a:cs typeface="+mn-cs"/>
              </a:rPr>
              <a:t>khắc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phục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các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tác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dụng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không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mong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muốn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khi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xảy</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ra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là</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một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trong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những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lĩnh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vực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quan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trọng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cần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lưu</a:t>
            </a:r>
            <a:r>
              <a:rPr lang="en-US" sz="1200" kern="1200" dirty="0" smtClean="0">
                <a:solidFill>
                  <a:schemeClr val="tx1"/>
                </a:solidFill>
                <a:latin typeface="+mn-lt"/>
                <a:ea typeface="+mn-ea"/>
                <a:cs typeface="+mn-cs"/>
              </a:rPr>
              <a:t> ý</a:t>
            </a:r>
            <a:endParaRPr lang="en-US" sz="8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Ngoài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việc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sử</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dụng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thuốc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chế</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độ</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ăn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uống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luyện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tập</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đóng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vai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trò</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quan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trọng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trong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điều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trị</a:t>
            </a:r>
            <a:r>
              <a:rPr lang="en-US" sz="1200" kern="1200" dirty="0" smtClean="0">
                <a:solidFill>
                  <a:schemeClr val="tx1"/>
                </a:solidFill>
                <a:latin typeface="+mn-lt"/>
                <a:ea typeface="+mn-ea"/>
                <a:cs typeface="+mn-cs"/>
              </a:rPr>
              <a:t> ĐTĐ 2. Theo </a:t>
            </a:r>
            <a:r>
              <a:rPr lang="en-US" sz="1200" kern="1200" dirty="0" err="1" smtClean="0">
                <a:solidFill>
                  <a:schemeClr val="tx1"/>
                </a:solidFill>
                <a:latin typeface="+mn-lt"/>
                <a:ea typeface="+mn-ea"/>
                <a:cs typeface="+mn-cs"/>
              </a:rPr>
              <a:t>dõi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và</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thường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xuyên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giáo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dục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bệnh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nhân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tuân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thủ</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chế</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độ</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điều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trị</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không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dùng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thuốc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kiến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thức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chế</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độ</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dinh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dưỡng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và</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vận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động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thể</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lực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giúp</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bệnh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nhân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đảm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bảo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được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sự</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kiểm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soát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tốt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đường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huyết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và</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đạt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được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mục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tiêu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điều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trị</a:t>
            </a:r>
            <a:r>
              <a:rPr lang="en-US" sz="1200" kern="1200" dirty="0" smtClean="0">
                <a:solidFill>
                  <a:schemeClr val="tx1"/>
                </a:solidFill>
                <a:latin typeface="+mn-lt"/>
                <a:ea typeface="+mn-ea"/>
                <a:cs typeface="+mn-cs"/>
              </a:rPr>
              <a:t>.</a:t>
            </a:r>
            <a:endParaRPr lang="en-US" sz="8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Biến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chứng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của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bệnh</a:t>
            </a:r>
            <a:r>
              <a:rPr lang="en-US" sz="1200" kern="1200" dirty="0" smtClean="0">
                <a:solidFill>
                  <a:schemeClr val="tx1"/>
                </a:solidFill>
                <a:latin typeface="+mn-lt"/>
                <a:ea typeface="+mn-ea"/>
                <a:cs typeface="+mn-cs"/>
              </a:rPr>
              <a:t> ĐTĐ </a:t>
            </a:r>
            <a:r>
              <a:rPr lang="en-US" sz="1200" kern="1200" dirty="0" err="1" smtClean="0">
                <a:solidFill>
                  <a:schemeClr val="tx1"/>
                </a:solidFill>
                <a:latin typeface="+mn-lt"/>
                <a:ea typeface="+mn-ea"/>
                <a:cs typeface="+mn-cs"/>
              </a:rPr>
              <a:t>typ</a:t>
            </a:r>
            <a:r>
              <a:rPr lang="en-US" sz="1200" kern="1200" dirty="0" smtClean="0">
                <a:solidFill>
                  <a:schemeClr val="tx1"/>
                </a:solidFill>
                <a:latin typeface="+mn-lt"/>
                <a:ea typeface="+mn-ea"/>
                <a:cs typeface="+mn-cs"/>
              </a:rPr>
              <a:t> 2 </a:t>
            </a:r>
            <a:r>
              <a:rPr lang="en-US" sz="1200" kern="1200" dirty="0" err="1" smtClean="0">
                <a:solidFill>
                  <a:schemeClr val="tx1"/>
                </a:solidFill>
                <a:latin typeface="+mn-lt"/>
                <a:ea typeface="+mn-ea"/>
                <a:cs typeface="+mn-cs"/>
              </a:rPr>
              <a:t>cũng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là</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một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vấn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đề</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đáng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lưu</a:t>
            </a:r>
            <a:r>
              <a:rPr lang="en-US" sz="1200" kern="1200" dirty="0" smtClean="0">
                <a:solidFill>
                  <a:schemeClr val="tx1"/>
                </a:solidFill>
                <a:latin typeface="+mn-lt"/>
                <a:ea typeface="+mn-ea"/>
                <a:cs typeface="+mn-cs"/>
              </a:rPr>
              <a:t> ý </a:t>
            </a:r>
            <a:r>
              <a:rPr lang="en-US" sz="1200" kern="1200" dirty="0" err="1" smtClean="0">
                <a:solidFill>
                  <a:schemeClr val="tx1"/>
                </a:solidFill>
                <a:latin typeface="+mn-lt"/>
                <a:ea typeface="+mn-ea"/>
                <a:cs typeface="+mn-cs"/>
              </a:rPr>
              <a:t>bởi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đây</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chính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là</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hậu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quả</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của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việc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kiểm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soát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điều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trị</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không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tốt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và</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là</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nguyên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nhân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khiến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cho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chất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lượng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cuộc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sống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của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bệnh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nhân</a:t>
            </a:r>
            <a:r>
              <a:rPr lang="en-US" sz="1200" kern="1200" dirty="0" smtClean="0">
                <a:solidFill>
                  <a:schemeClr val="tx1"/>
                </a:solidFill>
                <a:latin typeface="+mn-lt"/>
                <a:ea typeface="+mn-ea"/>
                <a:cs typeface="+mn-cs"/>
              </a:rPr>
              <a:t> ĐTĐ </a:t>
            </a:r>
            <a:r>
              <a:rPr lang="en-US" sz="1200" kern="1200" dirty="0" err="1" smtClean="0">
                <a:solidFill>
                  <a:schemeClr val="tx1"/>
                </a:solidFill>
                <a:latin typeface="+mn-lt"/>
                <a:ea typeface="+mn-ea"/>
                <a:cs typeface="+mn-cs"/>
              </a:rPr>
              <a:t>bị</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giảm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sút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nghiêm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trọng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và</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biến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họ</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thành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gánh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nặng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cho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xã</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hội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nói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chung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và</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ngành</a:t>
            </a:r>
            <a:r>
              <a:rPr lang="en-US" sz="1200" kern="1200" dirty="0" smtClean="0">
                <a:solidFill>
                  <a:schemeClr val="tx1"/>
                </a:solidFill>
                <a:latin typeface="+mn-lt"/>
                <a:ea typeface="+mn-ea"/>
                <a:cs typeface="+mn-cs"/>
              </a:rPr>
              <a:t> y </a:t>
            </a:r>
            <a:r>
              <a:rPr lang="en-US" sz="1200" kern="1200" dirty="0" err="1" smtClean="0">
                <a:solidFill>
                  <a:schemeClr val="tx1"/>
                </a:solidFill>
                <a:latin typeface="+mn-lt"/>
                <a:ea typeface="+mn-ea"/>
                <a:cs typeface="+mn-cs"/>
              </a:rPr>
              <a:t>tế</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nói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riêng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Biến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chứng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cấp</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tính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của</a:t>
            </a:r>
            <a:r>
              <a:rPr lang="en-US" sz="1200" kern="1200" dirty="0" smtClean="0">
                <a:solidFill>
                  <a:schemeClr val="tx1"/>
                </a:solidFill>
                <a:latin typeface="+mn-lt"/>
                <a:ea typeface="+mn-ea"/>
                <a:cs typeface="+mn-cs"/>
              </a:rPr>
              <a:t> ĐTĐ </a:t>
            </a:r>
            <a:r>
              <a:rPr lang="en-US" sz="1200" kern="1200" dirty="0" err="1" smtClean="0">
                <a:solidFill>
                  <a:schemeClr val="tx1"/>
                </a:solidFill>
                <a:latin typeface="+mn-lt"/>
                <a:ea typeface="+mn-ea"/>
                <a:cs typeface="+mn-cs"/>
              </a:rPr>
              <a:t>typ</a:t>
            </a:r>
            <a:r>
              <a:rPr lang="en-US" sz="1200" kern="1200" dirty="0" smtClean="0">
                <a:solidFill>
                  <a:schemeClr val="tx1"/>
                </a:solidFill>
                <a:latin typeface="+mn-lt"/>
                <a:ea typeface="+mn-ea"/>
                <a:cs typeface="+mn-cs"/>
              </a:rPr>
              <a:t> 2 </a:t>
            </a:r>
            <a:r>
              <a:rPr lang="en-US" sz="1200" kern="1200" dirty="0" err="1" smtClean="0">
                <a:solidFill>
                  <a:schemeClr val="tx1"/>
                </a:solidFill>
                <a:latin typeface="+mn-lt"/>
                <a:ea typeface="+mn-ea"/>
                <a:cs typeface="+mn-cs"/>
              </a:rPr>
              <a:t>gồm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có</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nhiễm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toan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ceton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hôn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mê</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tăng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áp</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lực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thẩm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thấu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nhiễm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toan</a:t>
            </a:r>
            <a:r>
              <a:rPr lang="en-US" sz="1200" kern="1200" dirty="0" smtClean="0">
                <a:solidFill>
                  <a:schemeClr val="tx1"/>
                </a:solidFill>
                <a:latin typeface="+mn-lt"/>
                <a:ea typeface="+mn-ea"/>
                <a:cs typeface="+mn-cs"/>
              </a:rPr>
              <a:t> lactic </a:t>
            </a:r>
            <a:r>
              <a:rPr lang="en-US" sz="1200" kern="1200" dirty="0" err="1" smtClean="0">
                <a:solidFill>
                  <a:schemeClr val="tx1"/>
                </a:solidFill>
                <a:latin typeface="+mn-lt"/>
                <a:ea typeface="+mn-ea"/>
                <a:cs typeface="+mn-cs"/>
              </a:rPr>
              <a:t>và</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hạ</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đường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huyết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Biến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chứng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mạn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tính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bao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gồm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biến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chứng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mạch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máu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nhỏ</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bệnh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võng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mạc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thận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tổn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thương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dây</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thần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kinh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ngoại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biên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và</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đặc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biệt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nghiêm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trọng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là</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các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biến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chứng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mạch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máu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lớn</a:t>
            </a:r>
            <a:r>
              <a:rPr lang="en-US" sz="1200" kern="1200" dirty="0" smtClean="0">
                <a:solidFill>
                  <a:schemeClr val="tx1"/>
                </a:solidFill>
                <a:latin typeface="+mn-lt"/>
                <a:ea typeface="+mn-ea"/>
                <a:cs typeface="+mn-cs"/>
              </a:rPr>
              <a:t> - </a:t>
            </a:r>
            <a:r>
              <a:rPr lang="en-US" sz="1200" kern="1200" dirty="0" err="1" smtClean="0">
                <a:solidFill>
                  <a:schemeClr val="tx1"/>
                </a:solidFill>
                <a:latin typeface="+mn-lt"/>
                <a:ea typeface="+mn-ea"/>
                <a:cs typeface="+mn-cs"/>
              </a:rPr>
              <a:t>nguyên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nhân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chính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gây</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tử</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vong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biến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chứng</a:t>
            </a:r>
            <a:r>
              <a:rPr lang="en-US" sz="1200" kern="1200" dirty="0" smtClean="0">
                <a:solidFill>
                  <a:schemeClr val="tx1"/>
                </a:solidFill>
                <a:latin typeface="+mn-lt"/>
                <a:ea typeface="+mn-ea"/>
                <a:cs typeface="+mn-cs"/>
              </a:rPr>
              <a:t> ở </a:t>
            </a:r>
            <a:r>
              <a:rPr lang="en-US" sz="1200" kern="1200" dirty="0" err="1" smtClean="0">
                <a:solidFill>
                  <a:schemeClr val="tx1"/>
                </a:solidFill>
                <a:latin typeface="+mn-lt"/>
                <a:ea typeface="+mn-ea"/>
                <a:cs typeface="+mn-cs"/>
              </a:rPr>
              <a:t>động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mạch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vành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mạch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ngoại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biên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và</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mạch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não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gây</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tăng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huyết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áp</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vữa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xơ</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mạch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dẫn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đến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hẹp</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và</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tắc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mạch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gây</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nên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tình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trạng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vữa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xơ</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động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mạch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cảnh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tắc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mạch</a:t>
            </a:r>
            <a:r>
              <a:rPr lang="en-US" sz="1200" kern="1200" dirty="0" smtClean="0">
                <a:solidFill>
                  <a:schemeClr val="tx1"/>
                </a:solidFill>
                <a:latin typeface="+mn-lt"/>
                <a:ea typeface="+mn-ea"/>
                <a:cs typeface="+mn-cs"/>
              </a:rPr>
              <a:t> chi </a:t>
            </a:r>
            <a:r>
              <a:rPr lang="en-US" sz="1200" kern="1200" dirty="0" err="1" smtClean="0">
                <a:solidFill>
                  <a:schemeClr val="tx1"/>
                </a:solidFill>
                <a:latin typeface="+mn-lt"/>
                <a:ea typeface="+mn-ea"/>
                <a:cs typeface="+mn-cs"/>
              </a:rPr>
              <a:t>gây</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hoại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tử</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nhồi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máu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cơ</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tim</a:t>
            </a:r>
            <a:r>
              <a:rPr lang="en-US" sz="1200" kern="1200" dirty="0" smtClean="0">
                <a:solidFill>
                  <a:schemeClr val="tx1"/>
                </a:solidFill>
                <a:latin typeface="+mn-lt"/>
                <a:ea typeface="+mn-ea"/>
                <a:cs typeface="+mn-cs"/>
              </a:rPr>
              <a:t> do </a:t>
            </a:r>
            <a:r>
              <a:rPr lang="en-US" sz="1200" kern="1200" dirty="0" err="1" smtClean="0">
                <a:solidFill>
                  <a:schemeClr val="tx1"/>
                </a:solidFill>
                <a:latin typeface="+mn-lt"/>
                <a:ea typeface="+mn-ea"/>
                <a:cs typeface="+mn-cs"/>
              </a:rPr>
              <a:t>hẹp</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tắc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mạch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vành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bệnh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cơ</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tim</a:t>
            </a:r>
            <a:r>
              <a:rPr lang="en-US" sz="1200" kern="1200" dirty="0" smtClean="0">
                <a:solidFill>
                  <a:schemeClr val="tx1"/>
                </a:solidFill>
                <a:latin typeface="+mn-lt"/>
                <a:ea typeface="+mn-ea"/>
                <a:cs typeface="+mn-cs"/>
              </a:rPr>
              <a:t>).</a:t>
            </a:r>
            <a:endParaRPr lang="en-US" sz="800" kern="1200" dirty="0" smtClean="0">
              <a:solidFill>
                <a:schemeClr val="tx1"/>
              </a:solidFill>
              <a:latin typeface="+mn-lt"/>
              <a:ea typeface="+mn-ea"/>
              <a:cs typeface="+mn-cs"/>
            </a:endParaRPr>
          </a:p>
          <a:p>
            <a:pPr lvl="1"/>
            <a:r>
              <a:rPr lang="en-US" sz="1200" b="1" kern="1200" dirty="0" err="1" smtClean="0">
                <a:solidFill>
                  <a:schemeClr val="tx1"/>
                </a:solidFill>
                <a:latin typeface="+mn-lt"/>
                <a:ea typeface="+mn-ea"/>
                <a:cs typeface="+mn-cs"/>
              </a:rPr>
              <a:t>Mục</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tiêu</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điều</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trị</a:t>
            </a:r>
            <a:r>
              <a:rPr lang="en-US" sz="1200" b="1" kern="1200" dirty="0" smtClean="0">
                <a:solidFill>
                  <a:schemeClr val="tx1"/>
                </a:solidFill>
                <a:latin typeface="+mn-lt"/>
                <a:ea typeface="+mn-ea"/>
                <a:cs typeface="+mn-cs"/>
              </a:rPr>
              <a:t> ĐTĐ </a:t>
            </a:r>
            <a:endParaRPr lang="en-US" sz="1050" kern="1200" dirty="0" smtClean="0">
              <a:solidFill>
                <a:schemeClr val="tx1"/>
              </a:solidFill>
              <a:latin typeface="+mn-lt"/>
              <a:ea typeface="+mn-ea"/>
              <a:cs typeface="+mn-cs"/>
            </a:endParaRPr>
          </a:p>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82550F97-0DD2-42DC-BEDF-358F8593F9CB}" type="slidenum">
              <a:rPr lang="en-US" smtClean="0"/>
              <a:pPr>
                <a:defRPr/>
              </a:pPr>
              <a:t>51</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
        <p:nvSpPr>
          <p:cNvPr id="4" name="Slide Number Placeholder 3"/>
          <p:cNvSpPr>
            <a:spLocks noGrp="1"/>
          </p:cNvSpPr>
          <p:nvPr>
            <p:ph type="sldNum" sz="quarter" idx="5"/>
          </p:nvPr>
        </p:nvSpPr>
        <p:spPr/>
        <p:txBody>
          <a:bodyPr/>
          <a:lstStyle/>
          <a:p>
            <a:pPr>
              <a:defRPr/>
            </a:pPr>
            <a:fld id="{D3719EF0-4813-4F2C-BF35-3A2741BB8D3E}" type="slidenum">
              <a:rPr lang="en-US" smtClean="0"/>
              <a:pPr>
                <a:defRPr/>
              </a:pPr>
              <a:t>52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smtClean="0">
                <a:solidFill>
                  <a:schemeClr val="tx1"/>
                </a:solidFill>
                <a:effectLst/>
                <a:latin typeface="+mn-lt"/>
                <a:ea typeface="+mn-ea"/>
                <a:cs typeface="+mn-cs"/>
              </a:rPr>
              <a:t>Định nghĩa</a:t>
            </a:r>
          </a:p>
          <a:p>
            <a:r>
              <a:rPr lang="vi-VN" sz="1200" b="0" i="0" kern="1200" dirty="0" smtClean="0">
                <a:solidFill>
                  <a:schemeClr val="tx1"/>
                </a:solidFill>
                <a:effectLst/>
                <a:latin typeface="+mn-lt"/>
                <a:ea typeface="+mn-ea"/>
                <a:cs typeface="+mn-cs"/>
              </a:rPr>
              <a:t>Theo tổ chức y tế thế giới 1999: "đái tháo đường là một tình trạng rối loạn chuyển hóa đa nguyên nhân đặc trưng bởi tình trạng tăng glucose máu mạn tính với các rối loạn chuyển hóa carbohydrate, mỡ, protein do hậu quả của khiếm khuyết tiết insulin, khiếm khuyết hoạt động insulin hoặc cả hai".</a:t>
            </a:r>
          </a:p>
          <a:p>
            <a:r>
              <a:rPr lang="vi-VN" sz="1200" b="0" i="0" kern="1200" dirty="0" smtClean="0">
                <a:solidFill>
                  <a:schemeClr val="tx1"/>
                </a:solidFill>
                <a:effectLst/>
                <a:latin typeface="+mn-lt"/>
                <a:ea typeface="+mn-ea"/>
                <a:cs typeface="+mn-cs"/>
              </a:rPr>
              <a:t>Theo tổ chức y tế thế giới 2002: “đái tháo đường là một bệnh mạn tính gây ra do thiếu sản xuất insulin của tụy hoặc tác dụng insulin không hiệu quả do nguyên nhân mắc phải và/hoặc do di truyền với hậu quả tăng glucose máu. Tăng glucose máu gây tổn thương nhiều hệ thống trong cơ thể, đặc biệt mạch máu và thần kinh”.</a:t>
            </a:r>
          </a:p>
          <a:p>
            <a:r>
              <a:rPr lang="vi-VN" sz="1200" b="0" i="0" kern="1200" dirty="0" smtClean="0">
                <a:solidFill>
                  <a:schemeClr val="tx1"/>
                </a:solidFill>
                <a:effectLst/>
                <a:latin typeface="+mn-lt"/>
                <a:ea typeface="+mn-ea"/>
                <a:cs typeface="+mn-cs"/>
              </a:rPr>
              <a:t>Theo Hội đái tháo đường Hoa Kỳ 2004: “đái tháo đường là một nhóm các bệnh lý chuyển hóa đặc trưng bởi tăng glucose máu do khiếm khuyết tiết insuline, khiếm khuyết hoạt động insuline, hoặc cả hai. Tăng glucose máu mạn tính trong đái tháo đường sẽ gây tổn thương, rối loạn chức năng hay suy nhiều cơ quan, đặc biệt là mắt, thận, thần kinh, tim và mạch máu“.</a:t>
            </a:r>
          </a:p>
          <a:p>
            <a:r>
              <a:rPr lang="vi-VN" sz="1200" b="0" i="0" kern="1200" dirty="0" smtClean="0">
                <a:solidFill>
                  <a:schemeClr val="tx1"/>
                </a:solidFill>
                <a:effectLst/>
                <a:latin typeface="+mn-lt"/>
                <a:ea typeface="+mn-ea"/>
                <a:cs typeface="+mn-cs"/>
              </a:rPr>
              <a:t/>
            </a:r>
            <a:br>
              <a:rPr lang="vi-VN" sz="1200" b="0" i="0" kern="1200" dirty="0" smtClean="0">
                <a:solidFill>
                  <a:schemeClr val="tx1"/>
                </a:solidFill>
                <a:effectLst/>
                <a:latin typeface="+mn-lt"/>
                <a:ea typeface="+mn-ea"/>
                <a:cs typeface="+mn-cs"/>
              </a:rPr>
            </a:br>
            <a:r>
              <a:rPr lang="vi-VN" sz="1200" b="0" i="0" kern="1200" dirty="0" smtClean="0">
                <a:solidFill>
                  <a:schemeClr val="tx1"/>
                </a:solidFill>
                <a:effectLst/>
                <a:latin typeface="+mn-lt"/>
                <a:ea typeface="+mn-ea"/>
                <a:cs typeface="+mn-cs"/>
              </a:rPr>
              <a:t/>
            </a:r>
            <a:br>
              <a:rPr lang="vi-VN" sz="1200" b="0" i="0" kern="1200" dirty="0" smtClean="0">
                <a:solidFill>
                  <a:schemeClr val="tx1"/>
                </a:solidFill>
                <a:effectLst/>
                <a:latin typeface="+mn-lt"/>
                <a:ea typeface="+mn-ea"/>
                <a:cs typeface="+mn-cs"/>
              </a:rPr>
            </a:br>
            <a:r>
              <a:rPr lang="vi-VN" sz="1200" b="0" i="0" kern="1200" dirty="0" smtClean="0">
                <a:solidFill>
                  <a:schemeClr val="tx1"/>
                </a:solidFill>
                <a:effectLst/>
                <a:latin typeface="+mn-lt"/>
                <a:ea typeface="+mn-ea"/>
                <a:cs typeface="+mn-cs"/>
              </a:rPr>
              <a:t>Read more: </a:t>
            </a:r>
            <a:r>
              <a:rPr lang="vi-VN" sz="1200" b="0" i="0" u="none" strike="noStrike" kern="1200" dirty="0" smtClean="0">
                <a:solidFill>
                  <a:schemeClr val="tx1"/>
                </a:solidFill>
                <a:effectLst/>
                <a:latin typeface="+mn-lt"/>
                <a:ea typeface="+mn-ea"/>
                <a:cs typeface="+mn-cs"/>
                <a:hlinkClick r:id="rId3"/>
              </a:rPr>
              <a:t>http://www.dieutri.vn/benhhocnoi/6-10-2012/S2614/Benh-hoc-dai-thao-duong.htm#ixzz3t3XZeTgU</a:t>
            </a:r>
            <a:endParaRPr lang="en-US" dirty="0"/>
          </a:p>
        </p:txBody>
      </p:sp>
      <p:sp>
        <p:nvSpPr>
          <p:cNvPr id="4" name="Slide Number Placeholder 3"/>
          <p:cNvSpPr>
            <a:spLocks noGrp="1"/>
          </p:cNvSpPr>
          <p:nvPr>
            <p:ph type="sldNum" sz="quarter" idx="10"/>
          </p:nvPr>
        </p:nvSpPr>
        <p:spPr/>
        <p:txBody>
          <a:bodyPr/>
          <a:lstStyle/>
          <a:p>
            <a:fld id="{147EBEC6-C471-4F2D-A396-E7830D38E050}" type="slidenum">
              <a:rPr lang="en-US" smtClean="0"/>
              <a:pPr/>
              <a:t>5</a:t>
            </a:fld>
            <a:endParaRPr lang="en-US"/>
          </a:p>
        </p:txBody>
      </p:sp>
    </p:spTree>
    <p:extLst>
      <p:ext uri="{BB962C8B-B14F-4D97-AF65-F5344CB8AC3E}">
        <p14:creationId xmlns:p14="http://schemas.microsoft.com/office/powerpoint/2010/main" xmlns="" val="31780124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pPr lvl="0"/>
            <a:r>
              <a:rPr lang="en-US" sz="1200" kern="1200" dirty="0" err="1" smtClean="0">
                <a:solidFill>
                  <a:schemeClr val="tx1"/>
                </a:solidFill>
                <a:latin typeface="+mn-lt"/>
                <a:ea typeface="+mn-ea"/>
                <a:cs typeface="+mn-cs"/>
              </a:rPr>
              <a:t>Tránh</a:t>
            </a:r>
            <a:r>
              <a:rPr lang="en-US" sz="1200" kern="1200" dirty="0" smtClean="0">
                <a:solidFill>
                  <a:schemeClr val="tx1"/>
                </a:solidFill>
                <a:latin typeface="+mn-lt"/>
                <a:ea typeface="+mn-ea"/>
                <a:cs typeface="+mn-cs"/>
              </a:rPr>
              <a:t> tai </a:t>
            </a:r>
            <a:r>
              <a:rPr lang="en-US" sz="1200" kern="1200" dirty="0" err="1" smtClean="0">
                <a:solidFill>
                  <a:schemeClr val="tx1"/>
                </a:solidFill>
                <a:latin typeface="+mn-lt"/>
                <a:ea typeface="+mn-ea"/>
                <a:cs typeface="+mn-cs"/>
              </a:rPr>
              <a:t>biến</a:t>
            </a:r>
            <a:r>
              <a:rPr lang="en-US" sz="1200" kern="1200" dirty="0" smtClean="0">
                <a:solidFill>
                  <a:schemeClr val="tx1"/>
                </a:solidFill>
                <a:latin typeface="+mn-lt"/>
                <a:ea typeface="+mn-ea"/>
                <a:cs typeface="+mn-cs"/>
              </a:rPr>
              <a:t> do </a:t>
            </a:r>
            <a:r>
              <a:rPr lang="en-US" sz="1200" kern="1200" dirty="0" err="1" smtClean="0">
                <a:solidFill>
                  <a:schemeClr val="tx1"/>
                </a:solidFill>
                <a:latin typeface="+mn-lt"/>
                <a:ea typeface="+mn-ea"/>
                <a:cs typeface="+mn-cs"/>
              </a:rPr>
              <a:t>điều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trị</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teo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mô</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mỡ</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hạ</a:t>
            </a:r>
            <a:r>
              <a:rPr lang="en-US" sz="1200" kern="1200" dirty="0" smtClean="0">
                <a:solidFill>
                  <a:schemeClr val="tx1"/>
                </a:solidFill>
                <a:latin typeface="+mn-lt"/>
                <a:ea typeface="+mn-ea"/>
                <a:cs typeface="+mn-cs"/>
              </a:rPr>
              <a:t> glucose </a:t>
            </a:r>
            <a:r>
              <a:rPr lang="en-US" sz="1200" kern="1200" dirty="0" err="1" smtClean="0">
                <a:solidFill>
                  <a:schemeClr val="tx1"/>
                </a:solidFill>
                <a:latin typeface="+mn-lt"/>
                <a:ea typeface="+mn-ea"/>
                <a:cs typeface="+mn-cs"/>
              </a:rPr>
              <a:t>máu</a:t>
            </a:r>
            <a:r>
              <a:rPr lang="en-US" sz="1200" kern="1200" dirty="0" smtClean="0">
                <a:solidFill>
                  <a:schemeClr val="tx1"/>
                </a:solidFill>
                <a:latin typeface="+mn-lt"/>
                <a:ea typeface="+mn-ea"/>
                <a:cs typeface="+mn-cs"/>
              </a:rPr>
              <a:t>).</a:t>
            </a:r>
          </a:p>
          <a:p>
            <a:r>
              <a:rPr lang="en-US" sz="1200" b="1" i="1" kern="1200" dirty="0" smtClean="0">
                <a:solidFill>
                  <a:schemeClr val="tx1"/>
                </a:solidFill>
                <a:latin typeface="+mn-lt"/>
                <a:ea typeface="+mn-ea"/>
                <a:cs typeface="+mn-cs"/>
              </a:rPr>
              <a:t>* </a:t>
            </a:r>
            <a:r>
              <a:rPr lang="en-US" sz="1200" b="0" i="1" kern="1200" dirty="0" err="1" smtClean="0">
                <a:solidFill>
                  <a:schemeClr val="tx1"/>
                </a:solidFill>
                <a:latin typeface="+mn-lt"/>
                <a:ea typeface="+mn-ea"/>
                <a:cs typeface="+mn-cs"/>
              </a:rPr>
              <a:t>Với</a:t>
            </a:r>
            <a:r>
              <a:rPr lang="en-US" sz="1200" b="0" i="1" kern="1200" dirty="0" smtClean="0">
                <a:solidFill>
                  <a:schemeClr val="tx1"/>
                </a:solidFill>
                <a:latin typeface="+mn-lt"/>
                <a:ea typeface="+mn-ea"/>
                <a:cs typeface="+mn-cs"/>
              </a:rPr>
              <a:t> ĐTĐ </a:t>
            </a:r>
            <a:r>
              <a:rPr lang="en-US" sz="1200" b="0" i="1" kern="1200" dirty="0" err="1" smtClean="0">
                <a:solidFill>
                  <a:schemeClr val="tx1"/>
                </a:solidFill>
                <a:latin typeface="+mn-lt"/>
                <a:ea typeface="+mn-ea"/>
                <a:cs typeface="+mn-cs"/>
              </a:rPr>
              <a:t>typ</a:t>
            </a:r>
            <a:r>
              <a:rPr lang="en-US" sz="1200" b="0" i="1" kern="1200" dirty="0" smtClean="0">
                <a:solidFill>
                  <a:schemeClr val="tx1"/>
                </a:solidFill>
                <a:latin typeface="+mn-lt"/>
                <a:ea typeface="+mn-ea"/>
                <a:cs typeface="+mn-cs"/>
              </a:rPr>
              <a:t> 2</a:t>
            </a:r>
            <a:r>
              <a:rPr lang="en-US" sz="1200" b="1" i="1" kern="1200" dirty="0" smtClean="0">
                <a:solidFill>
                  <a:schemeClr val="tx1"/>
                </a:solidFill>
                <a:latin typeface="+mn-lt"/>
                <a:ea typeface="+mn-ea"/>
                <a:cs typeface="+mn-cs"/>
              </a:rPr>
              <a:t>:</a:t>
            </a:r>
          </a:p>
          <a:p>
            <a:pPr eaLnBrk="1" hangingPunct="1"/>
            <a:endParaRPr lang="en-US" dirty="0"/>
          </a:p>
        </p:txBody>
      </p:sp>
      <p:sp>
        <p:nvSpPr>
          <p:cNvPr id="4" name="Slide Number Placeholder 3"/>
          <p:cNvSpPr>
            <a:spLocks noGrp="1"/>
          </p:cNvSpPr>
          <p:nvPr>
            <p:ph type="sldNum" sz="quarter" idx="5"/>
          </p:nvPr>
        </p:nvSpPr>
        <p:spPr/>
        <p:txBody>
          <a:bodyPr/>
          <a:lstStyle/>
          <a:p>
            <a:pPr>
              <a:defRPr/>
            </a:pPr>
            <a:fld id="{D3719EF0-4813-4F2C-BF35-3A2741BB8D3E}" type="slidenum">
              <a:rPr lang="en-US" smtClean="0"/>
              <a:pPr>
                <a:defRPr/>
              </a:pPr>
              <a:t>53</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
        <p:nvSpPr>
          <p:cNvPr id="4" name="Slide Number Placeholder 3"/>
          <p:cNvSpPr>
            <a:spLocks noGrp="1"/>
          </p:cNvSpPr>
          <p:nvPr>
            <p:ph type="sldNum" sz="quarter" idx="5"/>
          </p:nvPr>
        </p:nvSpPr>
        <p:spPr/>
        <p:txBody>
          <a:bodyPr/>
          <a:lstStyle/>
          <a:p>
            <a:pPr>
              <a:defRPr/>
            </a:pPr>
            <a:fld id="{D3719EF0-4813-4F2C-BF35-3A2741BB8D3E}" type="slidenum">
              <a:rPr lang="en-US" smtClean="0"/>
              <a:pPr>
                <a:defRPr/>
              </a:pPr>
              <a:t>54</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pPr marL="241300" marR="9525" indent="-635" algn="just">
              <a:lnSpc>
                <a:spcPct val="100000"/>
              </a:lnSpc>
              <a:spcBef>
                <a:spcPts val="5"/>
              </a:spcBef>
            </a:pPr>
            <a:r>
              <a:rPr lang="vi-VN" sz="1200" spc="-5" dirty="0" smtClean="0">
                <a:latin typeface="Calibri"/>
                <a:cs typeface="Calibri"/>
              </a:rPr>
              <a:t>*: </a:t>
            </a:r>
            <a:r>
              <a:rPr lang="vi-VN" sz="1200" dirty="0" smtClean="0">
                <a:latin typeface="Calibri"/>
                <a:cs typeface="Calibri"/>
              </a:rPr>
              <a:t>ĐH </a:t>
            </a:r>
            <a:r>
              <a:rPr lang="vi-VN" sz="1200" spc="-5" dirty="0" smtClean="0">
                <a:latin typeface="Calibri"/>
                <a:cs typeface="Calibri"/>
              </a:rPr>
              <a:t>mao </a:t>
            </a:r>
            <a:r>
              <a:rPr lang="vi-VN" sz="1200" dirty="0" smtClean="0">
                <a:latin typeface="Calibri"/>
                <a:cs typeface="Calibri"/>
              </a:rPr>
              <a:t>mạch </a:t>
            </a:r>
            <a:r>
              <a:rPr lang="vi-VN" sz="1200" spc="-5" dirty="0" smtClean="0">
                <a:latin typeface="Calibri"/>
                <a:cs typeface="Calibri"/>
              </a:rPr>
              <a:t>đỉnh sau </a:t>
            </a:r>
            <a:r>
              <a:rPr lang="vi-VN" sz="1200" dirty="0" smtClean="0">
                <a:latin typeface="Calibri"/>
                <a:cs typeface="Calibri"/>
              </a:rPr>
              <a:t>ăn </a:t>
            </a:r>
            <a:r>
              <a:rPr lang="vi-VN" sz="1200" spc="-5" dirty="0" smtClean="0">
                <a:latin typeface="Calibri"/>
                <a:cs typeface="Calibri"/>
              </a:rPr>
              <a:t>phải được đo lường từ 1‐2 giờ sau ăn, </a:t>
            </a:r>
            <a:r>
              <a:rPr lang="vi-VN" sz="1200" spc="-30" dirty="0" smtClean="0">
                <a:latin typeface="Calibri"/>
                <a:cs typeface="Calibri"/>
              </a:rPr>
              <a:t>đây  </a:t>
            </a:r>
            <a:r>
              <a:rPr lang="vi-VN" sz="1200" spc="-5" dirty="0" smtClean="0">
                <a:latin typeface="Calibri"/>
                <a:cs typeface="Calibri"/>
              </a:rPr>
              <a:t>thường là đỉnh đường </a:t>
            </a:r>
            <a:r>
              <a:rPr lang="vi-VN" sz="1200" spc="-15" dirty="0" smtClean="0">
                <a:latin typeface="Calibri"/>
                <a:cs typeface="Calibri"/>
              </a:rPr>
              <a:t>huyết </a:t>
            </a:r>
            <a:r>
              <a:rPr lang="vi-VN" sz="1200" spc="-10" dirty="0" smtClean="0">
                <a:latin typeface="Calibri"/>
                <a:cs typeface="Calibri"/>
              </a:rPr>
              <a:t>trên các </a:t>
            </a:r>
            <a:r>
              <a:rPr lang="vi-VN" sz="1200" spc="-5" dirty="0" smtClean="0">
                <a:latin typeface="Calibri"/>
                <a:cs typeface="Calibri"/>
              </a:rPr>
              <a:t>BN</a:t>
            </a:r>
            <a:r>
              <a:rPr lang="vi-VN" sz="1200" spc="45" dirty="0" smtClean="0">
                <a:latin typeface="Calibri"/>
                <a:cs typeface="Calibri"/>
              </a:rPr>
              <a:t> </a:t>
            </a:r>
            <a:r>
              <a:rPr lang="vi-VN" sz="1200" spc="-25" dirty="0" smtClean="0">
                <a:latin typeface="Calibri"/>
                <a:cs typeface="Calibri"/>
              </a:rPr>
              <a:t>ĐTĐ.</a:t>
            </a:r>
            <a:endParaRPr lang="vi-VN" sz="1200" dirty="0" smtClean="0">
              <a:latin typeface="Calibri"/>
              <a:cs typeface="Calibri"/>
            </a:endParaRPr>
          </a:p>
          <a:p>
            <a:pPr>
              <a:lnSpc>
                <a:spcPct val="100000"/>
              </a:lnSpc>
              <a:spcBef>
                <a:spcPts val="40"/>
              </a:spcBef>
            </a:pPr>
            <a:endParaRPr lang="vi-VN" sz="1400" dirty="0" smtClean="0">
              <a:latin typeface="Times New Roman"/>
              <a:cs typeface="Times New Roman"/>
            </a:endParaRPr>
          </a:p>
          <a:p>
            <a:pPr marL="241300" marR="5080" algn="just">
              <a:lnSpc>
                <a:spcPct val="100000"/>
              </a:lnSpc>
            </a:pPr>
            <a:r>
              <a:rPr lang="vi-VN" sz="1200" spc="-5" dirty="0" smtClean="0">
                <a:latin typeface="Calibri"/>
                <a:cs typeface="Calibri"/>
              </a:rPr>
              <a:t>**: </a:t>
            </a:r>
            <a:r>
              <a:rPr lang="vi-VN" sz="1200" dirty="0" smtClean="0">
                <a:latin typeface="Calibri"/>
                <a:cs typeface="Calibri"/>
              </a:rPr>
              <a:t>ĐH </a:t>
            </a:r>
            <a:r>
              <a:rPr lang="vi-VN" sz="1200" spc="-5" dirty="0" smtClean="0">
                <a:latin typeface="Calibri"/>
                <a:cs typeface="Calibri"/>
              </a:rPr>
              <a:t>mục </a:t>
            </a:r>
            <a:r>
              <a:rPr lang="vi-VN" sz="1200" dirty="0" smtClean="0">
                <a:latin typeface="Calibri"/>
                <a:cs typeface="Calibri"/>
              </a:rPr>
              <a:t>tiêu </a:t>
            </a:r>
            <a:r>
              <a:rPr lang="vi-VN" sz="1200" spc="-5" dirty="0" smtClean="0">
                <a:latin typeface="Calibri"/>
                <a:cs typeface="Calibri"/>
              </a:rPr>
              <a:t>phải được </a:t>
            </a:r>
            <a:r>
              <a:rPr lang="vi-VN" sz="1200" spc="-10" dirty="0" smtClean="0">
                <a:latin typeface="Calibri"/>
                <a:cs typeface="Calibri"/>
              </a:rPr>
              <a:t>cá </a:t>
            </a:r>
            <a:r>
              <a:rPr lang="vi-VN" sz="1200" spc="-5" dirty="0" smtClean="0">
                <a:latin typeface="Calibri"/>
                <a:cs typeface="Calibri"/>
              </a:rPr>
              <a:t>thể hóa dựa </a:t>
            </a:r>
            <a:r>
              <a:rPr lang="vi-VN" sz="1200" spc="-10" dirty="0" smtClean="0">
                <a:latin typeface="Calibri"/>
                <a:cs typeface="Calibri"/>
              </a:rPr>
              <a:t>vào: </a:t>
            </a:r>
            <a:r>
              <a:rPr lang="vi-VN" sz="1200" spc="-5" dirty="0" smtClean="0">
                <a:latin typeface="Calibri"/>
                <a:cs typeface="Calibri"/>
              </a:rPr>
              <a:t>thời gian của bệnh,  tuổi/tuổi </a:t>
            </a:r>
            <a:r>
              <a:rPr lang="vi-VN" sz="1200" spc="-10" dirty="0" smtClean="0">
                <a:latin typeface="Calibri"/>
                <a:cs typeface="Calibri"/>
              </a:rPr>
              <a:t>thọ, các </a:t>
            </a:r>
            <a:r>
              <a:rPr lang="vi-VN" sz="1200" dirty="0" smtClean="0">
                <a:latin typeface="Calibri"/>
                <a:cs typeface="Calibri"/>
              </a:rPr>
              <a:t>bệnh </a:t>
            </a:r>
            <a:r>
              <a:rPr lang="vi-VN" sz="1200" spc="-5" dirty="0" smtClean="0">
                <a:latin typeface="Calibri"/>
                <a:cs typeface="Calibri"/>
              </a:rPr>
              <a:t>lí </a:t>
            </a:r>
            <a:r>
              <a:rPr lang="vi-VN" sz="1200" dirty="0" smtClean="0">
                <a:latin typeface="Calibri"/>
                <a:cs typeface="Calibri"/>
              </a:rPr>
              <a:t>mắc </a:t>
            </a:r>
            <a:r>
              <a:rPr lang="vi-VN" sz="1200" spc="-15" dirty="0" smtClean="0">
                <a:latin typeface="Calibri"/>
                <a:cs typeface="Calibri"/>
              </a:rPr>
              <a:t>kèm, </a:t>
            </a:r>
            <a:r>
              <a:rPr lang="vi-VN" sz="1200" spc="-5" dirty="0" smtClean="0">
                <a:latin typeface="Calibri"/>
                <a:cs typeface="Calibri"/>
              </a:rPr>
              <a:t>đang </a:t>
            </a:r>
            <a:r>
              <a:rPr lang="vi-VN" sz="1200" dirty="0" smtClean="0">
                <a:latin typeface="Calibri"/>
                <a:cs typeface="Calibri"/>
              </a:rPr>
              <a:t>mắc </a:t>
            </a:r>
            <a:r>
              <a:rPr lang="vi-VN" sz="1200" spc="-5" dirty="0" smtClean="0">
                <a:latin typeface="Calibri"/>
                <a:cs typeface="Calibri"/>
              </a:rPr>
              <a:t>bệnh tim </a:t>
            </a:r>
            <a:r>
              <a:rPr lang="vi-VN" sz="1200" dirty="0" smtClean="0">
                <a:latin typeface="Calibri"/>
                <a:cs typeface="Calibri"/>
              </a:rPr>
              <a:t>mạch </a:t>
            </a:r>
            <a:r>
              <a:rPr lang="vi-VN" sz="1200" spc="-5" dirty="0" smtClean="0">
                <a:latin typeface="Calibri"/>
                <a:cs typeface="Calibri"/>
              </a:rPr>
              <a:t>hoặc đang </a:t>
            </a:r>
            <a:r>
              <a:rPr lang="vi-VN" sz="1200" spc="-15" dirty="0" smtClean="0">
                <a:latin typeface="Calibri"/>
                <a:cs typeface="Calibri"/>
              </a:rPr>
              <a:t>có  </a:t>
            </a:r>
            <a:r>
              <a:rPr lang="vi-VN" sz="1200" spc="-10" dirty="0" smtClean="0">
                <a:latin typeface="Calibri"/>
                <a:cs typeface="Calibri"/>
              </a:rPr>
              <a:t>các </a:t>
            </a:r>
            <a:r>
              <a:rPr lang="vi-VN" sz="1200" dirty="0" smtClean="0">
                <a:latin typeface="Calibri"/>
                <a:cs typeface="Calibri"/>
              </a:rPr>
              <a:t>biến </a:t>
            </a:r>
            <a:r>
              <a:rPr lang="vi-VN" sz="1200" spc="-5" dirty="0" smtClean="0">
                <a:latin typeface="Calibri"/>
                <a:cs typeface="Calibri"/>
              </a:rPr>
              <a:t>chứng mạch máu nhỏ tiến </a:t>
            </a:r>
            <a:r>
              <a:rPr lang="vi-VN" sz="1200" dirty="0" smtClean="0">
                <a:latin typeface="Calibri"/>
                <a:cs typeface="Calibri"/>
              </a:rPr>
              <a:t>triển, </a:t>
            </a:r>
            <a:r>
              <a:rPr lang="vi-VN" sz="1200" spc="-5" dirty="0" smtClean="0">
                <a:latin typeface="Calibri"/>
                <a:cs typeface="Calibri"/>
              </a:rPr>
              <a:t>không ý thức được </a:t>
            </a:r>
            <a:r>
              <a:rPr lang="vi-VN" sz="1200" spc="-10" dirty="0" smtClean="0">
                <a:latin typeface="Calibri"/>
                <a:cs typeface="Calibri"/>
              </a:rPr>
              <a:t>cơn </a:t>
            </a:r>
            <a:r>
              <a:rPr lang="vi-VN" sz="1200" spc="-5" dirty="0" smtClean="0">
                <a:latin typeface="Calibri"/>
                <a:cs typeface="Calibri"/>
              </a:rPr>
              <a:t>hạ đường  </a:t>
            </a:r>
            <a:r>
              <a:rPr lang="vi-VN" sz="1200" spc="-10" dirty="0" smtClean="0">
                <a:latin typeface="Calibri"/>
                <a:cs typeface="Calibri"/>
              </a:rPr>
              <a:t>huyết, </a:t>
            </a:r>
            <a:r>
              <a:rPr lang="vi-VN" sz="1200" spc="-5" dirty="0" smtClean="0">
                <a:latin typeface="Calibri"/>
                <a:cs typeface="Calibri"/>
              </a:rPr>
              <a:t>ý kiến riêng của bệnh</a:t>
            </a:r>
            <a:r>
              <a:rPr lang="vi-VN" sz="1200" dirty="0" smtClean="0">
                <a:latin typeface="Calibri"/>
                <a:cs typeface="Calibri"/>
              </a:rPr>
              <a:t> </a:t>
            </a:r>
            <a:r>
              <a:rPr lang="vi-VN" sz="1200" spc="-10" dirty="0" smtClean="0">
                <a:latin typeface="Calibri"/>
                <a:cs typeface="Calibri"/>
              </a:rPr>
              <a:t>nhân</a:t>
            </a:r>
            <a:endParaRPr lang="en-US" sz="1200" b="0" i="0" kern="1200" dirty="0" smtClean="0">
              <a:solidFill>
                <a:schemeClr val="tx1"/>
              </a:solidFill>
              <a:latin typeface="+mn-lt"/>
              <a:ea typeface="+mn-ea"/>
              <a:cs typeface="+mn-cs"/>
            </a:endParaRPr>
          </a:p>
          <a:p>
            <a:r>
              <a:rPr lang="vi-VN" sz="1200" b="0" i="0" kern="1200" dirty="0" smtClean="0">
                <a:solidFill>
                  <a:schemeClr val="tx1"/>
                </a:solidFill>
                <a:latin typeface="+mn-lt"/>
                <a:ea typeface="+mn-ea"/>
                <a:cs typeface="+mn-cs"/>
              </a:rPr>
              <a:t>Mục tiêu điều trị ở các cá nhân có thể khác nhau tùy tình trạng của bệnh nhân.</a:t>
            </a:r>
          </a:p>
          <a:p>
            <a:r>
              <a:rPr lang="vi-VN" sz="1200" b="0" i="0" kern="1200" dirty="0" smtClean="0">
                <a:solidFill>
                  <a:schemeClr val="tx1"/>
                </a:solidFill>
                <a:latin typeface="+mn-lt"/>
                <a:ea typeface="+mn-ea"/>
                <a:cs typeface="+mn-cs"/>
              </a:rPr>
              <a:t>- Mục tiêu điều trị có thể nghiêm ngặt hơn: HbA1c &lt;6,5% (48 mmol/mol) nếu có thể đạt được và không có dấu hiệu đáng kể của hạ đường huyết và những tác dụng có hại của thuốc: Đối với người bị bệnh đái tháo đường trong thời gian ngắn, bệnh ĐTĐ típ 2 được điều trị bằng thay đổi lối sống hoặc chỉ dùng metformin, trẻ tuổi hoặc không có bệnh tim mạch quan trọng.</a:t>
            </a:r>
          </a:p>
          <a:p>
            <a:r>
              <a:rPr lang="vi-VN" sz="1200" b="0" i="0" kern="1200" dirty="0" smtClean="0">
                <a:solidFill>
                  <a:schemeClr val="tx1"/>
                </a:solidFill>
                <a:latin typeface="+mn-lt"/>
                <a:ea typeface="+mn-ea"/>
                <a:cs typeface="+mn-cs"/>
              </a:rPr>
              <a:t>- Ngược lại, mục tiêu điều trị có thể ít nghiêm ngặt (nới lỏng hơn): HbA1c &lt; 8% (64 mmol/mol) phù hợp với những bệnh nhân có tiền sử hạ glucose huyết trầm trọng, lớn tuổi, các biến chứng mạch máu nhỏ hoặc mạch máu lớn, có nhiều bệnh lý đi kèm hoặc bệnh ĐTĐ trong thời gian dài và khó đạt mục tiêu điều trị.</a:t>
            </a:r>
          </a:p>
          <a:p>
            <a:r>
              <a:rPr lang="vi-VN" sz="1200" b="0" i="0" kern="1200" dirty="0" smtClean="0">
                <a:solidFill>
                  <a:schemeClr val="tx1"/>
                </a:solidFill>
                <a:latin typeface="+mn-lt"/>
                <a:ea typeface="+mn-ea"/>
                <a:cs typeface="+mn-cs"/>
              </a:rPr>
              <a:t>- Nếu đã đạt mục tiêu glucose huyết lúc đói. nhưng HbA1c còn cao, cần xem lại mục tiêu glucose huyết sau ăn, đo vào lúc 1-2 giờ sau khi bệnh nhân bắt đầu ăn.</a:t>
            </a:r>
          </a:p>
          <a:p>
            <a:pPr eaLnBrk="1" hangingPunct="1"/>
            <a:endParaRPr lang="en-US" dirty="0"/>
          </a:p>
        </p:txBody>
      </p:sp>
      <p:sp>
        <p:nvSpPr>
          <p:cNvPr id="4" name="Slide Number Placeholder 3"/>
          <p:cNvSpPr>
            <a:spLocks noGrp="1"/>
          </p:cNvSpPr>
          <p:nvPr>
            <p:ph type="sldNum" sz="quarter" idx="5"/>
          </p:nvPr>
        </p:nvSpPr>
        <p:spPr/>
        <p:txBody>
          <a:bodyPr/>
          <a:lstStyle/>
          <a:p>
            <a:pPr>
              <a:defRPr/>
            </a:pPr>
            <a:fld id="{D3719EF0-4813-4F2C-BF35-3A2741BB8D3E}" type="slidenum">
              <a:rPr lang="en-US" smtClean="0"/>
              <a:pPr>
                <a:defRPr/>
              </a:pPr>
              <a:t>55</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FE5ECD-7426-4F2F-8F1C-8C340215B41D}" type="slidenum">
              <a:rPr lang="en-US" smtClean="0"/>
              <a:pPr/>
              <a:t>59</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Theo HD BV </a:t>
            </a:r>
            <a:r>
              <a:rPr lang="en-US" dirty="0" err="1" smtClean="0"/>
              <a:t>bạc</a:t>
            </a:r>
            <a:r>
              <a:rPr lang="en-US" baseline="0" dirty="0" smtClean="0"/>
              <a:t> </a:t>
            </a:r>
            <a:r>
              <a:rPr lang="en-US" baseline="0" dirty="0" err="1" smtClean="0"/>
              <a:t>mai</a:t>
            </a:r>
            <a:r>
              <a:rPr lang="en-US" baseline="0" dirty="0" smtClean="0"/>
              <a:t> 2011, ADA </a:t>
            </a:r>
            <a:r>
              <a:rPr lang="en-US" baseline="0" dirty="0" err="1" smtClean="0"/>
              <a:t>các</a:t>
            </a:r>
            <a:r>
              <a:rPr lang="en-US" baseline="0" dirty="0" smtClean="0"/>
              <a:t> </a:t>
            </a:r>
            <a:r>
              <a:rPr lang="en-US" baseline="0" dirty="0" err="1" smtClean="0"/>
              <a:t>lụa</a:t>
            </a:r>
            <a:r>
              <a:rPr lang="en-US" baseline="0" dirty="0" smtClean="0"/>
              <a:t> </a:t>
            </a:r>
            <a:r>
              <a:rPr lang="en-US" baseline="0" dirty="0" err="1" smtClean="0"/>
              <a:t>chọn</a:t>
            </a:r>
            <a:r>
              <a:rPr lang="en-US" baseline="0" dirty="0" smtClean="0"/>
              <a:t> </a:t>
            </a:r>
            <a:r>
              <a:rPr lang="en-US" baseline="0" dirty="0" err="1" smtClean="0"/>
              <a:t>có</a:t>
            </a:r>
            <a:r>
              <a:rPr lang="en-US" baseline="0" dirty="0" smtClean="0"/>
              <a:t> </a:t>
            </a:r>
            <a:r>
              <a:rPr lang="en-US" baseline="0" dirty="0" err="1" smtClean="0"/>
              <a:t>thể</a:t>
            </a:r>
            <a:r>
              <a:rPr lang="en-US" baseline="0" dirty="0" smtClean="0"/>
              <a:t> </a:t>
            </a:r>
            <a:r>
              <a:rPr lang="en-US" baseline="0" dirty="0" err="1" smtClean="0"/>
              <a:t>tóm</a:t>
            </a:r>
            <a:r>
              <a:rPr lang="en-US" baseline="0" dirty="0" smtClean="0"/>
              <a:t> </a:t>
            </a:r>
            <a:r>
              <a:rPr lang="en-US" baseline="0" dirty="0" err="1" smtClean="0"/>
              <a:t>tắt</a:t>
            </a:r>
            <a:r>
              <a:rPr lang="en-US" baseline="0" dirty="0" smtClean="0"/>
              <a:t> </a:t>
            </a:r>
            <a:r>
              <a:rPr lang="en-US" baseline="0" dirty="0" err="1" smtClean="0"/>
              <a:t>trong</a:t>
            </a:r>
            <a:r>
              <a:rPr lang="en-US" baseline="0" dirty="0" smtClean="0"/>
              <a:t> </a:t>
            </a:r>
            <a:r>
              <a:rPr lang="en-US" baseline="0" dirty="0" err="1" smtClean="0"/>
              <a:t>sơ</a:t>
            </a:r>
            <a:r>
              <a:rPr lang="en-US" baseline="0" dirty="0" smtClean="0"/>
              <a:t> </a:t>
            </a:r>
            <a:r>
              <a:rPr lang="en-US" baseline="0" dirty="0" err="1" smtClean="0"/>
              <a:t>đồ</a:t>
            </a:r>
            <a:r>
              <a:rPr lang="en-US" baseline="0" dirty="0" smtClean="0"/>
              <a:t> </a:t>
            </a:r>
            <a:r>
              <a:rPr lang="en-US" baseline="0" dirty="0" err="1" smtClean="0"/>
              <a:t>sau</a:t>
            </a:r>
            <a:endParaRPr lang="en-US" dirty="0"/>
          </a:p>
        </p:txBody>
      </p:sp>
      <p:sp>
        <p:nvSpPr>
          <p:cNvPr id="4" name="Slide Number Placeholder 3"/>
          <p:cNvSpPr>
            <a:spLocks noGrp="1"/>
          </p:cNvSpPr>
          <p:nvPr>
            <p:ph type="sldNum" sz="quarter" idx="10"/>
          </p:nvPr>
        </p:nvSpPr>
        <p:spPr/>
        <p:txBody>
          <a:bodyPr/>
          <a:lstStyle/>
          <a:p>
            <a:fld id="{F7FE5ECD-7426-4F2F-8F1C-8C340215B41D}" type="slidenum">
              <a:rPr lang="en-US" smtClean="0"/>
              <a:pPr/>
              <a:t>61</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vi-VN" sz="1200" b="0" i="0" kern="1200" dirty="0" smtClean="0">
                <a:solidFill>
                  <a:schemeClr val="tx1"/>
                </a:solidFill>
                <a:latin typeface="+mn-lt"/>
                <a:ea typeface="+mn-ea"/>
                <a:cs typeface="+mn-cs"/>
              </a:rPr>
              <a:t>Trans fat là </a:t>
            </a:r>
            <a:r>
              <a:rPr lang="vi-VN" sz="1200" b="1" i="0" kern="1200" dirty="0" smtClean="0">
                <a:solidFill>
                  <a:schemeClr val="tx1"/>
                </a:solidFill>
                <a:latin typeface="+mn-lt"/>
                <a:ea typeface="+mn-ea"/>
                <a:cs typeface="+mn-cs"/>
              </a:rPr>
              <a:t>một dạng chất béo không bão hoà (unsaturated fat), được tạo ra bằng cách hydro hoá các axit béo có trong dầu </a:t>
            </a:r>
            <a:r>
              <a:rPr lang="vi-VN" sz="1200" b="0" i="0" kern="1200" dirty="0" smtClean="0">
                <a:solidFill>
                  <a:schemeClr val="tx1"/>
                </a:solidFill>
                <a:latin typeface="+mn-lt"/>
                <a:ea typeface="+mn-ea"/>
                <a:cs typeface="+mn-cs"/>
              </a:rPr>
              <a:t>thực vật nhằm biến dầu dạng lỏng thành dạng rắn (solid fat) có thời gian bảo quản lâu hơn và hương vị thơm ngon hơn</a:t>
            </a:r>
            <a:endParaRPr lang="en-US" dirty="0"/>
          </a:p>
        </p:txBody>
      </p:sp>
      <p:sp>
        <p:nvSpPr>
          <p:cNvPr id="4" name="Slide Number Placeholder 3"/>
          <p:cNvSpPr>
            <a:spLocks noGrp="1"/>
          </p:cNvSpPr>
          <p:nvPr>
            <p:ph type="sldNum" sz="quarter" idx="10"/>
          </p:nvPr>
        </p:nvSpPr>
        <p:spPr/>
        <p:txBody>
          <a:bodyPr/>
          <a:lstStyle/>
          <a:p>
            <a:fld id="{F7FE5ECD-7426-4F2F-8F1C-8C340215B41D}" type="slidenum">
              <a:rPr lang="en-US" smtClean="0"/>
              <a:pPr/>
              <a:t>64</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Sau</a:t>
            </a:r>
            <a:r>
              <a:rPr lang="en-US" dirty="0" smtClean="0"/>
              <a:t> </a:t>
            </a:r>
            <a:r>
              <a:rPr lang="en-US" dirty="0" err="1" smtClean="0"/>
              <a:t>khi</a:t>
            </a:r>
            <a:r>
              <a:rPr lang="en-US" dirty="0" smtClean="0"/>
              <a:t> LDL </a:t>
            </a:r>
            <a:r>
              <a:rPr lang="en-US" dirty="0" err="1" smtClean="0"/>
              <a:t>giảm</a:t>
            </a:r>
            <a:r>
              <a:rPr lang="en-US" baseline="0" dirty="0" smtClean="0"/>
              <a:t> </a:t>
            </a:r>
            <a:r>
              <a:rPr lang="en-US" baseline="0" dirty="0" err="1" smtClean="0"/>
              <a:t>mục</a:t>
            </a:r>
            <a:r>
              <a:rPr lang="en-US" baseline="0" dirty="0" smtClean="0"/>
              <a:t> </a:t>
            </a:r>
            <a:r>
              <a:rPr lang="en-US" baseline="0" dirty="0" err="1" smtClean="0"/>
              <a:t>tiêu</a:t>
            </a:r>
            <a:r>
              <a:rPr lang="en-US" baseline="0" dirty="0" smtClean="0"/>
              <a:t> </a:t>
            </a:r>
            <a:r>
              <a:rPr lang="en-US" baseline="0" dirty="0" err="1" smtClean="0"/>
              <a:t>bằng</a:t>
            </a:r>
            <a:r>
              <a:rPr lang="en-US" baseline="0" dirty="0" smtClean="0"/>
              <a:t> </a:t>
            </a:r>
            <a:r>
              <a:rPr lang="en-US" baseline="0" dirty="0" err="1" smtClean="0"/>
              <a:t>điều</a:t>
            </a:r>
            <a:r>
              <a:rPr lang="en-US" baseline="0" dirty="0" smtClean="0"/>
              <a:t> </a:t>
            </a:r>
            <a:r>
              <a:rPr lang="en-US" baseline="0" dirty="0" err="1" smtClean="0"/>
              <a:t>trị</a:t>
            </a:r>
            <a:r>
              <a:rPr lang="en-US" baseline="0" dirty="0" smtClean="0"/>
              <a:t> </a:t>
            </a:r>
            <a:r>
              <a:rPr lang="en-US" baseline="0" dirty="0" err="1" smtClean="0"/>
              <a:t>statin</a:t>
            </a:r>
            <a:r>
              <a:rPr lang="en-US" baseline="0" dirty="0" smtClean="0"/>
              <a:t> </a:t>
            </a:r>
          </a:p>
          <a:p>
            <a:r>
              <a:rPr lang="en-US" baseline="0" dirty="0" err="1" smtClean="0"/>
              <a:t>Nhóm</a:t>
            </a:r>
            <a:r>
              <a:rPr lang="en-US" baseline="0" dirty="0" smtClean="0"/>
              <a:t> </a:t>
            </a:r>
            <a:r>
              <a:rPr lang="en-US" baseline="0" dirty="0" err="1" smtClean="0"/>
              <a:t>fibrat</a:t>
            </a:r>
            <a:r>
              <a:rPr lang="en-US" baseline="0" dirty="0" smtClean="0"/>
              <a:t> </a:t>
            </a:r>
            <a:r>
              <a:rPr lang="en-US" baseline="0" dirty="0" err="1" smtClean="0"/>
              <a:t>chỉ</a:t>
            </a:r>
            <a:r>
              <a:rPr lang="en-US" baseline="0" dirty="0" smtClean="0"/>
              <a:t> </a:t>
            </a:r>
            <a:r>
              <a:rPr lang="en-US" baseline="0" dirty="0" err="1" smtClean="0"/>
              <a:t>dịnh</a:t>
            </a:r>
            <a:r>
              <a:rPr lang="en-US" baseline="0" dirty="0" smtClean="0"/>
              <a:t> </a:t>
            </a:r>
            <a:r>
              <a:rPr lang="en-US" baseline="0" dirty="0" err="1" smtClean="0"/>
              <a:t>khi</a:t>
            </a:r>
            <a:r>
              <a:rPr lang="en-US" baseline="0" dirty="0" smtClean="0"/>
              <a:t> TG &gt; 500mg/dl( 5,6) </a:t>
            </a:r>
            <a:r>
              <a:rPr lang="en-US" baseline="0" dirty="0" err="1" smtClean="0"/>
              <a:t>mmol</a:t>
            </a:r>
            <a:r>
              <a:rPr lang="en-US" baseline="0" dirty="0" smtClean="0"/>
              <a:t>/l </a:t>
            </a:r>
            <a:r>
              <a:rPr lang="en-US" baseline="0" dirty="0" err="1" smtClean="0"/>
              <a:t>sau</a:t>
            </a:r>
            <a:r>
              <a:rPr lang="en-US" baseline="0" dirty="0" smtClean="0"/>
              <a:t> </a:t>
            </a:r>
            <a:r>
              <a:rPr lang="en-US" baseline="0" dirty="0" err="1" smtClean="0"/>
              <a:t>khi</a:t>
            </a:r>
            <a:r>
              <a:rPr lang="en-US" baseline="0" dirty="0" smtClean="0"/>
              <a:t> </a:t>
            </a:r>
            <a:r>
              <a:rPr lang="en-US" baseline="0" dirty="0" err="1" smtClean="0"/>
              <a:t>điều</a:t>
            </a:r>
            <a:r>
              <a:rPr lang="en-US" baseline="0" dirty="0" smtClean="0"/>
              <a:t> </a:t>
            </a:r>
            <a:r>
              <a:rPr lang="en-US" baseline="0" dirty="0" err="1" smtClean="0"/>
              <a:t>chỉnh</a:t>
            </a:r>
            <a:r>
              <a:rPr lang="en-US" baseline="0" dirty="0" smtClean="0"/>
              <a:t> </a:t>
            </a:r>
            <a:r>
              <a:rPr lang="en-US" baseline="0" dirty="0" err="1" smtClean="0"/>
              <a:t>chế</a:t>
            </a:r>
            <a:r>
              <a:rPr lang="en-US" baseline="0" dirty="0" smtClean="0"/>
              <a:t> </a:t>
            </a:r>
            <a:r>
              <a:rPr lang="en-US" baseline="0" dirty="0" err="1" smtClean="0"/>
              <a:t>độ</a:t>
            </a:r>
            <a:r>
              <a:rPr lang="en-US" baseline="0" dirty="0" smtClean="0"/>
              <a:t> </a:t>
            </a:r>
            <a:r>
              <a:rPr lang="en-US" baseline="0" dirty="0" err="1" smtClean="0"/>
              <a:t>ăn</a:t>
            </a:r>
            <a:r>
              <a:rPr lang="en-US" baseline="0" dirty="0" smtClean="0"/>
              <a:t> </a:t>
            </a:r>
            <a:r>
              <a:rPr lang="en-US" baseline="0" dirty="0" err="1" smtClean="0"/>
              <a:t>và</a:t>
            </a:r>
            <a:r>
              <a:rPr lang="en-US" baseline="0" dirty="0" smtClean="0"/>
              <a:t> </a:t>
            </a:r>
            <a:r>
              <a:rPr lang="en-US" baseline="0" dirty="0" err="1" smtClean="0"/>
              <a:t>llois</a:t>
            </a:r>
            <a:r>
              <a:rPr lang="en-US" baseline="0" dirty="0" smtClean="0"/>
              <a:t> </a:t>
            </a:r>
            <a:r>
              <a:rPr lang="en-US" baseline="0" dirty="0" err="1" smtClean="0"/>
              <a:t>sống</a:t>
            </a:r>
            <a:endParaRPr lang="en-US" dirty="0"/>
          </a:p>
        </p:txBody>
      </p:sp>
      <p:sp>
        <p:nvSpPr>
          <p:cNvPr id="4" name="Slide Number Placeholder 3"/>
          <p:cNvSpPr>
            <a:spLocks noGrp="1"/>
          </p:cNvSpPr>
          <p:nvPr>
            <p:ph type="sldNum" sz="quarter" idx="10"/>
          </p:nvPr>
        </p:nvSpPr>
        <p:spPr/>
        <p:txBody>
          <a:bodyPr/>
          <a:lstStyle/>
          <a:p>
            <a:fld id="{F7FE5ECD-7426-4F2F-8F1C-8C340215B41D}" type="slidenum">
              <a:rPr lang="en-US" smtClean="0"/>
              <a:pPr/>
              <a:t>66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Dùng</a:t>
            </a:r>
            <a:r>
              <a:rPr lang="en-US" baseline="0" dirty="0" smtClean="0"/>
              <a:t> </a:t>
            </a:r>
            <a:r>
              <a:rPr lang="en-US" baseline="0" dirty="0" err="1" smtClean="0"/>
              <a:t>thuốc</a:t>
            </a:r>
            <a:r>
              <a:rPr lang="en-US" baseline="0" dirty="0" smtClean="0"/>
              <a:t> </a:t>
            </a:r>
            <a:r>
              <a:rPr lang="en-US" baseline="0" dirty="0" err="1" smtClean="0"/>
              <a:t>chống</a:t>
            </a:r>
            <a:r>
              <a:rPr lang="en-US" baseline="0" dirty="0" smtClean="0"/>
              <a:t> </a:t>
            </a:r>
            <a:r>
              <a:rPr lang="en-US" baseline="0" dirty="0" err="1" smtClean="0"/>
              <a:t>kết</a:t>
            </a:r>
            <a:r>
              <a:rPr lang="en-US" baseline="0" dirty="0" smtClean="0"/>
              <a:t> </a:t>
            </a:r>
            <a:r>
              <a:rPr lang="en-US" baseline="0" dirty="0" err="1" smtClean="0"/>
              <a:t>tâp</a:t>
            </a:r>
            <a:r>
              <a:rPr lang="en-US" baseline="0" dirty="0" smtClean="0"/>
              <a:t> </a:t>
            </a:r>
            <a:r>
              <a:rPr lang="en-US" baseline="0" dirty="0" err="1" smtClean="0"/>
              <a:t>tiểu</a:t>
            </a:r>
            <a:r>
              <a:rPr lang="en-US" baseline="0" dirty="0" smtClean="0"/>
              <a:t> </a:t>
            </a:r>
            <a:r>
              <a:rPr lang="en-US" baseline="0" dirty="0" err="1" smtClean="0"/>
              <a:t>cầu</a:t>
            </a:r>
            <a:r>
              <a:rPr lang="en-US" baseline="0" dirty="0" smtClean="0"/>
              <a:t> </a:t>
            </a:r>
            <a:r>
              <a:rPr lang="en-US" baseline="0" dirty="0" err="1" smtClean="0"/>
              <a:t>để</a:t>
            </a:r>
            <a:r>
              <a:rPr lang="en-US" baseline="0" dirty="0" smtClean="0"/>
              <a:t> </a:t>
            </a:r>
            <a:r>
              <a:rPr lang="en-US" baseline="0" dirty="0" err="1" smtClean="0"/>
              <a:t>ngăn</a:t>
            </a:r>
            <a:r>
              <a:rPr lang="en-US" baseline="0" dirty="0" smtClean="0"/>
              <a:t> </a:t>
            </a:r>
            <a:r>
              <a:rPr lang="en-US" baseline="0" dirty="0" err="1" smtClean="0"/>
              <a:t>ngừa</a:t>
            </a:r>
            <a:r>
              <a:rPr lang="en-US" baseline="0" dirty="0" smtClean="0"/>
              <a:t> </a:t>
            </a:r>
            <a:r>
              <a:rPr lang="en-US" baseline="0" dirty="0" err="1" smtClean="0"/>
              <a:t>nhồi</a:t>
            </a:r>
            <a:r>
              <a:rPr lang="en-US" baseline="0" dirty="0" smtClean="0"/>
              <a:t> </a:t>
            </a:r>
            <a:r>
              <a:rPr lang="en-US" baseline="0" dirty="0" err="1" smtClean="0"/>
              <a:t>máu</a:t>
            </a:r>
            <a:r>
              <a:rPr lang="en-US" baseline="0" dirty="0" smtClean="0"/>
              <a:t> </a:t>
            </a:r>
            <a:r>
              <a:rPr lang="en-US" baseline="0" dirty="0" err="1" smtClean="0"/>
              <a:t>cơ</a:t>
            </a:r>
            <a:r>
              <a:rPr lang="en-US" baseline="0" dirty="0" smtClean="0"/>
              <a:t> </a:t>
            </a:r>
            <a:r>
              <a:rPr lang="en-US" baseline="0" dirty="0" err="1" smtClean="0"/>
              <a:t>tim</a:t>
            </a:r>
            <a:r>
              <a:rPr lang="en-US" baseline="0" dirty="0" smtClean="0"/>
              <a:t> </a:t>
            </a:r>
            <a:r>
              <a:rPr lang="en-US" baseline="0" dirty="0" err="1" smtClean="0"/>
              <a:t>và</a:t>
            </a:r>
            <a:r>
              <a:rPr lang="en-US" baseline="0" dirty="0" smtClean="0"/>
              <a:t> </a:t>
            </a:r>
            <a:r>
              <a:rPr lang="en-US" baseline="0" dirty="0" err="1" smtClean="0"/>
              <a:t>đột</a:t>
            </a:r>
            <a:r>
              <a:rPr lang="en-US" baseline="0" dirty="0" smtClean="0"/>
              <a:t> </a:t>
            </a:r>
            <a:r>
              <a:rPr lang="en-US" baseline="0" dirty="0" err="1" smtClean="0"/>
              <a:t>quỵ</a:t>
            </a:r>
            <a:endParaRPr lang="en-US" baseline="0" dirty="0" smtClean="0"/>
          </a:p>
          <a:p>
            <a:r>
              <a:rPr lang="en-US" baseline="0" dirty="0" err="1" smtClean="0"/>
              <a:t>Dùng</a:t>
            </a:r>
            <a:r>
              <a:rPr lang="en-US" baseline="0" dirty="0" smtClean="0"/>
              <a:t> </a:t>
            </a:r>
            <a:r>
              <a:rPr lang="en-US" baseline="0" dirty="0" err="1" smtClean="0"/>
              <a:t>clo</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vi-VN" sz="1200" b="0" i="0" kern="1200" dirty="0" smtClean="0">
                <a:solidFill>
                  <a:schemeClr val="tx1"/>
                </a:solidFill>
                <a:latin typeface="+mn-lt"/>
                <a:ea typeface="+mn-ea"/>
                <a:cs typeface="+mn-cs"/>
              </a:rPr>
              <a:t>Khuyến cáo PNCT mắc kèm ĐTĐ týp 1 hoặc týp 2 nên cân nhắc dùng aspirin liều thấp (60-150 mg) mỗi ngày, bắt đầu từ cuối tuần thứ 12 của thai kì để làm giảm nguy cơ tiền sản giật. A</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vi-VN" sz="1200" b="0" i="0" kern="1200" dirty="0" smtClean="0">
                <a:solidFill>
                  <a:schemeClr val="tx1"/>
                </a:solidFill>
                <a:latin typeface="+mn-lt"/>
                <a:ea typeface="+mn-ea"/>
                <a:cs typeface="+mn-cs"/>
              </a:rPr>
              <a:t>Khuyến cáo PNCT mắc kèm ĐTĐ týp 1 hoặc týp 2 nên cân nhắc dùng aspirin liều thấp (60-150 mg) mỗi ngày, bắt đầu từ cuối tuần thứ 12 của thai kì để làm giảm nguy cơ tiền sản giật. A</a:t>
            </a:r>
          </a:p>
          <a:p>
            <a:endParaRPr lang="en-US" dirty="0"/>
          </a:p>
        </p:txBody>
      </p:sp>
      <p:sp>
        <p:nvSpPr>
          <p:cNvPr id="4" name="Slide Number Placeholder 3"/>
          <p:cNvSpPr>
            <a:spLocks noGrp="1"/>
          </p:cNvSpPr>
          <p:nvPr>
            <p:ph type="sldNum" sz="quarter" idx="10"/>
          </p:nvPr>
        </p:nvSpPr>
        <p:spPr/>
        <p:txBody>
          <a:bodyPr/>
          <a:lstStyle/>
          <a:p>
            <a:fld id="{F7FE5ECD-7426-4F2F-8F1C-8C340215B41D}" type="slidenum">
              <a:rPr lang="en-US" smtClean="0"/>
              <a:pPr/>
              <a:t>67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Bệnh</a:t>
            </a:r>
            <a:r>
              <a:rPr lang="en-US" dirty="0" smtClean="0"/>
              <a:t> </a:t>
            </a:r>
            <a:r>
              <a:rPr lang="en-US" dirty="0" err="1" smtClean="0"/>
              <a:t>nhân</a:t>
            </a:r>
            <a:r>
              <a:rPr lang="en-US" baseline="0" dirty="0" smtClean="0"/>
              <a:t> </a:t>
            </a:r>
            <a:r>
              <a:rPr lang="en-US" baseline="0" dirty="0" err="1" smtClean="0"/>
              <a:t>nên</a:t>
            </a:r>
            <a:r>
              <a:rPr lang="en-US" baseline="0" dirty="0" smtClean="0"/>
              <a:t> </a:t>
            </a:r>
            <a:r>
              <a:rPr lang="en-US" baseline="0" dirty="0" err="1" smtClean="0"/>
              <a:t>duy</a:t>
            </a:r>
            <a:r>
              <a:rPr lang="en-US" baseline="0" dirty="0" smtClean="0"/>
              <a:t> </a:t>
            </a:r>
            <a:r>
              <a:rPr lang="en-US" baseline="0" dirty="0" err="1" smtClean="0"/>
              <a:t>trì</a:t>
            </a:r>
            <a:r>
              <a:rPr lang="en-US" baseline="0" dirty="0" smtClean="0"/>
              <a:t> </a:t>
            </a:r>
            <a:r>
              <a:rPr lang="en-US" baseline="0" dirty="0" err="1" smtClean="0"/>
              <a:t>dều</a:t>
            </a:r>
            <a:r>
              <a:rPr lang="en-US" baseline="0" dirty="0" smtClean="0"/>
              <a:t> </a:t>
            </a:r>
            <a:r>
              <a:rPr lang="en-US" baseline="0" dirty="0" err="1" smtClean="0"/>
              <a:t>đặn</a:t>
            </a:r>
            <a:r>
              <a:rPr lang="en-US" baseline="0" dirty="0" smtClean="0"/>
              <a:t>, </a:t>
            </a:r>
            <a:r>
              <a:rPr lang="en-US" baseline="0" dirty="0" err="1" smtClean="0"/>
              <a:t>dúng</a:t>
            </a:r>
            <a:r>
              <a:rPr lang="en-US" baseline="0" dirty="0" smtClean="0"/>
              <a:t> </a:t>
            </a:r>
            <a:r>
              <a:rPr lang="en-US" baseline="0" dirty="0" err="1" smtClean="0"/>
              <a:t>giò</a:t>
            </a:r>
            <a:r>
              <a:rPr lang="en-US" baseline="0" dirty="0" smtClean="0"/>
              <a:t> </a:t>
            </a:r>
            <a:r>
              <a:rPr lang="en-US" baseline="0" dirty="0" err="1" smtClean="0"/>
              <a:t>các</a:t>
            </a:r>
            <a:r>
              <a:rPr lang="en-US" baseline="0" dirty="0" smtClean="0"/>
              <a:t> </a:t>
            </a:r>
            <a:r>
              <a:rPr lang="en-US" baseline="0" dirty="0" err="1" smtClean="0"/>
              <a:t>bũa</a:t>
            </a:r>
            <a:r>
              <a:rPr lang="en-US" baseline="0" dirty="0" smtClean="0"/>
              <a:t> </a:t>
            </a:r>
            <a:r>
              <a:rPr lang="en-US" baseline="0" dirty="0" err="1" smtClean="0"/>
              <a:t>ăn</a:t>
            </a:r>
            <a:r>
              <a:rPr lang="en-US" baseline="0" dirty="0" smtClean="0"/>
              <a:t> </a:t>
            </a:r>
            <a:r>
              <a:rPr lang="en-US" baseline="0" dirty="0" err="1" smtClean="0"/>
              <a:t>trong</a:t>
            </a:r>
            <a:r>
              <a:rPr lang="en-US" baseline="0" dirty="0" smtClean="0"/>
              <a:t> </a:t>
            </a:r>
            <a:r>
              <a:rPr lang="en-US" baseline="0" dirty="0" err="1" smtClean="0"/>
              <a:t>ngày</a:t>
            </a:r>
            <a:r>
              <a:rPr lang="en-US" baseline="0" dirty="0" smtClean="0"/>
              <a:t>: </a:t>
            </a:r>
            <a:r>
              <a:rPr lang="en-US" baseline="0" dirty="0" err="1" smtClean="0"/>
              <a:t>ko</a:t>
            </a:r>
            <a:r>
              <a:rPr lang="en-US" baseline="0" dirty="0" smtClean="0"/>
              <a:t> </a:t>
            </a:r>
            <a:r>
              <a:rPr lang="en-US" baseline="0" dirty="0" err="1" smtClean="0"/>
              <a:t>bỏ</a:t>
            </a:r>
            <a:r>
              <a:rPr lang="en-US" baseline="0" dirty="0" smtClean="0"/>
              <a:t> </a:t>
            </a:r>
            <a:r>
              <a:rPr lang="en-US" baseline="0" dirty="0" err="1" smtClean="0"/>
              <a:t>bữa</a:t>
            </a:r>
            <a:r>
              <a:rPr lang="en-US" baseline="0" dirty="0" smtClean="0"/>
              <a:t> </a:t>
            </a:r>
            <a:r>
              <a:rPr lang="en-US" baseline="0" dirty="0" err="1" smtClean="0"/>
              <a:t>nào</a:t>
            </a:r>
            <a:r>
              <a:rPr lang="en-US" baseline="0" dirty="0" smtClean="0"/>
              <a:t> , </a:t>
            </a:r>
            <a:r>
              <a:rPr lang="en-US" baseline="0" dirty="0" err="1" smtClean="0"/>
              <a:t>nên</a:t>
            </a:r>
            <a:r>
              <a:rPr lang="en-US" baseline="0" dirty="0" smtClean="0"/>
              <a:t> </a:t>
            </a:r>
            <a:r>
              <a:rPr lang="en-US" baseline="0" dirty="0" err="1" smtClean="0"/>
              <a:t>ăn</a:t>
            </a:r>
            <a:r>
              <a:rPr lang="en-US" baseline="0" dirty="0" smtClean="0"/>
              <a:t> </a:t>
            </a:r>
            <a:r>
              <a:rPr lang="en-US" baseline="0" dirty="0" err="1" smtClean="0"/>
              <a:t>chia</a:t>
            </a:r>
            <a:r>
              <a:rPr lang="en-US" baseline="0" dirty="0" smtClean="0"/>
              <a:t> </a:t>
            </a:r>
            <a:r>
              <a:rPr lang="en-US" baseline="0" dirty="0" err="1" smtClean="0"/>
              <a:t>nhỏ</a:t>
            </a:r>
            <a:r>
              <a:rPr lang="en-US" baseline="0" dirty="0" smtClean="0"/>
              <a:t> </a:t>
            </a:r>
            <a:r>
              <a:rPr lang="en-US" baseline="0" dirty="0" err="1" smtClean="0"/>
              <a:t>bữa</a:t>
            </a:r>
            <a:r>
              <a:rPr lang="en-US" baseline="0" dirty="0" smtClean="0"/>
              <a:t> </a:t>
            </a:r>
            <a:r>
              <a:rPr lang="en-US" baseline="0" dirty="0" err="1" smtClean="0"/>
              <a:t>thành</a:t>
            </a:r>
            <a:r>
              <a:rPr lang="en-US" baseline="0" dirty="0" smtClean="0"/>
              <a:t> 3 </a:t>
            </a:r>
            <a:r>
              <a:rPr lang="en-US" baseline="0" dirty="0" err="1" smtClean="0"/>
              <a:t>bữa</a:t>
            </a:r>
            <a:r>
              <a:rPr lang="en-US" baseline="0" dirty="0" smtClean="0"/>
              <a:t> </a:t>
            </a:r>
            <a:r>
              <a:rPr lang="en-US" baseline="0" dirty="0" err="1" smtClean="0"/>
              <a:t>ăn</a:t>
            </a:r>
            <a:r>
              <a:rPr lang="en-US" baseline="0" dirty="0" smtClean="0"/>
              <a:t> </a:t>
            </a:r>
            <a:r>
              <a:rPr lang="en-US" baseline="0" dirty="0" err="1" smtClean="0"/>
              <a:t>chính</a:t>
            </a:r>
            <a:r>
              <a:rPr lang="en-US" baseline="0" dirty="0" smtClean="0"/>
              <a:t> </a:t>
            </a:r>
            <a:r>
              <a:rPr lang="en-US" baseline="0" dirty="0" err="1" smtClean="0"/>
              <a:t>và</a:t>
            </a:r>
            <a:r>
              <a:rPr lang="en-US" baseline="0" dirty="0" smtClean="0"/>
              <a:t> 2 </a:t>
            </a:r>
            <a:r>
              <a:rPr lang="en-US" baseline="0" dirty="0" err="1" smtClean="0"/>
              <a:t>bữa</a:t>
            </a:r>
            <a:r>
              <a:rPr lang="en-US" baseline="0" dirty="0" smtClean="0"/>
              <a:t> </a:t>
            </a:r>
            <a:r>
              <a:rPr lang="en-US" baseline="0" dirty="0" err="1" smtClean="0"/>
              <a:t>ăn</a:t>
            </a:r>
            <a:r>
              <a:rPr lang="en-US" baseline="0" dirty="0" smtClean="0"/>
              <a:t> </a:t>
            </a:r>
            <a:r>
              <a:rPr lang="en-US" baseline="0" dirty="0" err="1" smtClean="0"/>
              <a:t>phụ</a:t>
            </a:r>
            <a:r>
              <a:rPr lang="en-US" baseline="0" dirty="0" smtClean="0"/>
              <a:t>, </a:t>
            </a:r>
            <a:r>
              <a:rPr lang="en-US" baseline="0" dirty="0" err="1" smtClean="0"/>
              <a:t>nên</a:t>
            </a:r>
            <a:r>
              <a:rPr lang="en-US" baseline="0" dirty="0" smtClean="0"/>
              <a:t> </a:t>
            </a:r>
            <a:r>
              <a:rPr lang="en-US" baseline="0" dirty="0" err="1" smtClean="0"/>
              <a:t>uống</a:t>
            </a:r>
            <a:r>
              <a:rPr lang="en-US" baseline="0" dirty="0" smtClean="0"/>
              <a:t> 8 </a:t>
            </a:r>
            <a:r>
              <a:rPr lang="en-US" baseline="0" dirty="0" err="1" smtClean="0"/>
              <a:t>cốc</a:t>
            </a:r>
            <a:r>
              <a:rPr lang="en-US" baseline="0" dirty="0" smtClean="0"/>
              <a:t> </a:t>
            </a:r>
            <a:r>
              <a:rPr lang="en-US" baseline="0" dirty="0" err="1" smtClean="0"/>
              <a:t>nước</a:t>
            </a:r>
            <a:r>
              <a:rPr lang="en-US" baseline="0" dirty="0" smtClean="0"/>
              <a:t> </a:t>
            </a:r>
            <a:r>
              <a:rPr lang="en-US" baseline="0" dirty="0" err="1" smtClean="0"/>
              <a:t>mỗi</a:t>
            </a:r>
            <a:r>
              <a:rPr lang="en-US" baseline="0" dirty="0" smtClean="0"/>
              <a:t> </a:t>
            </a:r>
            <a:r>
              <a:rPr lang="en-US" baseline="0" dirty="0" err="1" smtClean="0"/>
              <a:t>ngày</a:t>
            </a:r>
            <a:r>
              <a:rPr lang="en-US" baseline="0" dirty="0" smtClean="0"/>
              <a:t> : </a:t>
            </a:r>
            <a:r>
              <a:rPr lang="en-US" baseline="0" dirty="0" err="1" smtClean="0"/>
              <a:t>nước</a:t>
            </a:r>
            <a:r>
              <a:rPr lang="en-US" baseline="0" dirty="0" smtClean="0"/>
              <a:t> </a:t>
            </a:r>
            <a:r>
              <a:rPr lang="en-US" baseline="0" dirty="0" err="1" smtClean="0"/>
              <a:t>bí</a:t>
            </a:r>
            <a:r>
              <a:rPr lang="en-US" baseline="0" dirty="0" smtClean="0"/>
              <a:t> </a:t>
            </a:r>
            <a:r>
              <a:rPr lang="en-US" baseline="0" dirty="0" err="1" smtClean="0"/>
              <a:t>dao,nước</a:t>
            </a:r>
            <a:r>
              <a:rPr lang="en-US" baseline="0" dirty="0" smtClean="0"/>
              <a:t> </a:t>
            </a:r>
            <a:r>
              <a:rPr lang="en-US" baseline="0" dirty="0" err="1" smtClean="0"/>
              <a:t>lọc</a:t>
            </a:r>
            <a:r>
              <a:rPr lang="en-US" baseline="0" dirty="0" smtClean="0"/>
              <a:t>: </a:t>
            </a:r>
            <a:r>
              <a:rPr lang="en-US" baseline="0" dirty="0" err="1" smtClean="0"/>
              <a:t>hiamr</a:t>
            </a:r>
            <a:r>
              <a:rPr lang="en-US" baseline="0" dirty="0" smtClean="0"/>
              <a:t> </a:t>
            </a:r>
            <a:r>
              <a:rPr lang="en-US" baseline="0" dirty="0" err="1" smtClean="0"/>
              <a:t>cảm</a:t>
            </a:r>
            <a:r>
              <a:rPr lang="en-US" baseline="0" dirty="0" smtClean="0"/>
              <a:t> </a:t>
            </a:r>
            <a:r>
              <a:rPr lang="en-US" baseline="0" dirty="0" err="1" smtClean="0"/>
              <a:t>giác</a:t>
            </a:r>
            <a:r>
              <a:rPr lang="en-US" baseline="0" dirty="0" smtClean="0"/>
              <a:t> </a:t>
            </a:r>
            <a:r>
              <a:rPr lang="en-US" baseline="0" dirty="0" err="1" smtClean="0"/>
              <a:t>thèm</a:t>
            </a:r>
            <a:r>
              <a:rPr lang="en-US" baseline="0" dirty="0" smtClean="0"/>
              <a:t> </a:t>
            </a:r>
            <a:r>
              <a:rPr lang="en-US" baseline="0" dirty="0" err="1" smtClean="0"/>
              <a:t>ăn</a:t>
            </a:r>
            <a:r>
              <a:rPr lang="en-US" baseline="0" dirty="0" smtClean="0"/>
              <a:t> </a:t>
            </a:r>
            <a:r>
              <a:rPr lang="en-US" baseline="0" dirty="0" err="1" smtClean="0"/>
              <a:t>và</a:t>
            </a:r>
            <a:r>
              <a:rPr lang="en-US" baseline="0" dirty="0" smtClean="0"/>
              <a:t> </a:t>
            </a:r>
            <a:r>
              <a:rPr lang="en-US" baseline="0" dirty="0" err="1" smtClean="0"/>
              <a:t>đói</a:t>
            </a:r>
            <a:endParaRPr lang="en-US" baseline="0" dirty="0" smtClean="0"/>
          </a:p>
          <a:p>
            <a:r>
              <a:rPr lang="en-US" baseline="0" dirty="0" smtClean="0"/>
              <a:t>Protein </a:t>
            </a:r>
            <a:r>
              <a:rPr lang="en-US" baseline="0" dirty="0" err="1" smtClean="0"/>
              <a:t>trong</a:t>
            </a:r>
            <a:r>
              <a:rPr lang="en-US" baseline="0" dirty="0" smtClean="0"/>
              <a:t> </a:t>
            </a:r>
            <a:r>
              <a:rPr lang="en-US" baseline="0" dirty="0" err="1" smtClean="0"/>
              <a:t>bị</a:t>
            </a:r>
            <a:r>
              <a:rPr lang="en-US" baseline="0" dirty="0" smtClean="0"/>
              <a:t> </a:t>
            </a:r>
            <a:r>
              <a:rPr lang="en-US" baseline="0" dirty="0" err="1" smtClean="0"/>
              <a:t>thạn</a:t>
            </a:r>
            <a:r>
              <a:rPr lang="en-US" baseline="0" dirty="0" smtClean="0"/>
              <a:t> </a:t>
            </a:r>
            <a:r>
              <a:rPr lang="en-US" baseline="0" dirty="0" err="1" smtClean="0"/>
              <a:t>khoảng</a:t>
            </a:r>
            <a:r>
              <a:rPr lang="en-US" baseline="0" dirty="0" smtClean="0"/>
              <a:t> 0,6 – 0,7 g/kg/ </a:t>
            </a:r>
            <a:r>
              <a:rPr lang="en-US" baseline="0" dirty="0" err="1" smtClean="0"/>
              <a:t>ngày</a:t>
            </a:r>
            <a:endParaRPr lang="en-US" baseline="0" dirty="0" smtClean="0"/>
          </a:p>
          <a:p>
            <a:r>
              <a:rPr lang="en-US" baseline="0" dirty="0" err="1" smtClean="0"/>
              <a:t>Bia</a:t>
            </a:r>
            <a:r>
              <a:rPr lang="en-US" baseline="0" dirty="0" smtClean="0"/>
              <a:t> </a:t>
            </a:r>
            <a:r>
              <a:rPr lang="en-US" baseline="0" dirty="0" err="1" smtClean="0"/>
              <a:t>ruwoju</a:t>
            </a:r>
            <a:r>
              <a:rPr lang="en-US" baseline="0" dirty="0" smtClean="0"/>
              <a:t>: </a:t>
            </a:r>
            <a:r>
              <a:rPr lang="en-US" baseline="0" dirty="0" err="1" smtClean="0"/>
              <a:t>rượu</a:t>
            </a:r>
            <a:r>
              <a:rPr lang="en-US" baseline="0" dirty="0" smtClean="0"/>
              <a:t> 100ml/</a:t>
            </a:r>
            <a:r>
              <a:rPr lang="en-US" baseline="0" dirty="0" err="1" smtClean="0"/>
              <a:t>ngày</a:t>
            </a:r>
            <a:r>
              <a:rPr lang="en-US" baseline="0" dirty="0" smtClean="0"/>
              <a:t>, </a:t>
            </a:r>
            <a:r>
              <a:rPr lang="en-US" baseline="0" dirty="0" err="1" smtClean="0"/>
              <a:t>bia</a:t>
            </a:r>
            <a:r>
              <a:rPr lang="en-US" baseline="0" dirty="0" smtClean="0"/>
              <a:t>: 2lon/</a:t>
            </a:r>
            <a:r>
              <a:rPr lang="en-US" baseline="0" dirty="0" err="1" smtClean="0"/>
              <a:t>ngày</a:t>
            </a:r>
            <a:endParaRPr lang="en-US" baseline="0" dirty="0" smtClean="0"/>
          </a:p>
          <a:p>
            <a:endParaRPr lang="vi-VN" sz="1200" b="0" i="0" kern="1200" dirty="0" smtClean="0">
              <a:solidFill>
                <a:schemeClr val="tx1"/>
              </a:solidFill>
              <a:latin typeface="+mn-lt"/>
              <a:ea typeface="+mn-ea"/>
              <a:cs typeface="+mn-cs"/>
            </a:endParaRPr>
          </a:p>
          <a:p>
            <a:r>
              <a:rPr lang="vi-VN" sz="1200" b="1" i="0" kern="1200" dirty="0" smtClean="0">
                <a:solidFill>
                  <a:schemeClr val="tx1"/>
                </a:solidFill>
                <a:latin typeface="+mn-lt"/>
                <a:ea typeface="+mn-ea"/>
                <a:cs typeface="+mn-cs"/>
              </a:rPr>
              <a:t>1. Đại cương</a:t>
            </a:r>
            <a:endParaRPr lang="vi-VN" sz="1200" b="0" i="0" kern="1200" dirty="0" smtClean="0">
              <a:solidFill>
                <a:schemeClr val="tx1"/>
              </a:solidFill>
              <a:latin typeface="+mn-lt"/>
              <a:ea typeface="+mn-ea"/>
              <a:cs typeface="+mn-cs"/>
            </a:endParaRPr>
          </a:p>
          <a:p>
            <a:r>
              <a:rPr lang="vi-VN" sz="1200" b="1" i="0" kern="1200" dirty="0" smtClean="0">
                <a:solidFill>
                  <a:schemeClr val="tx1"/>
                </a:solidFill>
                <a:latin typeface="+mn-lt"/>
                <a:ea typeface="+mn-ea"/>
                <a:cs typeface="+mn-cs"/>
              </a:rPr>
              <a:t>1.1. Khái niệm</a:t>
            </a:r>
            <a:endParaRPr lang="vi-VN" sz="1200" b="0" i="0" kern="1200" dirty="0" smtClean="0">
              <a:solidFill>
                <a:schemeClr val="tx1"/>
              </a:solidFill>
              <a:latin typeface="+mn-lt"/>
              <a:ea typeface="+mn-ea"/>
              <a:cs typeface="+mn-cs"/>
            </a:endParaRPr>
          </a:p>
          <a:p>
            <a:r>
              <a:rPr lang="vi-VN" sz="1200" b="0" i="0" kern="1200" dirty="0" smtClean="0">
                <a:solidFill>
                  <a:schemeClr val="tx1"/>
                </a:solidFill>
                <a:latin typeface="+mn-lt"/>
                <a:ea typeface="+mn-ea"/>
                <a:cs typeface="+mn-cs"/>
              </a:rPr>
              <a:t>Đái tháo đường (Diabetes mellitus) là một bệnh rối loạn chuyển hoá mạn tính, đặc trưng bởi sự tăng đường máu (hyperglycemia) do thiếu hụt insulin tương đối hay tuyệt đối gây ra.</a:t>
            </a:r>
          </a:p>
          <a:p>
            <a:r>
              <a:rPr lang="vi-VN" sz="1200" b="0" i="0" kern="1200" dirty="0" smtClean="0">
                <a:solidFill>
                  <a:schemeClr val="tx1"/>
                </a:solidFill>
                <a:latin typeface="+mn-lt"/>
                <a:ea typeface="+mn-ea"/>
                <a:cs typeface="+mn-cs"/>
              </a:rPr>
              <a:t>Đái tháo đường là một trong ba bệnh tăng lên song hành với tuổi già đó là: Bệnh tim mạch, ung thư và đái tháo dường. Đái tháo đường gây nên một loạt các rối loạn chuyển hoá trước hết là  rối loạn chuyển hoá glucid làm glucose máu tăng cao và xuất hiện glucose trong nước tiểu. Rối loạn chuyển hoá đường kéo theo rối loạn chuyển hoá lipid, protid và các chất điện giải. Những rối loạn này gây ra nhiều  biến chứng nặng nề cho người bệnh hoặc có thể dẫn tới hôn mê và tử vong nếu không được điều trị kịp thời.</a:t>
            </a:r>
          </a:p>
          <a:p>
            <a:r>
              <a:rPr lang="vi-VN" sz="1200" b="0" i="0" kern="1200" dirty="0" smtClean="0">
                <a:solidFill>
                  <a:schemeClr val="tx1"/>
                </a:solidFill>
                <a:latin typeface="+mn-lt"/>
                <a:ea typeface="+mn-ea"/>
                <a:cs typeface="+mn-cs"/>
              </a:rPr>
              <a:t>Tỷ lệ đái tháo đường đang gia tăng ở Mỹ và trên thế giới. Ở Việt Nam, theo thống kê năm 2002 của Bệnh viện Nội tiết: tỷ lệ đái tháo đường ở bốn thành phố lớn (Hà Nội,  Thành phố HCM,  Hải Phòng, Đã Nẵng) là 4,1%.</a:t>
            </a:r>
          </a:p>
          <a:p>
            <a:r>
              <a:rPr lang="vi-VN" sz="1200" b="0" i="0" kern="1200" dirty="0" smtClean="0">
                <a:solidFill>
                  <a:schemeClr val="tx1"/>
                </a:solidFill>
                <a:latin typeface="+mn-lt"/>
                <a:ea typeface="+mn-ea"/>
                <a:cs typeface="+mn-cs"/>
              </a:rPr>
              <a:t>Điều tra toàn quốc năm 2002: tỷ lệ đái tháo đường là 2,7%. Năm 2007, theo Tạ Văn Bình: tỷ lệ đái tháo đường chung là 5,7%, tỷ lệ người chưa được phát hiện đái tháo đường là 60%.</a:t>
            </a:r>
          </a:p>
          <a:p>
            <a:r>
              <a:rPr lang="vi-VN" sz="1200" b="0" i="0" kern="1200" dirty="0" smtClean="0">
                <a:solidFill>
                  <a:schemeClr val="tx1"/>
                </a:solidFill>
                <a:latin typeface="+mn-lt"/>
                <a:ea typeface="+mn-ea"/>
                <a:cs typeface="+mn-cs"/>
              </a:rPr>
              <a:t>Trước đây, đái tháo đường týp 2 là bệnh của lớp tuổi trung niên và người cao tuổi, nhưng gần đây đã tăng lên ở tất cả các nhóm tuổi. Người ta đã phát hiện được bệnh ở các nhóm tuổi ngày càng trẻ, bao gồm cả vị thành niên và trẻ em, đặc biệt ở quần thể có nguy cơ cao.</a:t>
            </a:r>
          </a:p>
          <a:p>
            <a:r>
              <a:rPr lang="vi-VN" sz="1200" b="1" i="0" kern="1200" dirty="0" smtClean="0">
                <a:solidFill>
                  <a:schemeClr val="tx1"/>
                </a:solidFill>
                <a:latin typeface="+mn-lt"/>
                <a:ea typeface="+mn-ea"/>
                <a:cs typeface="+mn-cs"/>
              </a:rPr>
              <a:t>1.2. Phân loại.</a:t>
            </a:r>
            <a:endParaRPr lang="vi-VN" sz="1200" b="0" i="0" kern="1200" dirty="0" smtClean="0">
              <a:solidFill>
                <a:schemeClr val="tx1"/>
              </a:solidFill>
              <a:latin typeface="+mn-lt"/>
              <a:ea typeface="+mn-ea"/>
              <a:cs typeface="+mn-cs"/>
            </a:endParaRPr>
          </a:p>
          <a:p>
            <a:r>
              <a:rPr lang="vi-VN" sz="1200" b="0" i="0" kern="1200" dirty="0" smtClean="0">
                <a:solidFill>
                  <a:schemeClr val="tx1"/>
                </a:solidFill>
                <a:latin typeface="+mn-lt"/>
                <a:ea typeface="+mn-ea"/>
                <a:cs typeface="+mn-cs"/>
              </a:rPr>
              <a:t>ĐTĐ được chia làm 2 týp:</a:t>
            </a:r>
          </a:p>
          <a:p>
            <a:r>
              <a:rPr lang="vi-VN" sz="1200" b="0" i="0" kern="1200" dirty="0" smtClean="0">
                <a:solidFill>
                  <a:schemeClr val="tx1"/>
                </a:solidFill>
                <a:latin typeface="+mn-lt"/>
                <a:ea typeface="+mn-ea"/>
                <a:cs typeface="+mn-cs"/>
              </a:rPr>
              <a:t>- Týp 1: là ĐTĐ phụ thuộc insulin có liên quan tới sự thiếu hụt insulin, thường là kết quả của sự phá hủy tự miễn các tế bào õ của tụy; chiếm khoảng 10% trong tổng số bệnh nhân ĐTĐ; thường gặp ở người trẻ và có thể trạng gầy.</a:t>
            </a:r>
          </a:p>
          <a:p>
            <a:r>
              <a:rPr lang="vi-VN" sz="1200" b="0" i="0" kern="1200" dirty="0" smtClean="0">
                <a:solidFill>
                  <a:schemeClr val="tx1"/>
                </a:solidFill>
                <a:latin typeface="+mn-lt"/>
                <a:ea typeface="+mn-ea"/>
                <a:cs typeface="+mn-cs"/>
              </a:rPr>
              <a:t>- Týp 2: là ĐTĐ không phụ thuộc insulin chiếm 90% tổng số người ĐTĐ nguyên phát, thường gặp ở người béo. Tuy nhiên, người gầy cũng gặp khoảng     15 - 20%. Giai đoạn sớm của đái tháo đường týp 2 được đặc trưng bởi sự sản xuất insulin quá mức. Khi bệnh tiến triển, mức insulin có thể giảm xuống như là kết quả của sự suy giảm một phần các tế bào õ sản xuất ra insulin của tụy.</a:t>
            </a:r>
          </a:p>
          <a:p>
            <a:r>
              <a:rPr lang="vi-VN" sz="1200" b="0" i="0" kern="1200" dirty="0" smtClean="0">
                <a:solidFill>
                  <a:schemeClr val="tx1"/>
                </a:solidFill>
                <a:latin typeface="+mn-lt"/>
                <a:ea typeface="+mn-ea"/>
                <a:cs typeface="+mn-cs"/>
              </a:rPr>
              <a:t>Các týp khác (ĐTĐ thứ phát):</a:t>
            </a:r>
          </a:p>
          <a:p>
            <a:r>
              <a:rPr lang="vi-VN" sz="1200" b="0" i="0" kern="1200" dirty="0" smtClean="0">
                <a:solidFill>
                  <a:schemeClr val="tx1"/>
                </a:solidFill>
                <a:latin typeface="+mn-lt"/>
                <a:ea typeface="+mn-ea"/>
                <a:cs typeface="+mn-cs"/>
              </a:rPr>
              <a:t>- Bệnh ở tụy: sỏi tụy, viêm tụy, phẫu thuật tụy.</a:t>
            </a:r>
          </a:p>
          <a:p>
            <a:r>
              <a:rPr lang="vi-VN" sz="1200" b="0" i="0" kern="1200" dirty="0" smtClean="0">
                <a:solidFill>
                  <a:schemeClr val="tx1"/>
                </a:solidFill>
                <a:latin typeface="+mn-lt"/>
                <a:ea typeface="+mn-ea"/>
                <a:cs typeface="+mn-cs"/>
              </a:rPr>
              <a:t>- Do nội tiết: bệnh Cushing, hội chứng Cushing, u thượng thận, nhiễm độc hormon tuyến giáp.</a:t>
            </a:r>
          </a:p>
          <a:p>
            <a:r>
              <a:rPr lang="vi-VN" sz="1200" b="0" i="0" kern="1200" dirty="0" smtClean="0">
                <a:solidFill>
                  <a:schemeClr val="tx1"/>
                </a:solidFill>
                <a:latin typeface="+mn-lt"/>
                <a:ea typeface="+mn-ea"/>
                <a:cs typeface="+mn-cs"/>
              </a:rPr>
              <a:t>- Do dùng thuốc corticoid, lợi tiểu thải kali, thuốc chẹn bêta.</a:t>
            </a:r>
          </a:p>
          <a:p>
            <a:r>
              <a:rPr lang="vi-VN" sz="1200" b="0" i="0" kern="1200" dirty="0" smtClean="0">
                <a:solidFill>
                  <a:schemeClr val="tx1"/>
                </a:solidFill>
                <a:latin typeface="+mn-lt"/>
                <a:ea typeface="+mn-ea"/>
                <a:cs typeface="+mn-cs"/>
              </a:rPr>
              <a:t>- ĐTĐ trong thai nghén: rối loạn dung nạp glucose trong thời kỳ mang thai.</a:t>
            </a:r>
          </a:p>
          <a:p>
            <a:r>
              <a:rPr lang="vi-VN" sz="1200" b="1" i="0" kern="1200" dirty="0" smtClean="0">
                <a:solidFill>
                  <a:schemeClr val="tx1"/>
                </a:solidFill>
                <a:latin typeface="+mn-lt"/>
                <a:ea typeface="+mn-ea"/>
                <a:cs typeface="+mn-cs"/>
              </a:rPr>
              <a:t>2. Vai trò của ăn uống trong bệnh đái tháo đường</a:t>
            </a:r>
            <a:endParaRPr lang="vi-VN" sz="1200" b="0" i="0" kern="1200" dirty="0" smtClean="0">
              <a:solidFill>
                <a:schemeClr val="tx1"/>
              </a:solidFill>
              <a:latin typeface="+mn-lt"/>
              <a:ea typeface="+mn-ea"/>
              <a:cs typeface="+mn-cs"/>
            </a:endParaRPr>
          </a:p>
          <a:p>
            <a:r>
              <a:rPr lang="vi-VN" sz="1200" b="0" i="0" kern="1200" dirty="0" smtClean="0">
                <a:solidFill>
                  <a:schemeClr val="tx1"/>
                </a:solidFill>
                <a:latin typeface="+mn-lt"/>
                <a:ea typeface="+mn-ea"/>
                <a:cs typeface="+mn-cs"/>
              </a:rPr>
              <a:t>Ăn uống hợp lý góp phần:</a:t>
            </a:r>
          </a:p>
          <a:p>
            <a:r>
              <a:rPr lang="vi-VN" sz="1200" b="0" i="0" kern="1200" dirty="0" smtClean="0">
                <a:solidFill>
                  <a:schemeClr val="tx1"/>
                </a:solidFill>
                <a:latin typeface="+mn-lt"/>
                <a:ea typeface="+mn-ea"/>
                <a:cs typeface="+mn-cs"/>
              </a:rPr>
              <a:t>- Duy trì sức khoẻ cho bệnh nhân, tránh bị thiểu dưỡng do ăn uống quá kiêng khem. Trên thực tế có một số bệnh nhân khi bị bệnh ĐTĐ rất sợ ăn, kiêng khem nhiều và không dám ăn nhiều loại thực phẩm, lâu dài sẽ làm cho cơ thể thiếu các chất dinh dưỡng và ảnh hưởng nghiêm trọng tới sức khoẻ.</a:t>
            </a:r>
          </a:p>
          <a:p>
            <a:r>
              <a:rPr lang="vi-VN" sz="1200" b="0" i="0" kern="1200" dirty="0" smtClean="0">
                <a:solidFill>
                  <a:schemeClr val="tx1"/>
                </a:solidFill>
                <a:latin typeface="+mn-lt"/>
                <a:ea typeface="+mn-ea"/>
                <a:cs typeface="+mn-cs"/>
              </a:rPr>
              <a:t>- Tránh tăng đường huyết quá mức do không biết chọn thực phẩm. ăn ít cơm nhưng lại ăn nhiều miến, hoặc ăn quá nhiều khoai củ. Tất cả là do thiếu kiến thức về giá trị dinh dưỡng của từng loại thực phẩm gây nên vì không được tư vấn làm ảnh hưởng không nhỏ tới kết quả điều trị bệnh.</a:t>
            </a:r>
          </a:p>
          <a:p>
            <a:r>
              <a:rPr lang="vi-VN" sz="1200" b="0" i="0" kern="1200" dirty="0" smtClean="0">
                <a:solidFill>
                  <a:schemeClr val="tx1"/>
                </a:solidFill>
                <a:latin typeface="+mn-lt"/>
                <a:ea typeface="+mn-ea"/>
                <a:cs typeface="+mn-cs"/>
              </a:rPr>
              <a:t>- Hạn chế được dùng thuốc: nếu bệnh nhân có chế độ ăn uống đúng sẽ làm glucose máu của bệnh nhân không tăng thêm và hạn chế phải dùng thêm thuốc hoặc không phải dùng thuốc nếu chưa có ĐTĐ lâm sàng</a:t>
            </a:r>
          </a:p>
          <a:p>
            <a:r>
              <a:rPr lang="vi-VN" sz="1200" b="0" i="0" kern="1200" dirty="0" smtClean="0">
                <a:solidFill>
                  <a:schemeClr val="tx1"/>
                </a:solidFill>
                <a:latin typeface="+mn-lt"/>
                <a:ea typeface="+mn-ea"/>
                <a:cs typeface="+mn-cs"/>
              </a:rPr>
              <a:t>- Hạn chế các biến chứng: chế độ ăn hạn chế glucose sẽ góp phần hạn chế các biến chứng xảy ra. Các tác giả cho rằng khi glucose máu quá cao thì rất dễ xuất hiện các biến chứng cấp tính.</a:t>
            </a:r>
          </a:p>
          <a:p>
            <a:r>
              <a:rPr lang="vi-VN" sz="1200" b="0" i="0" kern="1200" dirty="0" smtClean="0">
                <a:solidFill>
                  <a:schemeClr val="tx1"/>
                </a:solidFill>
                <a:latin typeface="+mn-lt"/>
                <a:ea typeface="+mn-ea"/>
                <a:cs typeface="+mn-cs"/>
              </a:rPr>
              <a:t>Ở giai đoạn ĐTĐ lâm sàng, thể phụ thuộc insulin hay không phụ thuộc insulin thì riêng chế độ dinh dưỡng không đủ để khống chế đường huyết mà phải điều trị tích cực thêm bằng thuốc và kèm theo chế độ vận động hợp lý. Tuy nhiên nếu không có chế độ dinh dưỡng hợp lý ở giai đoạn này thì riêng thuốc không đủ để điều trị.</a:t>
            </a:r>
          </a:p>
          <a:p>
            <a:r>
              <a:rPr lang="vi-VN" sz="1200" b="0" i="0" kern="1200" dirty="0" smtClean="0">
                <a:solidFill>
                  <a:schemeClr val="tx1"/>
                </a:solidFill>
                <a:latin typeface="+mn-lt"/>
                <a:ea typeface="+mn-ea"/>
                <a:cs typeface="+mn-cs"/>
              </a:rPr>
              <a:t>Hiện nay các tác giả đều thống nhất rằng, để điều trị ĐTĐ lâm sàng phải kết hợp chặt chẽ cả ba vấn đề: chế độ ăn - thuốc - hoạt động thể lực.</a:t>
            </a:r>
          </a:p>
          <a:p>
            <a:r>
              <a:rPr lang="vi-VN" sz="1200" b="1" i="0" kern="1200" dirty="0" smtClean="0">
                <a:solidFill>
                  <a:schemeClr val="tx1"/>
                </a:solidFill>
                <a:latin typeface="+mn-lt"/>
                <a:ea typeface="+mn-ea"/>
                <a:cs typeface="+mn-cs"/>
              </a:rPr>
              <a:t>3. Nguyên tắc dinh dưỡng điều trị</a:t>
            </a:r>
            <a:endParaRPr lang="vi-VN" sz="1200" b="0" i="0" kern="1200" dirty="0" smtClean="0">
              <a:solidFill>
                <a:schemeClr val="tx1"/>
              </a:solidFill>
              <a:latin typeface="+mn-lt"/>
              <a:ea typeface="+mn-ea"/>
              <a:cs typeface="+mn-cs"/>
            </a:endParaRPr>
          </a:p>
          <a:p>
            <a:r>
              <a:rPr lang="vi-VN" sz="1200" b="1" i="0" kern="1200" dirty="0" smtClean="0">
                <a:solidFill>
                  <a:schemeClr val="tx1"/>
                </a:solidFill>
                <a:latin typeface="+mn-lt"/>
                <a:ea typeface="+mn-ea"/>
                <a:cs typeface="+mn-cs"/>
              </a:rPr>
              <a:t>3.1.Nguyên tắc chung</a:t>
            </a:r>
            <a:endParaRPr lang="vi-VN" sz="1200" b="0" i="0" kern="1200" dirty="0" smtClean="0">
              <a:solidFill>
                <a:schemeClr val="tx1"/>
              </a:solidFill>
              <a:latin typeface="+mn-lt"/>
              <a:ea typeface="+mn-ea"/>
              <a:cs typeface="+mn-cs"/>
            </a:endParaRPr>
          </a:p>
          <a:p>
            <a:r>
              <a:rPr lang="vi-VN" sz="1200" b="1" i="0" kern="1200" dirty="0" smtClean="0">
                <a:solidFill>
                  <a:schemeClr val="tx1"/>
                </a:solidFill>
                <a:latin typeface="+mn-lt"/>
                <a:ea typeface="+mn-ea"/>
                <a:cs typeface="+mn-cs"/>
              </a:rPr>
              <a:t>+ </a:t>
            </a:r>
            <a:r>
              <a:rPr lang="vi-VN" sz="1200" b="0" i="0" kern="1200" dirty="0" smtClean="0">
                <a:solidFill>
                  <a:schemeClr val="tx1"/>
                </a:solidFill>
                <a:latin typeface="+mn-lt"/>
                <a:ea typeface="+mn-ea"/>
                <a:cs typeface="+mn-cs"/>
              </a:rPr>
              <a:t>Đủ chất đạm, béo, bột, vitamin và các chất khoáng, đủ nước.</a:t>
            </a:r>
          </a:p>
          <a:p>
            <a:r>
              <a:rPr lang="vi-VN" sz="1200" b="0" i="0" kern="1200" dirty="0" smtClean="0">
                <a:solidFill>
                  <a:schemeClr val="tx1"/>
                </a:solidFill>
                <a:latin typeface="+mn-lt"/>
                <a:ea typeface="+mn-ea"/>
                <a:cs typeface="+mn-cs"/>
              </a:rPr>
              <a:t>+ Không làm tăng đường máu nhiều sau ăn.</a:t>
            </a:r>
          </a:p>
          <a:p>
            <a:r>
              <a:rPr lang="vi-VN" sz="1200" b="0" i="0" kern="1200" dirty="0" smtClean="0">
                <a:solidFill>
                  <a:schemeClr val="tx1"/>
                </a:solidFill>
                <a:latin typeface="+mn-lt"/>
                <a:ea typeface="+mn-ea"/>
                <a:cs typeface="+mn-cs"/>
              </a:rPr>
              <a:t>+ Không làm hạ đường máu lúc xa bữa ăn.</a:t>
            </a:r>
          </a:p>
          <a:p>
            <a:r>
              <a:rPr lang="vi-VN" sz="1200" b="0" i="0" kern="1200" dirty="0" smtClean="0">
                <a:solidFill>
                  <a:schemeClr val="tx1"/>
                </a:solidFill>
                <a:latin typeface="+mn-lt"/>
                <a:ea typeface="+mn-ea"/>
                <a:cs typeface="+mn-cs"/>
              </a:rPr>
              <a:t>+ Duy trì được hoạt động thể lực bình thường hàng ngày.</a:t>
            </a:r>
          </a:p>
          <a:p>
            <a:r>
              <a:rPr lang="vi-VN" sz="1200" b="0" i="0" kern="1200" dirty="0" smtClean="0">
                <a:solidFill>
                  <a:schemeClr val="tx1"/>
                </a:solidFill>
                <a:latin typeface="+mn-lt"/>
                <a:ea typeface="+mn-ea"/>
                <a:cs typeface="+mn-cs"/>
              </a:rPr>
              <a:t>+ Duy trì được cân nặng lý tưởng.</a:t>
            </a:r>
          </a:p>
          <a:p>
            <a:r>
              <a:rPr lang="vi-VN" sz="1200" b="0" i="0" kern="1200" dirty="0" smtClean="0">
                <a:solidFill>
                  <a:schemeClr val="tx1"/>
                </a:solidFill>
                <a:latin typeface="+mn-lt"/>
                <a:ea typeface="+mn-ea"/>
                <a:cs typeface="+mn-cs"/>
              </a:rPr>
              <a:t>+ Không làm tăng các yếu tố nguy cơ như rối loạn lipid máu, tăng huyết áp, tổn thương thận...</a:t>
            </a:r>
          </a:p>
          <a:p>
            <a:r>
              <a:rPr lang="vi-VN" sz="1200" b="0" i="0" kern="1200" dirty="0" smtClean="0">
                <a:solidFill>
                  <a:schemeClr val="tx1"/>
                </a:solidFill>
                <a:latin typeface="+mn-lt"/>
                <a:ea typeface="+mn-ea"/>
                <a:cs typeface="+mn-cs"/>
              </a:rPr>
              <a:t>+ Phù hợp với thói quen ăn uống (food habit) của bệnh nhân.</a:t>
            </a:r>
          </a:p>
          <a:p>
            <a:r>
              <a:rPr lang="vi-VN" sz="1200" b="1" i="0" kern="1200" dirty="0" smtClean="0">
                <a:solidFill>
                  <a:schemeClr val="tx1"/>
                </a:solidFill>
                <a:latin typeface="+mn-lt"/>
                <a:ea typeface="+mn-ea"/>
                <a:cs typeface="+mn-cs"/>
              </a:rPr>
              <a:t>3.2. Tổng năng lượng hàng ngày</a:t>
            </a:r>
            <a:endParaRPr lang="vi-VN" sz="1200" b="0" i="0" kern="1200" dirty="0" smtClean="0">
              <a:solidFill>
                <a:schemeClr val="tx1"/>
              </a:solidFill>
              <a:latin typeface="+mn-lt"/>
              <a:ea typeface="+mn-ea"/>
              <a:cs typeface="+mn-cs"/>
            </a:endParaRPr>
          </a:p>
          <a:p>
            <a:r>
              <a:rPr lang="vi-VN" sz="1200" b="0" i="0" kern="1200" dirty="0" smtClean="0">
                <a:solidFill>
                  <a:schemeClr val="tx1"/>
                </a:solidFill>
                <a:latin typeface="+mn-lt"/>
                <a:ea typeface="+mn-ea"/>
                <a:cs typeface="+mn-cs"/>
              </a:rPr>
              <a:t>Phụ thuộc vào từng bệnh nhân béo hay gầy, tình trạng bệnh lý của bệnh nhân (đường máu và lipid máu), tính chất lao động và thói quen ăn uống hàng ngày của bệnh nhân.</a:t>
            </a:r>
          </a:p>
          <a:p>
            <a:r>
              <a:rPr lang="vi-VN" sz="1200" b="0" i="0" kern="1200" dirty="0" smtClean="0">
                <a:solidFill>
                  <a:schemeClr val="tx1"/>
                </a:solidFill>
                <a:latin typeface="+mn-lt"/>
                <a:ea typeface="+mn-ea"/>
                <a:cs typeface="+mn-cs"/>
              </a:rPr>
              <a:t>+ Hạn chế năng lượng nhất là những người béo phì.</a:t>
            </a:r>
          </a:p>
          <a:p>
            <a:r>
              <a:rPr lang="vi-VN" sz="1200" b="0" i="0" kern="1200" dirty="0" smtClean="0">
                <a:solidFill>
                  <a:schemeClr val="tx1"/>
                </a:solidFill>
                <a:latin typeface="+mn-lt"/>
                <a:ea typeface="+mn-ea"/>
                <a:cs typeface="+mn-cs"/>
              </a:rPr>
              <a:t>- Nam giới:  26kcal/kg/ngày.</a:t>
            </a:r>
          </a:p>
          <a:p>
            <a:r>
              <a:rPr lang="vi-VN" sz="1200" b="0" i="0" kern="1200" dirty="0" smtClean="0">
                <a:solidFill>
                  <a:schemeClr val="tx1"/>
                </a:solidFill>
                <a:latin typeface="+mn-lt"/>
                <a:ea typeface="+mn-ea"/>
                <a:cs typeface="+mn-cs"/>
              </a:rPr>
              <a:t>- Nữ giới:     24kcal/kg/ngày.</a:t>
            </a:r>
          </a:p>
          <a:p>
            <a:r>
              <a:rPr lang="vi-VN" sz="1200" b="0" i="0" kern="1200" dirty="0" smtClean="0">
                <a:solidFill>
                  <a:schemeClr val="tx1"/>
                </a:solidFill>
                <a:latin typeface="+mn-lt"/>
                <a:ea typeface="+mn-ea"/>
                <a:cs typeface="+mn-cs"/>
              </a:rPr>
              <a:t>+ Đối với những người ĐTĐ có lao động bình thường được thì có thể tính tổng năng lượng theo quy ước:</a:t>
            </a:r>
          </a:p>
          <a:p>
            <a:r>
              <a:rPr lang="vi-VN" sz="1200" b="0" i="0" kern="1200" dirty="0" smtClean="0">
                <a:solidFill>
                  <a:schemeClr val="tx1"/>
                </a:solidFill>
                <a:latin typeface="+mn-lt"/>
                <a:ea typeface="+mn-ea"/>
                <a:cs typeface="+mn-cs"/>
              </a:rPr>
              <a:t>- Nằm điều trị tại giường:      25kcal/kg/ngày.</a:t>
            </a:r>
          </a:p>
          <a:p>
            <a:r>
              <a:rPr lang="vi-VN" sz="1200" b="0" i="0" kern="1200" dirty="0" smtClean="0">
                <a:solidFill>
                  <a:schemeClr val="tx1"/>
                </a:solidFill>
                <a:latin typeface="+mn-lt"/>
                <a:ea typeface="+mn-ea"/>
                <a:cs typeface="+mn-cs"/>
              </a:rPr>
              <a:t>- Lao động nhẹ và vừa:       30 - 35kcal/kg/ngày.</a:t>
            </a:r>
          </a:p>
          <a:p>
            <a:r>
              <a:rPr lang="vi-VN" sz="1200" b="0" i="0" kern="1200" dirty="0" smtClean="0">
                <a:solidFill>
                  <a:schemeClr val="tx1"/>
                </a:solidFill>
                <a:latin typeface="+mn-lt"/>
                <a:ea typeface="+mn-ea"/>
                <a:cs typeface="+mn-cs"/>
              </a:rPr>
              <a:t>- Lao động nặng:            35 - 40kcal/kg/ngày.</a:t>
            </a:r>
          </a:p>
          <a:p>
            <a:r>
              <a:rPr lang="vi-VN" sz="1200" b="1" i="0" kern="1200" dirty="0" smtClean="0">
                <a:solidFill>
                  <a:schemeClr val="tx1"/>
                </a:solidFill>
                <a:latin typeface="+mn-lt"/>
                <a:ea typeface="+mn-ea"/>
                <a:cs typeface="+mn-cs"/>
              </a:rPr>
              <a:t>3.3. Tỷ lệ thành phần thức ăn so với tổng năng lượng</a:t>
            </a:r>
            <a:endParaRPr lang="vi-VN" sz="1200" b="0" i="0" kern="1200" dirty="0" smtClean="0">
              <a:solidFill>
                <a:schemeClr val="tx1"/>
              </a:solidFill>
              <a:latin typeface="+mn-lt"/>
              <a:ea typeface="+mn-ea"/>
              <a:cs typeface="+mn-cs"/>
            </a:endParaRPr>
          </a:p>
          <a:p>
            <a:r>
              <a:rPr lang="vi-VN" sz="1200" b="0" i="0" kern="1200" dirty="0" smtClean="0">
                <a:solidFill>
                  <a:schemeClr val="tx1"/>
                </a:solidFill>
                <a:latin typeface="+mn-lt"/>
                <a:ea typeface="+mn-ea"/>
                <a:cs typeface="+mn-cs"/>
              </a:rPr>
              <a:t>Glucid: 50 - 60% năng lượng khẩu phần.</a:t>
            </a:r>
          </a:p>
          <a:p>
            <a:r>
              <a:rPr lang="vi-VN" sz="1200" b="0" i="0" kern="1200" dirty="0" smtClean="0">
                <a:solidFill>
                  <a:schemeClr val="tx1"/>
                </a:solidFill>
                <a:latin typeface="+mn-lt"/>
                <a:ea typeface="+mn-ea"/>
                <a:cs typeface="+mn-cs"/>
              </a:rPr>
              <a:t>Protein : 15 - 20% năng lượng khẩu phần.</a:t>
            </a:r>
          </a:p>
          <a:p>
            <a:r>
              <a:rPr lang="vi-VN" sz="1200" b="0" i="0" kern="1200" dirty="0" smtClean="0">
                <a:solidFill>
                  <a:schemeClr val="tx1"/>
                </a:solidFill>
                <a:latin typeface="+mn-lt"/>
                <a:ea typeface="+mn-ea"/>
                <a:cs typeface="+mn-cs"/>
              </a:rPr>
              <a:t>Lipid: 20-30% (với người trọng lượng bình thường và lipid máu bình thường);  dưới 30 % (với người béo phì).</a:t>
            </a:r>
          </a:p>
          <a:p>
            <a:r>
              <a:rPr lang="vi-VN" sz="1200" b="0" i="0" kern="1200" dirty="0" smtClean="0">
                <a:solidFill>
                  <a:schemeClr val="tx1"/>
                </a:solidFill>
                <a:latin typeface="+mn-lt"/>
                <a:ea typeface="+mn-ea"/>
                <a:cs typeface="+mn-cs"/>
              </a:rPr>
              <a:t>Acid béo no                 £ 10%.</a:t>
            </a:r>
          </a:p>
          <a:p>
            <a:r>
              <a:rPr lang="vi-VN" sz="1200" b="0" i="0" kern="1200" dirty="0" smtClean="0">
                <a:solidFill>
                  <a:schemeClr val="tx1"/>
                </a:solidFill>
                <a:latin typeface="+mn-lt"/>
                <a:ea typeface="+mn-ea"/>
                <a:cs typeface="+mn-cs"/>
              </a:rPr>
              <a:t>Acid béo không no đơn    £  10%.</a:t>
            </a:r>
          </a:p>
          <a:p>
            <a:r>
              <a:rPr lang="vi-VN" sz="1200" b="0" i="0" kern="1200" dirty="0" smtClean="0">
                <a:solidFill>
                  <a:schemeClr val="tx1"/>
                </a:solidFill>
                <a:latin typeface="+mn-lt"/>
                <a:ea typeface="+mn-ea"/>
                <a:cs typeface="+mn-cs"/>
              </a:rPr>
              <a:t>Acid béo không no đa      £  10%.</a:t>
            </a:r>
          </a:p>
          <a:p>
            <a:r>
              <a:rPr lang="vi-VN" sz="1200" b="0" i="0" kern="1200" dirty="0" smtClean="0">
                <a:solidFill>
                  <a:schemeClr val="tx1"/>
                </a:solidFill>
                <a:latin typeface="+mn-lt"/>
                <a:ea typeface="+mn-ea"/>
                <a:cs typeface="+mn-cs"/>
              </a:rPr>
              <a:t>Cholesterol:                 &lt;  300mg/ngày.</a:t>
            </a:r>
          </a:p>
          <a:p>
            <a:r>
              <a:rPr lang="vi-VN" sz="1200" b="0" i="0" kern="1200" dirty="0" smtClean="0">
                <a:solidFill>
                  <a:schemeClr val="tx1"/>
                </a:solidFill>
                <a:latin typeface="+mn-lt"/>
                <a:ea typeface="+mn-ea"/>
                <a:cs typeface="+mn-cs"/>
              </a:rPr>
              <a:t>Chất xơ:                       20 - 35g/ngày.</a:t>
            </a:r>
          </a:p>
          <a:p>
            <a:r>
              <a:rPr lang="vi-VN" sz="1200" b="1" i="0" kern="1200" dirty="0" smtClean="0">
                <a:solidFill>
                  <a:schemeClr val="tx1"/>
                </a:solidFill>
                <a:latin typeface="+mn-lt"/>
                <a:ea typeface="+mn-ea"/>
                <a:cs typeface="+mn-cs"/>
              </a:rPr>
              <a:t>3.4. Phân chia bữa ăn</a:t>
            </a:r>
            <a:endParaRPr lang="vi-VN" sz="1200" b="0" i="0" kern="1200" dirty="0" smtClean="0">
              <a:solidFill>
                <a:schemeClr val="tx1"/>
              </a:solidFill>
              <a:latin typeface="+mn-lt"/>
              <a:ea typeface="+mn-ea"/>
              <a:cs typeface="+mn-cs"/>
            </a:endParaRPr>
          </a:p>
          <a:p>
            <a:r>
              <a:rPr lang="vi-VN" sz="1200" b="0" i="0" kern="1200" dirty="0" smtClean="0">
                <a:solidFill>
                  <a:schemeClr val="tx1"/>
                </a:solidFill>
                <a:latin typeface="+mn-lt"/>
                <a:ea typeface="+mn-ea"/>
                <a:cs typeface="+mn-cs"/>
              </a:rPr>
              <a:t>Đối với bệnh nhân ĐTĐ cần chia thức ăn thành nhiều bữa để chống tăng đường </a:t>
            </a:r>
            <a:r>
              <a:rPr lang="vi-VN" sz="1200" b="1" i="0" kern="1200" dirty="0" smtClean="0">
                <a:solidFill>
                  <a:schemeClr val="tx1"/>
                </a:solidFill>
                <a:latin typeface="+mn-lt"/>
                <a:ea typeface="+mn-ea"/>
                <a:cs typeface="+mn-cs"/>
              </a:rPr>
              <a:t>huyết quá mức sau bữa ăn và chống hạ đường huyết khi đói, nhất là ở bệnh nhân dùng thuốc hạ đường huyết. Nên ăn 5 - 6 bữa/ngày.</a:t>
            </a:r>
            <a:endParaRPr lang="en-US" sz="1200" b="1" i="0" kern="1200" dirty="0" smtClean="0">
              <a:solidFill>
                <a:schemeClr val="tx1"/>
              </a:solidFill>
              <a:latin typeface="+mn-lt"/>
              <a:ea typeface="+mn-ea"/>
              <a:cs typeface="+mn-cs"/>
            </a:endParaRPr>
          </a:p>
          <a:p>
            <a:r>
              <a:rPr lang="vi-VN" sz="1200" b="0" i="0" kern="1200" dirty="0" smtClean="0">
                <a:solidFill>
                  <a:schemeClr val="tx1"/>
                </a:solidFill>
                <a:latin typeface="+mn-lt"/>
                <a:ea typeface="+mn-ea"/>
                <a:cs typeface="+mn-cs"/>
              </a:rPr>
              <a:t>Ăn sáng     : 20% tổng năng lượng/ngày.</a:t>
            </a:r>
          </a:p>
          <a:p>
            <a:r>
              <a:rPr lang="vi-VN" sz="1200" b="0" i="0" kern="1200" dirty="0" smtClean="0">
                <a:solidFill>
                  <a:schemeClr val="tx1"/>
                </a:solidFill>
                <a:latin typeface="+mn-lt"/>
                <a:ea typeface="+mn-ea"/>
                <a:cs typeface="+mn-cs"/>
              </a:rPr>
              <a:t>Phụ sáng    : 10% tổng năng lượng/ngày.</a:t>
            </a:r>
          </a:p>
          <a:p>
            <a:r>
              <a:rPr lang="vi-VN" sz="1200" b="0" i="0" kern="1200" dirty="0" smtClean="0">
                <a:solidFill>
                  <a:schemeClr val="tx1"/>
                </a:solidFill>
                <a:latin typeface="+mn-lt"/>
                <a:ea typeface="+mn-ea"/>
                <a:cs typeface="+mn-cs"/>
              </a:rPr>
              <a:t>Ăn trưa      : 25% tổng năng lượng/ngày.</a:t>
            </a:r>
          </a:p>
          <a:p>
            <a:r>
              <a:rPr lang="vi-VN" sz="1200" b="0" i="0" kern="1200" dirty="0" smtClean="0">
                <a:solidFill>
                  <a:schemeClr val="tx1"/>
                </a:solidFill>
                <a:latin typeface="+mn-lt"/>
                <a:ea typeface="+mn-ea"/>
                <a:cs typeface="+mn-cs"/>
              </a:rPr>
              <a:t>Phụ chiều  : 10% tổng năng lượng/ngày.</a:t>
            </a:r>
          </a:p>
          <a:p>
            <a:r>
              <a:rPr lang="vi-VN" sz="1200" b="0" i="0" kern="1200" dirty="0" smtClean="0">
                <a:solidFill>
                  <a:schemeClr val="tx1"/>
                </a:solidFill>
                <a:latin typeface="+mn-lt"/>
                <a:ea typeface="+mn-ea"/>
                <a:cs typeface="+mn-cs"/>
              </a:rPr>
              <a:t>Ăn tối        : 25% tổng năng lượng/ngày.</a:t>
            </a:r>
          </a:p>
          <a:p>
            <a:r>
              <a:rPr lang="vi-VN" sz="1200" b="0" i="0" kern="1200" dirty="0" smtClean="0">
                <a:solidFill>
                  <a:schemeClr val="tx1"/>
                </a:solidFill>
                <a:latin typeface="+mn-lt"/>
                <a:ea typeface="+mn-ea"/>
                <a:cs typeface="+mn-cs"/>
              </a:rPr>
              <a:t>Phụ tối       : 10% tổng năng lượng/ngày.</a:t>
            </a:r>
          </a:p>
          <a:p>
            <a:r>
              <a:rPr lang="vi-VN" sz="1200" b="1" i="0" kern="1200" dirty="0" smtClean="0">
                <a:solidFill>
                  <a:schemeClr val="tx1"/>
                </a:solidFill>
                <a:latin typeface="+mn-lt"/>
                <a:ea typeface="+mn-ea"/>
                <a:cs typeface="+mn-cs"/>
              </a:rPr>
              <a:t>4. Chọn thực phẩm</a:t>
            </a:r>
            <a:endParaRPr lang="vi-VN" sz="1200" b="0" i="0" kern="1200" dirty="0" smtClean="0">
              <a:solidFill>
                <a:schemeClr val="tx1"/>
              </a:solidFill>
              <a:latin typeface="+mn-lt"/>
              <a:ea typeface="+mn-ea"/>
              <a:cs typeface="+mn-cs"/>
            </a:endParaRPr>
          </a:p>
          <a:p>
            <a:r>
              <a:rPr lang="vi-VN" sz="1200" b="0" i="0" kern="1200" dirty="0" smtClean="0">
                <a:solidFill>
                  <a:schemeClr val="tx1"/>
                </a:solidFill>
                <a:latin typeface="+mn-lt"/>
                <a:ea typeface="+mn-ea"/>
                <a:cs typeface="+mn-cs"/>
              </a:rPr>
              <a:t>Nên chọn thực phẩm có chỉ số đường huyết thấp ( £ 55)</a:t>
            </a:r>
          </a:p>
          <a:p>
            <a:r>
              <a:rPr lang="vi-VN" sz="1200" b="0" i="0" kern="1200" dirty="0" smtClean="0">
                <a:solidFill>
                  <a:schemeClr val="tx1"/>
                </a:solidFill>
                <a:latin typeface="+mn-lt"/>
                <a:ea typeface="+mn-ea"/>
                <a:cs typeface="+mn-cs"/>
              </a:rPr>
              <a:t>+ Cung cấp glucid: giảm gạo, mỳ, ngô, khoai; không nên ăn miến.</a:t>
            </a:r>
          </a:p>
          <a:p>
            <a:r>
              <a:rPr lang="vi-VN" sz="1200" b="0" i="0" kern="1200" dirty="0" smtClean="0">
                <a:solidFill>
                  <a:schemeClr val="tx1"/>
                </a:solidFill>
                <a:latin typeface="+mn-lt"/>
                <a:ea typeface="+mn-ea"/>
                <a:cs typeface="+mn-cs"/>
              </a:rPr>
              <a:t>+ Cung cấp protein: các loại thịt nạc, sữa không đường, cá, đậu đỗ, lạc, vừng.</a:t>
            </a:r>
          </a:p>
          <a:p>
            <a:r>
              <a:rPr lang="vi-VN" sz="1200" b="0" i="0" kern="1200" dirty="0" smtClean="0">
                <a:solidFill>
                  <a:schemeClr val="tx1"/>
                </a:solidFill>
                <a:latin typeface="+mn-lt"/>
                <a:ea typeface="+mn-ea"/>
                <a:cs typeface="+mn-cs"/>
              </a:rPr>
              <a:t>+ Cung cấp lipid: nên dùng dầu thay mỡ, không ăn những sản phẩm nhiều cholesterol như các loại phủ tạng (320 - 5000mg%).</a:t>
            </a:r>
          </a:p>
          <a:p>
            <a:r>
              <a:rPr lang="vi-VN" sz="1200" b="0" i="0" kern="1200" dirty="0" smtClean="0">
                <a:solidFill>
                  <a:schemeClr val="tx1"/>
                </a:solidFill>
                <a:latin typeface="+mn-lt"/>
                <a:ea typeface="+mn-ea"/>
                <a:cs typeface="+mn-cs"/>
              </a:rPr>
              <a:t>+ Cung cấp vitamin và khoáng: các loại rau, củ, quả tươi, hạn chế ăn những quả quá ngọt như:  chuối, mít, na (glucid từ 11,4 - 22,4%)...</a:t>
            </a:r>
          </a:p>
          <a:p>
            <a:r>
              <a:rPr lang="vi-VN" sz="1200" b="0" i="0" kern="1200" dirty="0" smtClean="0">
                <a:solidFill>
                  <a:schemeClr val="tx1"/>
                </a:solidFill>
                <a:latin typeface="+mn-lt"/>
                <a:ea typeface="+mn-ea"/>
                <a:cs typeface="+mn-cs"/>
              </a:rPr>
              <a:t>+ Bớt rượu (1g cho 7kcal).</a:t>
            </a:r>
          </a:p>
          <a:p>
            <a:r>
              <a:rPr lang="vi-VN" sz="1200" b="1" i="1" kern="1200" dirty="0" smtClean="0">
                <a:solidFill>
                  <a:schemeClr val="tx1"/>
                </a:solidFill>
                <a:latin typeface="+mn-lt"/>
                <a:ea typeface="+mn-ea"/>
                <a:cs typeface="+mn-cs"/>
              </a:rPr>
              <a:t>Chất tạo ngọt</a:t>
            </a:r>
            <a:r>
              <a:rPr lang="vi-VN" sz="1200" b="0" i="0" kern="1200" dirty="0" smtClean="0">
                <a:solidFill>
                  <a:schemeClr val="tx1"/>
                </a:solidFill>
                <a:latin typeface="+mn-lt"/>
                <a:ea typeface="+mn-ea"/>
                <a:cs typeface="+mn-cs"/>
              </a:rPr>
              <a:t>:</a:t>
            </a:r>
          </a:p>
          <a:p>
            <a:r>
              <a:rPr lang="vi-VN" sz="1200" b="0" i="0" kern="1200" dirty="0" smtClean="0">
                <a:solidFill>
                  <a:schemeClr val="tx1"/>
                </a:solidFill>
                <a:latin typeface="+mn-lt"/>
                <a:ea typeface="+mn-ea"/>
                <a:cs typeface="+mn-cs"/>
              </a:rPr>
              <a:t>Để cho thức ăn có vị ngọt người ta dùng các “chất tạo vị ngọt”. Các chất này có vị ngọt cao hơn nhiều lần so với đường saccharose nhưng lại không cung cấp năng lượng hoặc rất ít, một số chất bị phá hủy khi đun nóng, một số chất có dư vị khó chịu.</a:t>
            </a:r>
          </a:p>
          <a:p>
            <a:r>
              <a:rPr lang="vi-VN" sz="1200" b="0" i="0" kern="1200" dirty="0" smtClean="0">
                <a:solidFill>
                  <a:schemeClr val="tx1"/>
                </a:solidFill>
                <a:latin typeface="+mn-lt"/>
                <a:ea typeface="+mn-ea"/>
                <a:cs typeface="+mn-cs"/>
              </a:rPr>
              <a:t>Một số chất tạo vị ngọt được dùng thông dụng hiện nay như: Saccharin, Cyclamat, Aspartam...</a:t>
            </a:r>
          </a:p>
          <a:p>
            <a:r>
              <a:rPr lang="vi-VN" sz="1200" b="0" i="0" kern="1200" dirty="0" smtClean="0">
                <a:solidFill>
                  <a:schemeClr val="tx1"/>
                </a:solidFill>
                <a:latin typeface="+mn-lt"/>
                <a:ea typeface="+mn-ea"/>
                <a:cs typeface="+mn-cs"/>
              </a:rPr>
              <a:t>Các chất này được dùng trong đồ uống và trong công nghiệp thực phẩm (bánh, kẹo, kem...) với liều cao kéo dài có thể gây tác hại trên súc vật thí nghiệm: ung thư bàng quang, quái thai. Nếu dùng vừa phải cho tới nay người ta chưa thấy có tác dụng có hại trên bệnh nhân ĐTĐ.</a:t>
            </a:r>
          </a:p>
          <a:p>
            <a:r>
              <a:rPr lang="vi-VN" sz="1200" b="0" i="0" kern="1200" dirty="0" smtClean="0">
                <a:solidFill>
                  <a:schemeClr val="tx1"/>
                </a:solidFill>
                <a:latin typeface="+mn-lt"/>
                <a:ea typeface="+mn-ea"/>
                <a:cs typeface="+mn-cs"/>
              </a:rPr>
              <a:t>Trên đồ giải khát có chữ “light” đều chứa chất tạo vị ngọt thay cho đường saccharose và người ĐTĐ có thể dùng: D. Light, Funlight, Colalight... trừ fantalight có chứa ít fructose, cinderlight có rượu, có độ đường tương đương với sữa.</a:t>
            </a:r>
          </a:p>
          <a:p>
            <a:r>
              <a:rPr lang="vi-VN" sz="1200" b="0" i="0" kern="1200" dirty="0" smtClean="0">
                <a:solidFill>
                  <a:schemeClr val="tx1"/>
                </a:solidFill>
                <a:latin typeface="+mn-lt"/>
                <a:ea typeface="+mn-ea"/>
                <a:cs typeface="+mn-cs"/>
              </a:rPr>
              <a:t>Nhưng khi có chữ “ light ” trong các thức ăn thì chỉ có nghĩa là độ đường và các chất béo giảm 25 - 50% so với thức ăn bình thường, quy định này thay đổi tùy theo mỗi nước.</a:t>
            </a:r>
          </a:p>
          <a:p>
            <a:r>
              <a:rPr lang="vi-VN" sz="1200" b="1" i="1" kern="1200" dirty="0" smtClean="0">
                <a:solidFill>
                  <a:schemeClr val="tx1"/>
                </a:solidFill>
                <a:latin typeface="+mn-lt"/>
                <a:ea typeface="+mn-ea"/>
                <a:cs typeface="+mn-cs"/>
              </a:rPr>
              <a:t>Chỉ số đường huyết (glycemic index):</a:t>
            </a:r>
            <a:endParaRPr lang="vi-VN" sz="1200" b="0" i="0" kern="1200" dirty="0" smtClean="0">
              <a:solidFill>
                <a:schemeClr val="tx1"/>
              </a:solidFill>
              <a:latin typeface="+mn-lt"/>
              <a:ea typeface="+mn-ea"/>
              <a:cs typeface="+mn-cs"/>
            </a:endParaRPr>
          </a:p>
          <a:p>
            <a:r>
              <a:rPr lang="vi-VN" sz="1200" b="0" i="0" kern="1200" dirty="0" smtClean="0">
                <a:solidFill>
                  <a:schemeClr val="tx1"/>
                </a:solidFill>
                <a:latin typeface="+mn-lt"/>
                <a:ea typeface="+mn-ea"/>
                <a:cs typeface="+mn-cs"/>
              </a:rPr>
              <a:t>Các loại thức ăn mặc dù có lượng glucid bằng nhau nhưng sau khi ăn sẽ tăng đường huyết ở mức độ khác nhau. Khả năng làm tăng đường huyết sau khi ăn một loại thức ăn được gọi là chỉ số đường huyết của loại thức ăn đó. Chỉ số đường huyết được coi là một chỉ tiêu để chọn thực phẩm cho bệnh nhân ĐTĐ.</a:t>
            </a:r>
          </a:p>
          <a:p>
            <a:r>
              <a:rPr lang="vi-VN" sz="1200" b="0" i="0" kern="1200" dirty="0" smtClean="0">
                <a:solidFill>
                  <a:schemeClr val="tx1"/>
                </a:solidFill>
                <a:latin typeface="+mn-lt"/>
                <a:ea typeface="+mn-ea"/>
                <a:cs typeface="+mn-cs"/>
              </a:rPr>
              <a:t>Theo Jenkins và cộng sự: chỉ số đường huyết là mức đường huyết 3 giờ sau khi ăn một lượng thức ăn nhất định nghiên cứu so sánh với mức đường huyết 3 giờ sau khi ăn một lượng thức ăn được coi là chuẩn (bánh mỳ trắng là 100%).</a:t>
            </a:r>
          </a:p>
          <a:p>
            <a:r>
              <a:rPr lang="vi-VN" sz="1200" b="0" i="0" kern="1200" dirty="0" smtClean="0">
                <a:solidFill>
                  <a:schemeClr val="tx1"/>
                </a:solidFill>
                <a:latin typeface="+mn-lt"/>
                <a:ea typeface="+mn-ea"/>
                <a:cs typeface="+mn-cs"/>
              </a:rPr>
              <a:t>Chỉ số đường huyết phụ thuộc vào sự phức hợp của thành phần glucid và phụ thuộc vào các thành phần chất xơ, chất đạm, chất khoáng, quá trình chế biến, tỷ số giữa amylose và amylopectin. Người ta cho rằng hàm lượng chất xơ có thể coi là chỉ điểm thay thế cho chỉ số đường huyết của thực phẩm. Các thực phẩm nhiều chất xơ, đặc biệt là loại chất xơ hoà tan có chỉ số đường huyết thấp.</a:t>
            </a:r>
          </a:p>
          <a:p>
            <a:r>
              <a:rPr lang="vi-VN" sz="1200" b="0" i="0" kern="1200" dirty="0" smtClean="0">
                <a:solidFill>
                  <a:schemeClr val="tx1"/>
                </a:solidFill>
                <a:latin typeface="+mn-lt"/>
                <a:ea typeface="+mn-ea"/>
                <a:cs typeface="+mn-cs"/>
              </a:rPr>
              <a:t>Hiện nay người ta định nghĩa chỉ số đường huyết (glycemic index) là tỷ lệ % diện tích dưới đường cong của glucose cho mỗi một thực phẩm trên diện tích của glucose lấy cùng một lượng.</a:t>
            </a:r>
          </a:p>
          <a:p>
            <a:r>
              <a:rPr lang="vi-VN" sz="1200" b="0" i="0" kern="1200" dirty="0" smtClean="0">
                <a:solidFill>
                  <a:schemeClr val="tx1"/>
                </a:solidFill>
                <a:latin typeface="+mn-lt"/>
                <a:ea typeface="+mn-ea"/>
                <a:cs typeface="+mn-cs"/>
              </a:rPr>
              <a:t>Để tính chỉ số đường huyết của một loại thực phẩm người ta thường lấy máu lúc đói, 15, 30, 60, 120 phút sau ăn của thực phẩm đó so sánh với glucose, rồi tính diện tích tăng lên dưới đường cong (UAUC: Incremental Area Under Curve) của đường huyết của thực phẩm so với glucose. Chỉ số đường huyết của thực phẩm cụ thể sẽ được tính theo công thức sau:</a:t>
            </a:r>
          </a:p>
          <a:p>
            <a:r>
              <a:rPr lang="vi-VN" sz="1200" b="0" i="0" kern="1200" dirty="0" smtClean="0">
                <a:solidFill>
                  <a:schemeClr val="tx1"/>
                </a:solidFill>
                <a:latin typeface="+mn-lt"/>
                <a:ea typeface="+mn-ea"/>
                <a:cs typeface="+mn-cs"/>
              </a:rPr>
              <a:t>GI</a:t>
            </a:r>
            <a:r>
              <a:rPr lang="vi-VN" sz="1200" b="0" i="0" kern="1200" baseline="-25000" dirty="0" smtClean="0">
                <a:solidFill>
                  <a:schemeClr val="tx1"/>
                </a:solidFill>
                <a:latin typeface="+mn-lt"/>
                <a:ea typeface="+mn-ea"/>
                <a:cs typeface="+mn-cs"/>
              </a:rPr>
              <a:t>TP </a:t>
            </a:r>
            <a:r>
              <a:rPr lang="vi-VN" sz="1200" b="0" i="0" kern="1200" dirty="0" smtClean="0">
                <a:solidFill>
                  <a:schemeClr val="tx1"/>
                </a:solidFill>
                <a:latin typeface="+mn-lt"/>
                <a:ea typeface="+mn-ea"/>
                <a:cs typeface="+mn-cs"/>
              </a:rPr>
              <a:t>= IAUC</a:t>
            </a:r>
            <a:r>
              <a:rPr lang="vi-VN" sz="1200" b="0" i="0" kern="1200" baseline="-25000" dirty="0" smtClean="0">
                <a:solidFill>
                  <a:schemeClr val="tx1"/>
                </a:solidFill>
                <a:latin typeface="+mn-lt"/>
                <a:ea typeface="+mn-ea"/>
                <a:cs typeface="+mn-cs"/>
              </a:rPr>
              <a:t>TP</a:t>
            </a:r>
            <a:r>
              <a:rPr lang="vi-VN" sz="1200" b="0" i="0" kern="1200" dirty="0" smtClean="0">
                <a:solidFill>
                  <a:schemeClr val="tx1"/>
                </a:solidFill>
                <a:latin typeface="+mn-lt"/>
                <a:ea typeface="+mn-ea"/>
                <a:cs typeface="+mn-cs"/>
              </a:rPr>
              <a:t> x 100/ IAUC</a:t>
            </a:r>
            <a:r>
              <a:rPr lang="vi-VN" sz="1200" b="0" i="0" kern="1200" baseline="-25000" dirty="0" smtClean="0">
                <a:solidFill>
                  <a:schemeClr val="tx1"/>
                </a:solidFill>
                <a:latin typeface="+mn-lt"/>
                <a:ea typeface="+mn-ea"/>
                <a:cs typeface="+mn-cs"/>
              </a:rPr>
              <a:t>G</a:t>
            </a:r>
            <a:r>
              <a:rPr lang="vi-VN" sz="1200" b="0" i="0" kern="1200" dirty="0" smtClean="0">
                <a:solidFill>
                  <a:schemeClr val="tx1"/>
                </a:solidFill>
                <a:latin typeface="+mn-lt"/>
                <a:ea typeface="+mn-ea"/>
                <a:cs typeface="+mn-cs"/>
              </a:rPr>
              <a:t> (wolever 1991)</a:t>
            </a:r>
          </a:p>
          <a:p>
            <a:r>
              <a:rPr lang="vi-VN" sz="1200" b="0" i="0" kern="1200" dirty="0" smtClean="0">
                <a:solidFill>
                  <a:schemeClr val="tx1"/>
                </a:solidFill>
                <a:latin typeface="+mn-lt"/>
                <a:ea typeface="+mn-ea"/>
                <a:cs typeface="+mn-cs"/>
              </a:rPr>
              <a:t>Trong đó: IAUC</a:t>
            </a:r>
            <a:r>
              <a:rPr lang="vi-VN" sz="1200" b="0" i="0" kern="1200" baseline="-25000" dirty="0" smtClean="0">
                <a:solidFill>
                  <a:schemeClr val="tx1"/>
                </a:solidFill>
                <a:latin typeface="+mn-lt"/>
                <a:ea typeface="+mn-ea"/>
                <a:cs typeface="+mn-cs"/>
              </a:rPr>
              <a:t>TP</a:t>
            </a:r>
            <a:r>
              <a:rPr lang="vi-VN" sz="1200" b="0" i="0" kern="1200" dirty="0" smtClean="0">
                <a:solidFill>
                  <a:schemeClr val="tx1"/>
                </a:solidFill>
                <a:latin typeface="+mn-lt"/>
                <a:ea typeface="+mn-ea"/>
                <a:cs typeface="+mn-cs"/>
              </a:rPr>
              <a:t> trung bình cộng UAUC (diện tích tăng lên dưới đường cong của thực phẩm).</a:t>
            </a:r>
          </a:p>
          <a:p>
            <a:r>
              <a:rPr lang="vi-VN" sz="1200" b="0" i="0" kern="1200" dirty="0" smtClean="0">
                <a:solidFill>
                  <a:schemeClr val="tx1"/>
                </a:solidFill>
                <a:latin typeface="+mn-lt"/>
                <a:ea typeface="+mn-ea"/>
                <a:cs typeface="+mn-cs"/>
              </a:rPr>
              <a:t>IAUC</a:t>
            </a:r>
            <a:r>
              <a:rPr lang="vi-VN" sz="1200" b="0" i="0" kern="1200" baseline="-25000" dirty="0" smtClean="0">
                <a:solidFill>
                  <a:schemeClr val="tx1"/>
                </a:solidFill>
                <a:latin typeface="+mn-lt"/>
                <a:ea typeface="+mn-ea"/>
                <a:cs typeface="+mn-cs"/>
              </a:rPr>
              <a:t>G­</a:t>
            </a:r>
            <a:r>
              <a:rPr lang="vi-VN" sz="1200" b="0" i="0" kern="1200" dirty="0" smtClean="0">
                <a:solidFill>
                  <a:schemeClr val="tx1"/>
                </a:solidFill>
                <a:latin typeface="+mn-lt"/>
                <a:ea typeface="+mn-ea"/>
                <a:cs typeface="+mn-cs"/>
              </a:rPr>
              <a:t> trung bình cộng IAUC (diện tích tăng lên của glucose).</a:t>
            </a:r>
          </a:p>
          <a:p>
            <a:r>
              <a:rPr lang="vi-VN" sz="1200" b="0" i="0" kern="1200" dirty="0" smtClean="0">
                <a:solidFill>
                  <a:schemeClr val="tx1"/>
                </a:solidFill>
                <a:latin typeface="+mn-lt"/>
                <a:ea typeface="+mn-ea"/>
                <a:cs typeface="+mn-cs"/>
              </a:rPr>
              <a:t>GI: chỉ số đường huyết.</a:t>
            </a:r>
          </a:p>
          <a:p>
            <a:r>
              <a:rPr lang="vi-VN" sz="1200" b="0" i="0" kern="1200" dirty="0" smtClean="0">
                <a:solidFill>
                  <a:schemeClr val="tx1"/>
                </a:solidFill>
                <a:latin typeface="+mn-lt"/>
                <a:ea typeface="+mn-ea"/>
                <a:cs typeface="+mn-cs"/>
              </a:rPr>
              <a:t>TP: thực phẩm.</a:t>
            </a:r>
          </a:p>
          <a:p>
            <a:r>
              <a:rPr lang="vi-VN" sz="1200" b="0" i="0" kern="1200" dirty="0" smtClean="0">
                <a:solidFill>
                  <a:schemeClr val="tx1"/>
                </a:solidFill>
                <a:latin typeface="+mn-lt"/>
                <a:ea typeface="+mn-ea"/>
                <a:cs typeface="+mn-cs"/>
              </a:rPr>
              <a:t>G: glucose.</a:t>
            </a:r>
          </a:p>
          <a:p>
            <a:r>
              <a:rPr lang="vi-VN" sz="1200" b="1" i="0" kern="1200" dirty="0" smtClean="0">
                <a:solidFill>
                  <a:schemeClr val="tx1"/>
                </a:solidFill>
                <a:latin typeface="+mn-lt"/>
                <a:ea typeface="+mn-ea"/>
                <a:cs typeface="+mn-cs"/>
              </a:rPr>
              <a:t>5. Thực đơn</a:t>
            </a:r>
            <a:endParaRPr lang="vi-VN" sz="1200" b="0" i="0" kern="1200" dirty="0" smtClean="0">
              <a:solidFill>
                <a:schemeClr val="tx1"/>
              </a:solidFill>
              <a:latin typeface="+mn-lt"/>
              <a:ea typeface="+mn-ea"/>
              <a:cs typeface="+mn-cs"/>
            </a:endParaRPr>
          </a:p>
          <a:p>
            <a:r>
              <a:rPr lang="vi-VN" sz="1200" b="0" i="0" kern="1200" dirty="0" smtClean="0">
                <a:solidFill>
                  <a:schemeClr val="tx1"/>
                </a:solidFill>
                <a:latin typeface="+mn-lt"/>
                <a:ea typeface="+mn-ea"/>
                <a:cs typeface="+mn-cs"/>
              </a:rPr>
              <a:t>Cách tính toán để xây dựng khẩu phần cụ thể cho bệnh nhân ĐTĐ (nặng 50kg, nằm viện) như sau:</a:t>
            </a:r>
          </a:p>
          <a:p>
            <a:r>
              <a:rPr lang="vi-VN" sz="1200" b="1" i="0" kern="1200" dirty="0" smtClean="0">
                <a:solidFill>
                  <a:schemeClr val="tx1"/>
                </a:solidFill>
                <a:latin typeface="+mn-lt"/>
                <a:ea typeface="+mn-ea"/>
                <a:cs typeface="+mn-cs"/>
              </a:rPr>
              <a:t>5.1. Tổng năng lượng</a:t>
            </a:r>
            <a:r>
              <a:rPr lang="vi-VN" sz="1200" b="0" i="0" kern="1200" dirty="0" smtClean="0">
                <a:solidFill>
                  <a:schemeClr val="tx1"/>
                </a:solidFill>
                <a:latin typeface="+mn-lt"/>
                <a:ea typeface="+mn-ea"/>
                <a:cs typeface="+mn-cs"/>
              </a:rPr>
              <a:t> </a:t>
            </a:r>
            <a:r>
              <a:rPr lang="vi-VN" sz="1200" b="1" i="0" kern="1200" dirty="0" smtClean="0">
                <a:solidFill>
                  <a:schemeClr val="tx1"/>
                </a:solidFill>
                <a:latin typeface="+mn-lt"/>
                <a:ea typeface="+mn-ea"/>
                <a:cs typeface="+mn-cs"/>
              </a:rPr>
              <a:t>cần thiết cho một ngày</a:t>
            </a:r>
            <a:endParaRPr lang="vi-VN" sz="1200" b="0" i="0" kern="1200" dirty="0" smtClean="0">
              <a:solidFill>
                <a:schemeClr val="tx1"/>
              </a:solidFill>
              <a:latin typeface="+mn-lt"/>
              <a:ea typeface="+mn-ea"/>
              <a:cs typeface="+mn-cs"/>
            </a:endParaRPr>
          </a:p>
          <a:p>
            <a:r>
              <a:rPr lang="vi-VN" sz="1200" b="0" i="0" kern="1200" dirty="0" smtClean="0">
                <a:solidFill>
                  <a:schemeClr val="tx1"/>
                </a:solidFill>
                <a:latin typeface="+mn-lt"/>
                <a:ea typeface="+mn-ea"/>
                <a:cs typeface="+mn-cs"/>
              </a:rPr>
              <a:t>25 Kcal/kg x cân nặng cơ thể = 25 kcal x 50 = 1250 kcal.</a:t>
            </a:r>
          </a:p>
          <a:p>
            <a:r>
              <a:rPr lang="vi-VN" sz="1200" b="1" i="0" kern="1200" dirty="0" smtClean="0">
                <a:solidFill>
                  <a:schemeClr val="tx1"/>
                </a:solidFill>
                <a:latin typeface="+mn-lt"/>
                <a:ea typeface="+mn-ea"/>
                <a:cs typeface="+mn-cs"/>
              </a:rPr>
              <a:t>5.2. Năng lượng do glucid cung cấp</a:t>
            </a:r>
            <a:endParaRPr lang="vi-VN" sz="1200" b="0" i="0" kern="1200" dirty="0" smtClean="0">
              <a:solidFill>
                <a:schemeClr val="tx1"/>
              </a:solidFill>
              <a:latin typeface="+mn-lt"/>
              <a:ea typeface="+mn-ea"/>
              <a:cs typeface="+mn-cs"/>
            </a:endParaRPr>
          </a:p>
          <a:p>
            <a:r>
              <a:rPr lang="vi-VN" sz="1200" b="0" i="0" kern="1200" dirty="0" smtClean="0">
                <a:solidFill>
                  <a:schemeClr val="tx1"/>
                </a:solidFill>
                <a:latin typeface="+mn-lt"/>
                <a:ea typeface="+mn-ea"/>
                <a:cs typeface="+mn-cs"/>
              </a:rPr>
              <a:t>Năng lượng cung cấp do glucid  bằng 60% tổng số năng lượng, sẽ là:</a:t>
            </a:r>
          </a:p>
          <a:p>
            <a:r>
              <a:rPr lang="vi-VN" sz="1200" b="0" i="0" kern="1200" dirty="0" smtClean="0">
                <a:solidFill>
                  <a:schemeClr val="tx1"/>
                </a:solidFill>
                <a:latin typeface="+mn-lt"/>
                <a:ea typeface="+mn-ea"/>
                <a:cs typeface="+mn-cs"/>
              </a:rPr>
              <a:t>1250 kcal x 60% =750kcal.</a:t>
            </a:r>
          </a:p>
          <a:p>
            <a:r>
              <a:rPr lang="vi-VN" sz="1200" b="0" i="0" kern="1200" dirty="0" smtClean="0">
                <a:solidFill>
                  <a:schemeClr val="tx1"/>
                </a:solidFill>
                <a:latin typeface="+mn-lt"/>
                <a:ea typeface="+mn-ea"/>
                <a:cs typeface="+mn-cs"/>
              </a:rPr>
              <a:t>Lượng glucid trong chế độ ăn là:</a:t>
            </a:r>
          </a:p>
          <a:p>
            <a:r>
              <a:rPr lang="vi-VN" sz="1200" b="0" i="0" kern="1200" dirty="0" smtClean="0">
                <a:solidFill>
                  <a:schemeClr val="tx1"/>
                </a:solidFill>
                <a:latin typeface="+mn-lt"/>
                <a:ea typeface="+mn-ea"/>
                <a:cs typeface="+mn-cs"/>
              </a:rPr>
              <a:t>750 kcal : 4kcal/g = 187,5g.</a:t>
            </a:r>
          </a:p>
          <a:p>
            <a:r>
              <a:rPr lang="vi-VN" sz="1200" b="1" i="0" kern="1200" dirty="0" smtClean="0">
                <a:solidFill>
                  <a:schemeClr val="tx1"/>
                </a:solidFill>
                <a:latin typeface="+mn-lt"/>
                <a:ea typeface="+mn-ea"/>
                <a:cs typeface="+mn-cs"/>
              </a:rPr>
              <a:t>5.3. Năng lượng do protein cung cấp</a:t>
            </a:r>
            <a:endParaRPr lang="vi-VN" sz="1200" b="0" i="0" kern="1200" dirty="0" smtClean="0">
              <a:solidFill>
                <a:schemeClr val="tx1"/>
              </a:solidFill>
              <a:latin typeface="+mn-lt"/>
              <a:ea typeface="+mn-ea"/>
              <a:cs typeface="+mn-cs"/>
            </a:endParaRPr>
          </a:p>
          <a:p>
            <a:r>
              <a:rPr lang="vi-VN" sz="1200" b="0" i="0" kern="1200" dirty="0" smtClean="0">
                <a:solidFill>
                  <a:schemeClr val="tx1"/>
                </a:solidFill>
                <a:latin typeface="+mn-lt"/>
                <a:ea typeface="+mn-ea"/>
                <a:cs typeface="+mn-cs"/>
              </a:rPr>
              <a:t>Năng lượng do protein cung cấp bằng 20% tổng số năng lượng, sẽ bằng:</a:t>
            </a:r>
          </a:p>
          <a:p>
            <a:r>
              <a:rPr lang="vi-VN" sz="1200" b="0" i="0" kern="1200" dirty="0" smtClean="0">
                <a:solidFill>
                  <a:schemeClr val="tx1"/>
                </a:solidFill>
                <a:latin typeface="+mn-lt"/>
                <a:ea typeface="+mn-ea"/>
                <a:cs typeface="+mn-cs"/>
              </a:rPr>
              <a:t>1250kcal x 20% = 250 kcal.</a:t>
            </a:r>
          </a:p>
          <a:p>
            <a:r>
              <a:rPr lang="vi-VN" sz="1200" b="0" i="0" kern="1200" dirty="0" smtClean="0">
                <a:solidFill>
                  <a:schemeClr val="tx1"/>
                </a:solidFill>
                <a:latin typeface="+mn-lt"/>
                <a:ea typeface="+mn-ea"/>
                <a:cs typeface="+mn-cs"/>
              </a:rPr>
              <a:t>Lượng protein trong khẩu phần là:</a:t>
            </a:r>
          </a:p>
          <a:p>
            <a:r>
              <a:rPr lang="vi-VN" sz="1200" b="0" i="0" kern="1200" dirty="0" smtClean="0">
                <a:solidFill>
                  <a:schemeClr val="tx1"/>
                </a:solidFill>
                <a:latin typeface="+mn-lt"/>
                <a:ea typeface="+mn-ea"/>
                <a:cs typeface="+mn-cs"/>
              </a:rPr>
              <a:t>250 kcal: 4kcal/g = 62,5 g.</a:t>
            </a:r>
          </a:p>
          <a:p>
            <a:r>
              <a:rPr lang="vi-VN" sz="1200" b="1" i="0" kern="1200" dirty="0" smtClean="0">
                <a:solidFill>
                  <a:schemeClr val="tx1"/>
                </a:solidFill>
                <a:latin typeface="+mn-lt"/>
                <a:ea typeface="+mn-ea"/>
                <a:cs typeface="+mn-cs"/>
              </a:rPr>
              <a:t>5.4. Năng lượng do lipid cung cấp</a:t>
            </a:r>
            <a:endParaRPr lang="vi-VN" sz="1200" b="0" i="0" kern="1200" dirty="0" smtClean="0">
              <a:solidFill>
                <a:schemeClr val="tx1"/>
              </a:solidFill>
              <a:latin typeface="+mn-lt"/>
              <a:ea typeface="+mn-ea"/>
              <a:cs typeface="+mn-cs"/>
            </a:endParaRPr>
          </a:p>
          <a:p>
            <a:r>
              <a:rPr lang="vi-VN" sz="1200" b="0" i="0" kern="1200" dirty="0" smtClean="0">
                <a:solidFill>
                  <a:schemeClr val="tx1"/>
                </a:solidFill>
                <a:latin typeface="+mn-lt"/>
                <a:ea typeface="+mn-ea"/>
                <a:cs typeface="+mn-cs"/>
              </a:rPr>
              <a:t>Năng lượng do lipid cung cấp</a:t>
            </a:r>
            <a:r>
              <a:rPr lang="vi-VN" sz="1200" b="1" i="1" kern="1200" dirty="0" smtClean="0">
                <a:solidFill>
                  <a:schemeClr val="tx1"/>
                </a:solidFill>
                <a:latin typeface="+mn-lt"/>
                <a:ea typeface="+mn-ea"/>
                <a:cs typeface="+mn-cs"/>
              </a:rPr>
              <a:t> </a:t>
            </a:r>
            <a:r>
              <a:rPr lang="vi-VN" sz="1200" b="0" i="0" kern="1200" dirty="0" smtClean="0">
                <a:solidFill>
                  <a:schemeClr val="tx1"/>
                </a:solidFill>
                <a:latin typeface="+mn-lt"/>
                <a:ea typeface="+mn-ea"/>
                <a:cs typeface="+mn-cs"/>
              </a:rPr>
              <a:t>bằng</a:t>
            </a:r>
            <a:r>
              <a:rPr lang="vi-VN" sz="1200" b="1" i="1" kern="1200" dirty="0" smtClean="0">
                <a:solidFill>
                  <a:schemeClr val="tx1"/>
                </a:solidFill>
                <a:latin typeface="+mn-lt"/>
                <a:ea typeface="+mn-ea"/>
                <a:cs typeface="+mn-cs"/>
              </a:rPr>
              <a:t> </a:t>
            </a:r>
            <a:r>
              <a:rPr lang="vi-VN" sz="1200" b="0" i="0" kern="1200" dirty="0" smtClean="0">
                <a:solidFill>
                  <a:schemeClr val="tx1"/>
                </a:solidFill>
                <a:latin typeface="+mn-lt"/>
                <a:ea typeface="+mn-ea"/>
                <a:cs typeface="+mn-cs"/>
              </a:rPr>
              <a:t>tổng năng lượng trừ đi năng lượng do protein và glucid cung cấp:</a:t>
            </a:r>
          </a:p>
          <a:p>
            <a:r>
              <a:rPr lang="vi-VN" sz="1200" b="0" i="0" kern="1200" dirty="0" smtClean="0">
                <a:solidFill>
                  <a:schemeClr val="tx1"/>
                </a:solidFill>
                <a:latin typeface="+mn-lt"/>
                <a:ea typeface="+mn-ea"/>
                <a:cs typeface="+mn-cs"/>
              </a:rPr>
              <a:t>1250 kcal - (750kcal + 250kcal) = 250 kcal.</a:t>
            </a:r>
          </a:p>
          <a:p>
            <a:r>
              <a:rPr lang="vi-VN" sz="1200" b="0" i="0" kern="1200" dirty="0" smtClean="0">
                <a:solidFill>
                  <a:schemeClr val="tx1"/>
                </a:solidFill>
                <a:latin typeface="+mn-lt"/>
                <a:ea typeface="+mn-ea"/>
                <a:cs typeface="+mn-cs"/>
              </a:rPr>
              <a:t>250kcal : 9kcal/g = 27,7 g.</a:t>
            </a:r>
          </a:p>
          <a:p>
            <a:r>
              <a:rPr lang="vi-VN" sz="1200" b="0" i="0" kern="1200" dirty="0" smtClean="0">
                <a:solidFill>
                  <a:schemeClr val="tx1"/>
                </a:solidFill>
                <a:latin typeface="+mn-lt"/>
                <a:ea typeface="+mn-ea"/>
                <a:cs typeface="+mn-cs"/>
              </a:rPr>
              <a:t>Cơ cấu của chế độ ăn như sau:</a:t>
            </a:r>
          </a:p>
          <a:p>
            <a:r>
              <a:rPr lang="vi-VN" sz="1200" b="0" i="0" kern="1200" dirty="0" smtClean="0">
                <a:solidFill>
                  <a:schemeClr val="tx1"/>
                </a:solidFill>
                <a:latin typeface="+mn-lt"/>
                <a:ea typeface="+mn-ea"/>
                <a:cs typeface="+mn-cs"/>
              </a:rPr>
              <a:t>Tổng năng lượng: 1250kcal/ngày.</a:t>
            </a:r>
          </a:p>
          <a:p>
            <a:r>
              <a:rPr lang="vi-VN" sz="1200" b="0" i="0" kern="1200" dirty="0" smtClean="0">
                <a:solidFill>
                  <a:schemeClr val="tx1"/>
                </a:solidFill>
                <a:latin typeface="+mn-lt"/>
                <a:ea typeface="+mn-ea"/>
                <a:cs typeface="+mn-cs"/>
              </a:rPr>
              <a:t>Trong đó:</a:t>
            </a:r>
          </a:p>
          <a:p>
            <a:r>
              <a:rPr lang="vi-VN" sz="1200" b="0" i="0" kern="1200" dirty="0" smtClean="0">
                <a:solidFill>
                  <a:schemeClr val="tx1"/>
                </a:solidFill>
                <a:latin typeface="+mn-lt"/>
                <a:ea typeface="+mn-ea"/>
                <a:cs typeface="+mn-cs"/>
              </a:rPr>
              <a:t>Glucid : 60%.</a:t>
            </a:r>
          </a:p>
          <a:p>
            <a:r>
              <a:rPr lang="vi-VN" sz="1200" b="0" i="0" kern="1200" dirty="0" smtClean="0">
                <a:solidFill>
                  <a:schemeClr val="tx1"/>
                </a:solidFill>
                <a:latin typeface="+mn-lt"/>
                <a:ea typeface="+mn-ea"/>
                <a:cs typeface="+mn-cs"/>
              </a:rPr>
              <a:t>Protid  : 20%.</a:t>
            </a:r>
          </a:p>
          <a:p>
            <a:r>
              <a:rPr lang="vi-VN" sz="1200" b="0" i="0" kern="1200" dirty="0" smtClean="0">
                <a:solidFill>
                  <a:schemeClr val="tx1"/>
                </a:solidFill>
                <a:latin typeface="+mn-lt"/>
                <a:ea typeface="+mn-ea"/>
                <a:cs typeface="+mn-cs"/>
              </a:rPr>
              <a:t>Lipid   : 20%</a:t>
            </a:r>
          </a:p>
          <a:p>
            <a:r>
              <a:rPr lang="vi-VN" sz="1200" b="1" i="1" kern="1200" dirty="0" smtClean="0">
                <a:solidFill>
                  <a:schemeClr val="tx1"/>
                </a:solidFill>
                <a:latin typeface="+mn-lt"/>
                <a:ea typeface="+mn-ea"/>
                <a:cs typeface="+mn-cs"/>
              </a:rPr>
              <a:t>Giá trị dinh dưỡng đạt được:</a:t>
            </a:r>
            <a:endParaRPr lang="vi-VN" sz="1200" b="0" i="0" kern="1200" dirty="0" smtClean="0">
              <a:solidFill>
                <a:schemeClr val="tx1"/>
              </a:solidFill>
              <a:latin typeface="+mn-lt"/>
              <a:ea typeface="+mn-ea"/>
              <a:cs typeface="+mn-cs"/>
            </a:endParaRPr>
          </a:p>
          <a:p>
            <a:r>
              <a:rPr lang="vi-VN" sz="1200" b="0" i="0" kern="1200" dirty="0" smtClean="0">
                <a:solidFill>
                  <a:schemeClr val="tx1"/>
                </a:solidFill>
                <a:latin typeface="+mn-lt"/>
                <a:ea typeface="+mn-ea"/>
                <a:cs typeface="+mn-cs"/>
              </a:rPr>
              <a:t>Glucid:   185,2g (60% năng lượng khẩu phần).</a:t>
            </a:r>
          </a:p>
          <a:p>
            <a:r>
              <a:rPr lang="vi-VN" sz="1200" b="0" i="0" kern="1200" dirty="0" smtClean="0">
                <a:solidFill>
                  <a:schemeClr val="tx1"/>
                </a:solidFill>
                <a:latin typeface="+mn-lt"/>
                <a:ea typeface="+mn-ea"/>
                <a:cs typeface="+mn-cs"/>
              </a:rPr>
              <a:t>Protein:  63,5g (20 % năng lượng khẩu phần).</a:t>
            </a:r>
          </a:p>
          <a:p>
            <a:r>
              <a:rPr lang="vi-VN" sz="1200" b="0" i="0" kern="1200" dirty="0" smtClean="0">
                <a:solidFill>
                  <a:schemeClr val="tx1"/>
                </a:solidFill>
                <a:latin typeface="+mn-lt"/>
                <a:ea typeface="+mn-ea"/>
                <a:cs typeface="+mn-cs"/>
              </a:rPr>
              <a:t>Lipid:     29,2g          (20 % năng lượng khẩu phần).</a:t>
            </a:r>
          </a:p>
          <a:p>
            <a:r>
              <a:rPr lang="vi-VN" sz="1200" b="0" i="0" kern="1200" dirty="0" smtClean="0">
                <a:solidFill>
                  <a:schemeClr val="tx1"/>
                </a:solidFill>
                <a:latin typeface="+mn-lt"/>
                <a:ea typeface="+mn-ea"/>
                <a:cs typeface="+mn-cs"/>
              </a:rPr>
              <a:t>Chất xơ: 22,5g</a:t>
            </a:r>
          </a:p>
          <a:p>
            <a:r>
              <a:rPr lang="vi-VN" sz="1200" b="0" i="0" kern="1200" dirty="0" smtClean="0">
                <a:solidFill>
                  <a:schemeClr val="tx1"/>
                </a:solidFill>
                <a:latin typeface="+mn-lt"/>
                <a:ea typeface="+mn-ea"/>
                <a:cs typeface="+mn-cs"/>
              </a:rPr>
              <a:t>Năng lượng: 1256 kcal.</a:t>
            </a:r>
          </a:p>
          <a:p>
            <a:r>
              <a:rPr lang="vi-VN" sz="1200" b="1" i="0" kern="1200" dirty="0" smtClean="0">
                <a:solidFill>
                  <a:schemeClr val="tx1"/>
                </a:solidFill>
                <a:latin typeface="+mn-lt"/>
                <a:ea typeface="+mn-ea"/>
                <a:cs typeface="+mn-cs"/>
              </a:rPr>
              <a:t>Câu hỏi ôn tập:</a:t>
            </a:r>
            <a:endParaRPr lang="vi-VN" sz="1200" b="0" i="0" kern="1200" dirty="0" smtClean="0">
              <a:solidFill>
                <a:schemeClr val="tx1"/>
              </a:solidFill>
              <a:latin typeface="+mn-lt"/>
              <a:ea typeface="+mn-ea"/>
              <a:cs typeface="+mn-cs"/>
            </a:endParaRPr>
          </a:p>
          <a:p>
            <a:r>
              <a:rPr lang="vi-VN" sz="1200" b="0" i="0" kern="1200" dirty="0" smtClean="0">
                <a:solidFill>
                  <a:schemeClr val="tx1"/>
                </a:solidFill>
                <a:latin typeface="+mn-lt"/>
                <a:ea typeface="+mn-ea"/>
                <a:cs typeface="+mn-cs"/>
              </a:rPr>
              <a:t>Câu 1: Vai trò của ăn uống trong bệnh đái tháo đường.</a:t>
            </a:r>
          </a:p>
          <a:p>
            <a:r>
              <a:rPr lang="vi-VN" sz="1200" b="0" i="0" kern="1200" dirty="0" smtClean="0">
                <a:solidFill>
                  <a:schemeClr val="tx1"/>
                </a:solidFill>
                <a:latin typeface="+mn-lt"/>
                <a:ea typeface="+mn-ea"/>
                <a:cs typeface="+mn-cs"/>
              </a:rPr>
              <a:t>Câu 2: Nguyên tắc dinh dưỡng điều trị bệnh đái tháo đường.</a:t>
            </a:r>
          </a:p>
          <a:p>
            <a:r>
              <a:rPr lang="vi-VN" sz="1200" b="0" i="0" kern="1200" dirty="0" smtClean="0">
                <a:solidFill>
                  <a:schemeClr val="tx1"/>
                </a:solidFill>
                <a:latin typeface="+mn-lt"/>
                <a:ea typeface="+mn-ea"/>
                <a:cs typeface="+mn-cs"/>
              </a:rPr>
              <a:t>Câu 3: Cách kê một thực đơn cụ thể.</a:t>
            </a:r>
          </a:p>
          <a:p>
            <a:r>
              <a:rPr lang="vi-VN" sz="1200" b="1" i="0" kern="1200" dirty="0" smtClean="0">
                <a:solidFill>
                  <a:schemeClr val="tx1"/>
                </a:solidFill>
                <a:latin typeface="+mn-lt"/>
                <a:ea typeface="+mn-ea"/>
                <a:cs typeface="+mn-cs"/>
              </a:rPr>
              <a:t>Tài liệu tham khảo:</a:t>
            </a:r>
            <a:endParaRPr lang="vi-VN" sz="1200" b="0" i="0" kern="1200" dirty="0" smtClean="0">
              <a:solidFill>
                <a:schemeClr val="tx1"/>
              </a:solidFill>
              <a:latin typeface="+mn-lt"/>
              <a:ea typeface="+mn-ea"/>
              <a:cs typeface="+mn-cs"/>
            </a:endParaRPr>
          </a:p>
          <a:p>
            <a:r>
              <a:rPr lang="vi-VN" sz="1200" b="0" i="0" kern="1200" dirty="0" smtClean="0">
                <a:solidFill>
                  <a:schemeClr val="tx1"/>
                </a:solidFill>
                <a:latin typeface="+mn-lt"/>
                <a:ea typeface="+mn-ea"/>
                <a:cs typeface="+mn-cs"/>
              </a:rPr>
              <a:t>1. Nguyễn Thanh Chò ( 2008), Chế độ ăn trong bệnh đái tháo đường, Bộ môn Dinh dưỡng - HVQY, Nhà xuất bản QĐND, tr:  129 -143.</a:t>
            </a:r>
          </a:p>
          <a:p>
            <a:r>
              <a:rPr lang="vi-VN" sz="1200" b="0" i="0" kern="1200" dirty="0" smtClean="0">
                <a:solidFill>
                  <a:schemeClr val="tx1"/>
                </a:solidFill>
                <a:latin typeface="+mn-lt"/>
                <a:ea typeface="+mn-ea"/>
                <a:cs typeface="+mn-cs"/>
              </a:rPr>
              <a:t>2. Nguyễn Thanh Hà, Nguyễn Thị Lâm. (2002</a:t>
            </a:r>
            <a:r>
              <a:rPr lang="vi-VN" sz="1200" b="1" i="1" kern="1200" dirty="0" smtClean="0">
                <a:solidFill>
                  <a:schemeClr val="tx1"/>
                </a:solidFill>
                <a:latin typeface="+mn-lt"/>
                <a:ea typeface="+mn-ea"/>
                <a:cs typeface="+mn-cs"/>
              </a:rPr>
              <a:t>). Chế độ ăn trong bệnh đái tháo   đ­ường . </a:t>
            </a:r>
            <a:r>
              <a:rPr lang="vi-VN" sz="1200" b="0" i="0" kern="1200" dirty="0" smtClean="0">
                <a:solidFill>
                  <a:schemeClr val="tx1"/>
                </a:solidFill>
                <a:latin typeface="+mn-lt"/>
                <a:ea typeface="+mn-ea"/>
                <a:cs typeface="+mn-cs"/>
              </a:rPr>
              <a:t>Dinh dư­ỡng lâm sàng - Viện Dinh d­ưỡng. NXBYH, tr:202-222</a:t>
            </a:r>
          </a:p>
          <a:p>
            <a:r>
              <a:rPr lang="vi-VN" sz="1200" b="0" i="0" kern="1200" dirty="0" smtClean="0">
                <a:solidFill>
                  <a:schemeClr val="tx1"/>
                </a:solidFill>
                <a:latin typeface="+mn-lt"/>
                <a:ea typeface="+mn-ea"/>
                <a:cs typeface="+mn-cs"/>
              </a:rPr>
              <a:t>3. Jean-Fabien Zazzo (2005). </a:t>
            </a:r>
            <a:r>
              <a:rPr lang="vi-VN" sz="1200" b="1" i="1" kern="1200" dirty="0" smtClean="0">
                <a:solidFill>
                  <a:schemeClr val="tx1"/>
                </a:solidFill>
                <a:latin typeface="+mn-lt"/>
                <a:ea typeface="+mn-ea"/>
                <a:cs typeface="+mn-cs"/>
              </a:rPr>
              <a:t>Diabetes Mellitus</a:t>
            </a:r>
            <a:r>
              <a:rPr lang="vi-VN" sz="1200" b="0" i="0" kern="1200" dirty="0" smtClean="0">
                <a:solidFill>
                  <a:schemeClr val="tx1"/>
                </a:solidFill>
                <a:latin typeface="+mn-lt"/>
                <a:ea typeface="+mn-ea"/>
                <a:cs typeface="+mn-cs"/>
              </a:rPr>
              <a:t>. Clinical Nutrition. Blackwell Publishing, pp: 194-204.</a:t>
            </a:r>
          </a:p>
          <a:p>
            <a:r>
              <a:rPr lang="vi-VN" sz="1200" b="0" i="0" kern="1200" dirty="0" smtClean="0">
                <a:solidFill>
                  <a:schemeClr val="tx1"/>
                </a:solidFill>
                <a:latin typeface="+mn-lt"/>
                <a:ea typeface="+mn-ea"/>
                <a:cs typeface="+mn-cs"/>
              </a:rPr>
              <a:t>4. Judith Wylie-Roett and Frank Vinicor (2001). </a:t>
            </a:r>
            <a:r>
              <a:rPr lang="vi-VN" sz="1200" b="1" i="1" kern="1200" dirty="0" smtClean="0">
                <a:solidFill>
                  <a:schemeClr val="tx1"/>
                </a:solidFill>
                <a:latin typeface="+mn-lt"/>
                <a:ea typeface="+mn-ea"/>
                <a:cs typeface="+mn-cs"/>
              </a:rPr>
              <a:t>Diabetes Mellitus</a:t>
            </a:r>
            <a:r>
              <a:rPr lang="vi-VN" sz="1200" b="0" i="0" kern="1200" dirty="0" smtClean="0">
                <a:solidFill>
                  <a:schemeClr val="tx1"/>
                </a:solidFill>
                <a:latin typeface="+mn-lt"/>
                <a:ea typeface="+mn-ea"/>
                <a:cs typeface="+mn-cs"/>
              </a:rPr>
              <a:t>. Present knowledge in nutrition, ILSI Press, Washington DC.pp: 552-563.</a:t>
            </a:r>
          </a:p>
          <a:p>
            <a:r>
              <a:rPr lang="vi-VN" sz="1200" b="0" i="0" kern="1200" dirty="0" smtClean="0">
                <a:solidFill>
                  <a:schemeClr val="tx1"/>
                </a:solidFill>
                <a:latin typeface="+mn-lt"/>
                <a:ea typeface="+mn-ea"/>
                <a:cs typeface="+mn-cs"/>
              </a:rPr>
              <a:t>5. Marion J Franz (2008). Medical Nutrition Therapy for diabetes melitus and hypoglycemia of nondiabetes origin; Krause’s Food &amp; Nutrition Therapy; pp: 764 – 802.</a:t>
            </a:r>
          </a:p>
          <a:p>
            <a:endParaRPr lang="vi-VN" sz="1200" b="1" i="0" kern="1200" dirty="0" smtClean="0">
              <a:solidFill>
                <a:schemeClr val="tx1"/>
              </a:solidFill>
              <a:latin typeface="+mn-lt"/>
              <a:ea typeface="+mn-ea"/>
              <a:cs typeface="+mn-cs"/>
            </a:endParaRPr>
          </a:p>
          <a:p>
            <a:endParaRPr lang="en-US" b="1" dirty="0"/>
          </a:p>
        </p:txBody>
      </p:sp>
      <p:sp>
        <p:nvSpPr>
          <p:cNvPr id="4" name="Slide Number Placeholder 3"/>
          <p:cNvSpPr>
            <a:spLocks noGrp="1"/>
          </p:cNvSpPr>
          <p:nvPr>
            <p:ph type="sldNum" sz="quarter" idx="10"/>
          </p:nvPr>
        </p:nvSpPr>
        <p:spPr/>
        <p:txBody>
          <a:bodyPr/>
          <a:lstStyle/>
          <a:p>
            <a:fld id="{F7FE5ECD-7426-4F2F-8F1C-8C340215B41D}" type="slidenum">
              <a:rPr lang="en-US" smtClean="0"/>
              <a:pPr/>
              <a:t>68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Thuốc</a:t>
            </a:r>
            <a:r>
              <a:rPr lang="en-US" dirty="0" smtClean="0"/>
              <a:t> </a:t>
            </a:r>
            <a:r>
              <a:rPr lang="en-US" dirty="0" err="1" smtClean="0"/>
              <a:t>điều</a:t>
            </a:r>
            <a:r>
              <a:rPr lang="en-US" baseline="0" dirty="0" smtClean="0"/>
              <a:t> </a:t>
            </a:r>
            <a:r>
              <a:rPr lang="en-US" baseline="0" dirty="0" err="1" smtClean="0"/>
              <a:t>trị</a:t>
            </a:r>
            <a:r>
              <a:rPr lang="en-US" baseline="0" dirty="0" smtClean="0"/>
              <a:t> </a:t>
            </a:r>
            <a:r>
              <a:rPr lang="en-US" baseline="0" dirty="0" err="1" smtClean="0"/>
              <a:t>béo</a:t>
            </a:r>
            <a:r>
              <a:rPr lang="en-US" baseline="0" dirty="0" smtClean="0"/>
              <a:t> </a:t>
            </a:r>
            <a:r>
              <a:rPr lang="en-US" baseline="0" dirty="0" err="1" smtClean="0"/>
              <a:t>phì</a:t>
            </a:r>
            <a:r>
              <a:rPr lang="en-US" baseline="0" dirty="0" smtClean="0"/>
              <a:t> : </a:t>
            </a:r>
            <a:r>
              <a:rPr lang="en-US" baseline="0" dirty="0" err="1" smtClean="0"/>
              <a:t>orlisstat</a:t>
            </a:r>
            <a:r>
              <a:rPr lang="en-US" baseline="0" dirty="0" smtClean="0"/>
              <a:t> </a:t>
            </a:r>
            <a:r>
              <a:rPr lang="en-US" baseline="0" dirty="0" err="1" smtClean="0"/>
              <a:t>sử</a:t>
            </a:r>
            <a:r>
              <a:rPr lang="en-US" baseline="0" dirty="0" smtClean="0"/>
              <a:t> </a:t>
            </a:r>
            <a:r>
              <a:rPr lang="en-US" baseline="0" dirty="0" err="1" smtClean="0"/>
              <a:t>dụng</a:t>
            </a:r>
            <a:r>
              <a:rPr lang="en-US" baseline="0" dirty="0" smtClean="0"/>
              <a:t> </a:t>
            </a:r>
            <a:r>
              <a:rPr lang="en-US" baseline="0" dirty="0" err="1" smtClean="0"/>
              <a:t>khi</a:t>
            </a:r>
            <a:r>
              <a:rPr lang="en-US" baseline="0" dirty="0" smtClean="0"/>
              <a:t> BMI&gt;30 </a:t>
            </a:r>
            <a:r>
              <a:rPr lang="en-US" baseline="0" dirty="0" err="1" smtClean="0"/>
              <a:t>hoacjBMI</a:t>
            </a:r>
            <a:r>
              <a:rPr lang="en-US" baseline="0" dirty="0" smtClean="0"/>
              <a:t>&gt;27+ ĐTĐ&gt; </a:t>
            </a:r>
            <a:r>
              <a:rPr lang="en-US" baseline="0" dirty="0" err="1" smtClean="0"/>
              <a:t>nên</a:t>
            </a:r>
            <a:r>
              <a:rPr lang="en-US" baseline="0" dirty="0" smtClean="0"/>
              <a:t> </a:t>
            </a:r>
            <a:r>
              <a:rPr lang="en-US" baseline="0" dirty="0" err="1" smtClean="0"/>
              <a:t>sử</a:t>
            </a:r>
            <a:r>
              <a:rPr lang="en-US" baseline="0" dirty="0" smtClean="0"/>
              <a:t> </a:t>
            </a:r>
            <a:r>
              <a:rPr lang="en-US" baseline="0" dirty="0" err="1" smtClean="0"/>
              <a:t>dụng</a:t>
            </a:r>
            <a:r>
              <a:rPr lang="en-US" baseline="0" dirty="0" smtClean="0"/>
              <a:t> </a:t>
            </a:r>
            <a:r>
              <a:rPr lang="en-US" baseline="0" dirty="0" err="1" smtClean="0"/>
              <a:t>dồng</a:t>
            </a:r>
            <a:r>
              <a:rPr lang="en-US" baseline="0" dirty="0" smtClean="0"/>
              <a:t> </a:t>
            </a:r>
            <a:r>
              <a:rPr lang="en-US" baseline="0" dirty="0" err="1" smtClean="0"/>
              <a:t>thời</a:t>
            </a:r>
            <a:r>
              <a:rPr lang="en-US" baseline="0" dirty="0" smtClean="0"/>
              <a:t> </a:t>
            </a:r>
            <a:r>
              <a:rPr lang="en-US" baseline="0" dirty="0" err="1" smtClean="0"/>
              <a:t>với</a:t>
            </a:r>
            <a:r>
              <a:rPr lang="en-US" baseline="0" dirty="0" smtClean="0"/>
              <a:t> </a:t>
            </a:r>
            <a:r>
              <a:rPr lang="en-US" baseline="0" dirty="0" err="1" smtClean="0"/>
              <a:t>chế</a:t>
            </a:r>
            <a:r>
              <a:rPr lang="en-US" baseline="0" dirty="0" smtClean="0"/>
              <a:t> </a:t>
            </a:r>
            <a:r>
              <a:rPr lang="en-US" baseline="0" dirty="0" err="1" smtClean="0"/>
              <a:t>độ</a:t>
            </a:r>
            <a:r>
              <a:rPr lang="en-US" baseline="0" dirty="0" smtClean="0"/>
              <a:t> </a:t>
            </a:r>
            <a:r>
              <a:rPr lang="en-US" baseline="0" dirty="0" err="1" smtClean="0"/>
              <a:t>ăn</a:t>
            </a:r>
            <a:r>
              <a:rPr lang="en-US" baseline="0" dirty="0" smtClean="0"/>
              <a:t>, </a:t>
            </a:r>
            <a:r>
              <a:rPr lang="en-US" baseline="0" dirty="0" err="1" smtClean="0"/>
              <a:t>nếu</a:t>
            </a:r>
            <a:r>
              <a:rPr lang="en-US" baseline="0" dirty="0" smtClean="0"/>
              <a:t> BN </a:t>
            </a:r>
            <a:r>
              <a:rPr lang="en-US" baseline="0" dirty="0" err="1" smtClean="0"/>
              <a:t>sử</a:t>
            </a:r>
            <a:r>
              <a:rPr lang="en-US" baseline="0" dirty="0" smtClean="0"/>
              <a:t> dung </a:t>
            </a:r>
            <a:r>
              <a:rPr lang="en-US" baseline="0" dirty="0" err="1" smtClean="0"/>
              <a:t>trong</a:t>
            </a:r>
            <a:r>
              <a:rPr lang="en-US" baseline="0" dirty="0" smtClean="0"/>
              <a:t> 2 </a:t>
            </a:r>
            <a:r>
              <a:rPr lang="en-US" baseline="0" dirty="0" err="1" smtClean="0"/>
              <a:t>tuaanf</a:t>
            </a:r>
            <a:r>
              <a:rPr lang="en-US" baseline="0" dirty="0" smtClean="0"/>
              <a:t> </a:t>
            </a:r>
            <a:r>
              <a:rPr lang="en-US" baseline="0" dirty="0" err="1" smtClean="0"/>
              <a:t>mà</a:t>
            </a:r>
            <a:r>
              <a:rPr lang="en-US" baseline="0" dirty="0" smtClean="0"/>
              <a:t> </a:t>
            </a:r>
            <a:r>
              <a:rPr lang="en-US" baseline="0" dirty="0" err="1" smtClean="0"/>
              <a:t>ko</a:t>
            </a:r>
            <a:r>
              <a:rPr lang="en-US" baseline="0" dirty="0" smtClean="0"/>
              <a:t> </a:t>
            </a:r>
            <a:r>
              <a:rPr lang="en-US" baseline="0" dirty="0" err="1" smtClean="0"/>
              <a:t>giảm</a:t>
            </a:r>
            <a:r>
              <a:rPr lang="en-US" baseline="0" dirty="0" smtClean="0"/>
              <a:t> </a:t>
            </a:r>
            <a:r>
              <a:rPr lang="en-US" baseline="0" dirty="0" err="1" smtClean="0"/>
              <a:t>đươc</a:t>
            </a:r>
            <a:r>
              <a:rPr lang="en-US" baseline="0" dirty="0" smtClean="0"/>
              <a:t> 5% </a:t>
            </a:r>
            <a:r>
              <a:rPr lang="en-US" baseline="0" dirty="0" err="1" smtClean="0"/>
              <a:t>cân</a:t>
            </a:r>
            <a:r>
              <a:rPr lang="en-US" baseline="0" dirty="0" smtClean="0"/>
              <a:t> </a:t>
            </a:r>
            <a:r>
              <a:rPr lang="en-US" baseline="0" dirty="0" err="1" smtClean="0"/>
              <a:t>nặng</a:t>
            </a:r>
            <a:r>
              <a:rPr lang="en-US" baseline="0" dirty="0" smtClean="0"/>
              <a:t> </a:t>
            </a:r>
            <a:r>
              <a:rPr lang="en-US" baseline="0" dirty="0" err="1" smtClean="0"/>
              <a:t>thì</a:t>
            </a:r>
            <a:r>
              <a:rPr lang="en-US" baseline="0" dirty="0" smtClean="0"/>
              <a:t> </a:t>
            </a:r>
            <a:r>
              <a:rPr lang="en-US" baseline="0" dirty="0" err="1" smtClean="0"/>
              <a:t>ngừng</a:t>
            </a:r>
            <a:r>
              <a:rPr lang="en-US" baseline="0" dirty="0" smtClean="0"/>
              <a:t> </a:t>
            </a:r>
            <a:r>
              <a:rPr lang="en-US" baseline="0" dirty="0" err="1" smtClean="0"/>
              <a:t>sử</a:t>
            </a:r>
            <a:r>
              <a:rPr lang="en-US" baseline="0" dirty="0" smtClean="0"/>
              <a:t> </a:t>
            </a:r>
            <a:r>
              <a:rPr lang="en-US" baseline="0" dirty="0" err="1" smtClean="0"/>
              <a:t>dụng</a:t>
            </a:r>
            <a:endParaRPr lang="en-US" dirty="0"/>
          </a:p>
        </p:txBody>
      </p:sp>
      <p:sp>
        <p:nvSpPr>
          <p:cNvPr id="4" name="Slide Number Placeholder 3"/>
          <p:cNvSpPr>
            <a:spLocks noGrp="1"/>
          </p:cNvSpPr>
          <p:nvPr>
            <p:ph type="sldNum" sz="quarter" idx="10"/>
          </p:nvPr>
        </p:nvSpPr>
        <p:spPr/>
        <p:txBody>
          <a:bodyPr/>
          <a:lstStyle/>
          <a:p>
            <a:fld id="{F7FE5ECD-7426-4F2F-8F1C-8C340215B41D}" type="slidenum">
              <a:rPr lang="en-US" smtClean="0"/>
              <a:pPr/>
              <a:t>69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err="1" smtClean="0"/>
              <a:t>Vào</a:t>
            </a:r>
            <a:r>
              <a:rPr lang="en-US" baseline="0" dirty="0" smtClean="0"/>
              <a:t> </a:t>
            </a:r>
            <a:r>
              <a:rPr lang="en-US" baseline="0" dirty="0" err="1" smtClean="0"/>
              <a:t>tkx</a:t>
            </a:r>
            <a:r>
              <a:rPr lang="en-US" baseline="0" dirty="0" smtClean="0"/>
              <a:t> y 11 </a:t>
            </a:r>
            <a:r>
              <a:rPr lang="en-US" baseline="0" dirty="0" err="1" smtClean="0"/>
              <a:t>có</a:t>
            </a:r>
            <a:r>
              <a:rPr lang="en-US" baseline="0" dirty="0" smtClean="0"/>
              <a:t> </a:t>
            </a:r>
            <a:r>
              <a:rPr lang="en-US" baseline="0" dirty="0" err="1" smtClean="0"/>
              <a:t>một</a:t>
            </a:r>
            <a:r>
              <a:rPr lang="en-US" baseline="0" dirty="0" smtClean="0"/>
              <a:t> </a:t>
            </a:r>
            <a:r>
              <a:rPr lang="en-US" baseline="0" dirty="0" err="1" smtClean="0"/>
              <a:t>số</a:t>
            </a:r>
            <a:r>
              <a:rPr lang="en-US" baseline="0" dirty="0" smtClean="0"/>
              <a:t> </a:t>
            </a:r>
            <a:r>
              <a:rPr lang="en-US" baseline="0" dirty="0" err="1" smtClean="0"/>
              <a:t>bệnh</a:t>
            </a:r>
            <a:r>
              <a:rPr lang="en-US" baseline="0" dirty="0" smtClean="0"/>
              <a:t> </a:t>
            </a:r>
            <a:r>
              <a:rPr lang="en-US" baseline="0" dirty="0" err="1" smtClean="0"/>
              <a:t>nhân</a:t>
            </a:r>
            <a:r>
              <a:rPr lang="en-US" baseline="0" dirty="0" smtClean="0"/>
              <a:t> </a:t>
            </a:r>
            <a:r>
              <a:rPr lang="en-US" baseline="0" dirty="0" err="1" smtClean="0"/>
              <a:t>có</a:t>
            </a:r>
            <a:r>
              <a:rPr lang="en-US" baseline="0" dirty="0" smtClean="0"/>
              <a:t> </a:t>
            </a:r>
            <a:r>
              <a:rPr lang="en-US" baseline="0" dirty="0" err="1" smtClean="0"/>
              <a:t>triệu</a:t>
            </a:r>
            <a:r>
              <a:rPr lang="en-US" baseline="0" dirty="0" smtClean="0"/>
              <a:t> </a:t>
            </a:r>
            <a:r>
              <a:rPr lang="en-US" baseline="0" dirty="0" err="1" smtClean="0"/>
              <a:t>chứng</a:t>
            </a:r>
            <a:r>
              <a:rPr lang="en-US" baseline="0" dirty="0" smtClean="0"/>
              <a:t>  </a:t>
            </a:r>
            <a:r>
              <a:rPr lang="en-US" baseline="0" dirty="0" err="1" smtClean="0"/>
              <a:t>ăn</a:t>
            </a:r>
            <a:r>
              <a:rPr lang="en-US" baseline="0" dirty="0" smtClean="0"/>
              <a:t> </a:t>
            </a:r>
            <a:r>
              <a:rPr lang="en-US" baseline="0" dirty="0" err="1" smtClean="0"/>
              <a:t>nhiều</a:t>
            </a:r>
            <a:r>
              <a:rPr lang="en-US" baseline="0" dirty="0" smtClean="0"/>
              <a:t> </a:t>
            </a:r>
            <a:r>
              <a:rPr lang="en-US" baseline="0" dirty="0" err="1" smtClean="0"/>
              <a:t>uống</a:t>
            </a:r>
            <a:r>
              <a:rPr lang="en-US" baseline="0" dirty="0" smtClean="0"/>
              <a:t> </a:t>
            </a:r>
            <a:r>
              <a:rPr lang="en-US" baseline="0" dirty="0" err="1" smtClean="0"/>
              <a:t>nhiều</a:t>
            </a:r>
            <a:r>
              <a:rPr lang="en-US" baseline="0" dirty="0" smtClean="0"/>
              <a:t>, </a:t>
            </a:r>
            <a:r>
              <a:rPr lang="en-US" baseline="0" dirty="0" err="1" smtClean="0"/>
              <a:t>tiểu</a:t>
            </a:r>
            <a:r>
              <a:rPr lang="en-US" baseline="0" dirty="0" smtClean="0"/>
              <a:t> </a:t>
            </a:r>
            <a:r>
              <a:rPr lang="en-US" baseline="0" dirty="0" err="1" smtClean="0"/>
              <a:t>nhiều</a:t>
            </a:r>
            <a:r>
              <a:rPr lang="en-US" baseline="0" dirty="0" smtClean="0"/>
              <a:t> </a:t>
            </a:r>
            <a:r>
              <a:rPr lang="en-US" baseline="0" dirty="0" err="1" smtClean="0"/>
              <a:t>và</a:t>
            </a:r>
            <a:r>
              <a:rPr lang="en-US" baseline="0" dirty="0" smtClean="0"/>
              <a:t> </a:t>
            </a:r>
            <a:r>
              <a:rPr lang="en-US" baseline="0" dirty="0" err="1" smtClean="0"/>
              <a:t>gầy</a:t>
            </a:r>
            <a:r>
              <a:rPr lang="en-US" baseline="0" dirty="0" smtClean="0"/>
              <a:t> </a:t>
            </a:r>
            <a:r>
              <a:rPr lang="en-US" baseline="0" dirty="0" err="1" smtClean="0"/>
              <a:t>nhanh</a:t>
            </a:r>
            <a:r>
              <a:rPr lang="en-US" baseline="0" dirty="0" smtClean="0"/>
              <a:t>. </a:t>
            </a:r>
            <a:r>
              <a:rPr lang="en-US" baseline="0" dirty="0" err="1" smtClean="0"/>
              <a:t>Nhưng</a:t>
            </a:r>
            <a:r>
              <a:rPr lang="en-US" baseline="0" dirty="0" smtClean="0"/>
              <a:t> </a:t>
            </a:r>
            <a:r>
              <a:rPr lang="en-US" baseline="0" dirty="0" err="1" smtClean="0"/>
              <a:t>sau</a:t>
            </a:r>
            <a:r>
              <a:rPr lang="en-US" baseline="0" dirty="0" smtClean="0"/>
              <a:t> </a:t>
            </a:r>
            <a:r>
              <a:rPr lang="en-US" baseline="0" dirty="0" err="1" smtClean="0"/>
              <a:t>dó</a:t>
            </a:r>
            <a:r>
              <a:rPr lang="en-US" baseline="0" dirty="0" smtClean="0"/>
              <a:t> </a:t>
            </a:r>
            <a:r>
              <a:rPr lang="en-US" baseline="0" dirty="0" err="1" smtClean="0"/>
              <a:t>trên</a:t>
            </a:r>
            <a:r>
              <a:rPr lang="en-US" baseline="0" dirty="0" smtClean="0"/>
              <a:t> </a:t>
            </a:r>
            <a:r>
              <a:rPr lang="en-US" baseline="0" dirty="0" err="1" smtClean="0"/>
              <a:t>nhưng</a:t>
            </a:r>
            <a:r>
              <a:rPr lang="en-US" baseline="0" dirty="0" smtClean="0"/>
              <a:t> </a:t>
            </a:r>
            <a:r>
              <a:rPr lang="en-US" baseline="0" dirty="0" err="1" smtClean="0"/>
              <a:t>bệnh</a:t>
            </a:r>
            <a:r>
              <a:rPr lang="en-US" baseline="0" dirty="0" smtClean="0"/>
              <a:t> </a:t>
            </a:r>
            <a:r>
              <a:rPr lang="en-US" baseline="0" dirty="0" err="1" smtClean="0"/>
              <a:t>nhân</a:t>
            </a:r>
            <a:r>
              <a:rPr lang="en-US" baseline="0" dirty="0" smtClean="0"/>
              <a:t> </a:t>
            </a:r>
            <a:r>
              <a:rPr lang="en-US" baseline="0" dirty="0" err="1" smtClean="0"/>
              <a:t>ấy</a:t>
            </a:r>
            <a:r>
              <a:rPr lang="en-US" baseline="0" dirty="0" smtClean="0"/>
              <a:t> </a:t>
            </a:r>
            <a:r>
              <a:rPr lang="en-US" baseline="0" dirty="0" err="1" smtClean="0"/>
              <a:t>người</a:t>
            </a:r>
            <a:r>
              <a:rPr lang="en-US" baseline="0" dirty="0" smtClean="0"/>
              <a:t> </a:t>
            </a:r>
            <a:r>
              <a:rPr lang="en-US" baseline="0" dirty="0" err="1" smtClean="0"/>
              <a:t>ta</a:t>
            </a:r>
            <a:r>
              <a:rPr lang="en-US" baseline="0" dirty="0" smtClean="0"/>
              <a:t> </a:t>
            </a:r>
            <a:r>
              <a:rPr lang="en-US" baseline="0" dirty="0" err="1" smtClean="0"/>
              <a:t>thây</a:t>
            </a:r>
            <a:r>
              <a:rPr lang="en-US" baseline="0" dirty="0" smtClean="0"/>
              <a:t> </a:t>
            </a:r>
            <a:r>
              <a:rPr lang="en-US" baseline="0" dirty="0" err="1" smtClean="0"/>
              <a:t>có</a:t>
            </a:r>
            <a:r>
              <a:rPr lang="en-US" baseline="0" dirty="0" smtClean="0"/>
              <a:t> </a:t>
            </a:r>
            <a:r>
              <a:rPr lang="en-US" baseline="0" dirty="0" err="1" smtClean="0"/>
              <a:t>kiến</a:t>
            </a:r>
            <a:r>
              <a:rPr lang="en-US" baseline="0" dirty="0" smtClean="0"/>
              <a:t> </a:t>
            </a:r>
            <a:r>
              <a:rPr lang="en-US" baseline="0" dirty="0" err="1" smtClean="0"/>
              <a:t>bu</a:t>
            </a:r>
            <a:r>
              <a:rPr lang="en-US" baseline="0" dirty="0" smtClean="0"/>
              <a:t> </a:t>
            </a:r>
            <a:r>
              <a:rPr lang="en-US" baseline="0" dirty="0" err="1" smtClean="0"/>
              <a:t>vào</a:t>
            </a:r>
            <a:r>
              <a:rPr lang="en-US" baseline="0" dirty="0" smtClean="0"/>
              <a:t> </a:t>
            </a:r>
            <a:r>
              <a:rPr lang="en-US" baseline="0" dirty="0" err="1" smtClean="0"/>
              <a:t>bãi</a:t>
            </a:r>
            <a:r>
              <a:rPr lang="en-US" baseline="0" dirty="0" smtClean="0"/>
              <a:t> </a:t>
            </a:r>
            <a:r>
              <a:rPr lang="en-US" baseline="0" dirty="0" err="1" smtClean="0"/>
              <a:t>nước</a:t>
            </a:r>
            <a:r>
              <a:rPr lang="en-US" baseline="0" dirty="0" smtClean="0"/>
              <a:t> </a:t>
            </a:r>
            <a:r>
              <a:rPr lang="en-US" baseline="0" dirty="0" err="1" smtClean="0"/>
              <a:t>tiểu</a:t>
            </a:r>
            <a:r>
              <a:rPr lang="en-US" baseline="0" dirty="0" smtClean="0"/>
              <a:t>. </a:t>
            </a:r>
            <a:r>
              <a:rPr lang="en-US" baseline="0" dirty="0" err="1" smtClean="0"/>
              <a:t>Xác</a:t>
            </a:r>
            <a:r>
              <a:rPr lang="en-US" baseline="0" dirty="0" smtClean="0"/>
              <a:t> </a:t>
            </a:r>
            <a:r>
              <a:rPr lang="en-US" baseline="0" dirty="0" err="1" smtClean="0"/>
              <a:t>định</a:t>
            </a:r>
            <a:r>
              <a:rPr lang="en-US" baseline="0" dirty="0" smtClean="0"/>
              <a:t> </a:t>
            </a:r>
            <a:r>
              <a:rPr lang="en-US" baseline="0" dirty="0" err="1" smtClean="0"/>
              <a:t>bị</a:t>
            </a:r>
            <a:r>
              <a:rPr lang="en-US" baseline="0" dirty="0" smtClean="0"/>
              <a:t> </a:t>
            </a:r>
            <a:r>
              <a:rPr lang="en-US" baseline="0" dirty="0" err="1" smtClean="0"/>
              <a:t>bệnh</a:t>
            </a:r>
            <a:r>
              <a:rPr lang="en-US" baseline="0" dirty="0" smtClean="0"/>
              <a:t> </a:t>
            </a:r>
            <a:r>
              <a:rPr lang="en-US" baseline="0" dirty="0" err="1" smtClean="0"/>
              <a:t>tiểu</a:t>
            </a:r>
            <a:r>
              <a:rPr lang="en-US" baseline="0" dirty="0" smtClean="0"/>
              <a:t> </a:t>
            </a:r>
            <a:r>
              <a:rPr lang="en-US" baseline="0" dirty="0" err="1" smtClean="0"/>
              <a:t>dường</a:t>
            </a:r>
            <a:r>
              <a:rPr lang="en-US" baseline="0" dirty="0" smtClean="0"/>
              <a:t>. </a:t>
            </a:r>
            <a:r>
              <a:rPr lang="en-US" baseline="0" dirty="0" err="1" smtClean="0"/>
              <a:t>Sau</a:t>
            </a:r>
            <a:r>
              <a:rPr lang="en-US" baseline="0" dirty="0" smtClean="0"/>
              <a:t> </a:t>
            </a:r>
            <a:r>
              <a:rPr lang="en-US" baseline="0" dirty="0" err="1" smtClean="0"/>
              <a:t>này</a:t>
            </a:r>
            <a:r>
              <a:rPr lang="en-US" baseline="0" dirty="0" smtClean="0"/>
              <a:t> </a:t>
            </a:r>
            <a:r>
              <a:rPr lang="en-US" baseline="0" dirty="0" err="1" smtClean="0"/>
              <a:t>khi</a:t>
            </a:r>
            <a:r>
              <a:rPr lang="en-US" baseline="0" dirty="0" smtClean="0"/>
              <a:t> </a:t>
            </a:r>
            <a:r>
              <a:rPr lang="en-US" baseline="0" dirty="0" err="1" smtClean="0"/>
              <a:t>mà</a:t>
            </a:r>
            <a:r>
              <a:rPr lang="en-US" baseline="0" dirty="0" smtClean="0"/>
              <a:t> </a:t>
            </a:r>
            <a:r>
              <a:rPr lang="en-US" baseline="0" dirty="0" err="1" smtClean="0"/>
              <a:t>khoa</a:t>
            </a:r>
            <a:r>
              <a:rPr lang="en-US" baseline="0" dirty="0" smtClean="0"/>
              <a:t> </a:t>
            </a:r>
            <a:r>
              <a:rPr lang="en-US" baseline="0" dirty="0" err="1" smtClean="0"/>
              <a:t>học</a:t>
            </a:r>
            <a:r>
              <a:rPr lang="en-US" baseline="0" dirty="0" smtClean="0"/>
              <a:t> </a:t>
            </a:r>
            <a:r>
              <a:rPr lang="en-US" baseline="0" dirty="0" err="1" smtClean="0"/>
              <a:t>kỹ</a:t>
            </a:r>
            <a:r>
              <a:rPr lang="en-US" baseline="0" dirty="0" smtClean="0"/>
              <a:t> </a:t>
            </a:r>
            <a:r>
              <a:rPr lang="en-US" baseline="0" dirty="0" err="1" smtClean="0"/>
              <a:t>thuật</a:t>
            </a:r>
            <a:r>
              <a:rPr lang="en-US" baseline="0" dirty="0" smtClean="0"/>
              <a:t> </a:t>
            </a:r>
            <a:r>
              <a:rPr lang="en-US" baseline="0" dirty="0" err="1" smtClean="0"/>
              <a:t>đo</a:t>
            </a:r>
            <a:r>
              <a:rPr lang="en-US" baseline="0" dirty="0" smtClean="0"/>
              <a:t> </a:t>
            </a:r>
            <a:r>
              <a:rPr lang="en-US" baseline="0" dirty="0" err="1" smtClean="0"/>
              <a:t>được</a:t>
            </a:r>
            <a:r>
              <a:rPr lang="en-US" baseline="0" dirty="0" smtClean="0"/>
              <a:t> </a:t>
            </a:r>
            <a:r>
              <a:rPr lang="en-US" baseline="0" dirty="0" err="1" smtClean="0"/>
              <a:t>gluose</a:t>
            </a:r>
            <a:r>
              <a:rPr lang="en-US" baseline="0" dirty="0" smtClean="0"/>
              <a:t> </a:t>
            </a:r>
            <a:r>
              <a:rPr lang="en-US" baseline="0" dirty="0" err="1" smtClean="0"/>
              <a:t>máu</a:t>
            </a:r>
            <a:r>
              <a:rPr lang="en-US" baseline="0" dirty="0" smtClean="0"/>
              <a:t> </a:t>
            </a:r>
            <a:r>
              <a:rPr lang="en-US" baseline="0" dirty="0" err="1" smtClean="0"/>
              <a:t>chẩn</a:t>
            </a:r>
            <a:r>
              <a:rPr lang="en-US" baseline="0" dirty="0" smtClean="0"/>
              <a:t> </a:t>
            </a:r>
            <a:r>
              <a:rPr lang="en-US" baseline="0" dirty="0" err="1" smtClean="0"/>
              <a:t>đoán</a:t>
            </a:r>
            <a:r>
              <a:rPr lang="en-US" baseline="0" dirty="0" smtClean="0"/>
              <a:t> </a:t>
            </a:r>
            <a:r>
              <a:rPr lang="en-US" baseline="0" dirty="0" err="1" smtClean="0"/>
              <a:t>là</a:t>
            </a:r>
            <a:r>
              <a:rPr lang="en-US" baseline="0" dirty="0" smtClean="0"/>
              <a:t> ĐTĐ </a:t>
            </a:r>
            <a:r>
              <a:rPr lang="en-US" baseline="0" dirty="0" err="1" smtClean="0"/>
              <a:t>typ</a:t>
            </a:r>
            <a:r>
              <a:rPr lang="en-US" baseline="0" dirty="0" smtClean="0"/>
              <a:t> 2. </a:t>
            </a:r>
            <a:r>
              <a:rPr lang="en-US" baseline="0" dirty="0" err="1" smtClean="0"/>
              <a:t>vì</a:t>
            </a:r>
            <a:r>
              <a:rPr lang="en-US" baseline="0" dirty="0" smtClean="0"/>
              <a:t> </a:t>
            </a:r>
            <a:r>
              <a:rPr lang="en-US" baseline="0" dirty="0" err="1" smtClean="0"/>
              <a:t>người</a:t>
            </a:r>
            <a:r>
              <a:rPr lang="en-US" baseline="0" dirty="0" smtClean="0"/>
              <a:t> </a:t>
            </a:r>
            <a:r>
              <a:rPr lang="en-US" baseline="0" dirty="0" err="1" smtClean="0"/>
              <a:t>ta</a:t>
            </a:r>
            <a:r>
              <a:rPr lang="en-US" baseline="0" dirty="0" smtClean="0"/>
              <a:t> </a:t>
            </a:r>
            <a:r>
              <a:rPr lang="en-US" baseline="0" dirty="0" err="1" smtClean="0"/>
              <a:t>thấy</a:t>
            </a:r>
            <a:r>
              <a:rPr lang="en-US" baseline="0" dirty="0" smtClean="0"/>
              <a:t> </a:t>
            </a:r>
            <a:r>
              <a:rPr lang="en-US" baseline="0" dirty="0" err="1" smtClean="0"/>
              <a:t>nồng</a:t>
            </a:r>
            <a:r>
              <a:rPr lang="en-US" baseline="0" dirty="0" smtClean="0"/>
              <a:t> </a:t>
            </a:r>
            <a:r>
              <a:rPr lang="en-US" baseline="0" dirty="0" err="1" smtClean="0"/>
              <a:t>độ</a:t>
            </a:r>
            <a:r>
              <a:rPr lang="en-US" baseline="0" dirty="0" smtClean="0"/>
              <a:t> insulin </a:t>
            </a:r>
            <a:r>
              <a:rPr lang="en-US" baseline="0" dirty="0" err="1" smtClean="0"/>
              <a:t>vẫn</a:t>
            </a:r>
            <a:r>
              <a:rPr lang="en-US" baseline="0" dirty="0" smtClean="0"/>
              <a:t> </a:t>
            </a:r>
            <a:r>
              <a:rPr lang="en-US" baseline="0" dirty="0" err="1" smtClean="0"/>
              <a:t>cao</a:t>
            </a:r>
            <a:r>
              <a:rPr lang="en-US" baseline="0" dirty="0" smtClean="0"/>
              <a:t> hay </a:t>
            </a:r>
            <a:r>
              <a:rPr lang="en-US" baseline="0" dirty="0" err="1" smtClean="0"/>
              <a:t>bình</a:t>
            </a:r>
            <a:r>
              <a:rPr lang="en-US" baseline="0" dirty="0" smtClean="0"/>
              <a:t> </a:t>
            </a:r>
            <a:r>
              <a:rPr lang="en-US" baseline="0" dirty="0" err="1" smtClean="0"/>
              <a:t>thuongf</a:t>
            </a:r>
            <a:r>
              <a:rPr lang="en-US" baseline="0" dirty="0" smtClean="0"/>
              <a:t>.</a:t>
            </a:r>
            <a:endParaRPr lang="en-US" dirty="0" smtClean="0"/>
          </a:p>
        </p:txBody>
      </p:sp>
      <p:sp>
        <p:nvSpPr>
          <p:cNvPr id="4" name="Slide Number Placeholder 3"/>
          <p:cNvSpPr>
            <a:spLocks noGrp="1"/>
          </p:cNvSpPr>
          <p:nvPr>
            <p:ph type="sldNum" sz="quarter" idx="5"/>
          </p:nvPr>
        </p:nvSpPr>
        <p:spPr/>
        <p:txBody>
          <a:bodyPr/>
          <a:lstStyle/>
          <a:p>
            <a:pPr>
              <a:defRPr/>
            </a:pPr>
            <a:fld id="{01C8CDC2-B399-4671-BB65-74FCE09DD626}" type="slidenum">
              <a:rPr lang="en-US" smtClean="0"/>
              <a:pPr>
                <a:defRPr/>
              </a:pPr>
              <a:t>6</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Sử</a:t>
            </a:r>
            <a:r>
              <a:rPr lang="en-US" dirty="0" smtClean="0"/>
              <a:t> </a:t>
            </a:r>
            <a:r>
              <a:rPr lang="en-US" dirty="0" err="1" smtClean="0"/>
              <a:t>dụng</a:t>
            </a:r>
            <a:r>
              <a:rPr lang="en-US" baseline="0" dirty="0" smtClean="0"/>
              <a:t> </a:t>
            </a:r>
            <a:r>
              <a:rPr lang="en-US" baseline="0" dirty="0" err="1" smtClean="0"/>
              <a:t>máy</a:t>
            </a:r>
            <a:r>
              <a:rPr lang="en-US" baseline="0" dirty="0" smtClean="0"/>
              <a:t> </a:t>
            </a:r>
            <a:r>
              <a:rPr lang="en-US" baseline="0" dirty="0" err="1" smtClean="0"/>
              <a:t>đo</a:t>
            </a:r>
            <a:r>
              <a:rPr lang="en-US" baseline="0" dirty="0" smtClean="0"/>
              <a:t> </a:t>
            </a:r>
            <a:r>
              <a:rPr lang="en-US" baseline="0" dirty="0" err="1" smtClean="0"/>
              <a:t>dường</a:t>
            </a:r>
            <a:r>
              <a:rPr lang="en-US" baseline="0" dirty="0" smtClean="0"/>
              <a:t> </a:t>
            </a:r>
            <a:r>
              <a:rPr lang="en-US" baseline="0" dirty="0" err="1" smtClean="0"/>
              <a:t>huyết</a:t>
            </a:r>
            <a:r>
              <a:rPr lang="en-US" baseline="0" dirty="0" smtClean="0"/>
              <a:t> </a:t>
            </a:r>
            <a:r>
              <a:rPr lang="en-US" baseline="0" dirty="0" err="1" smtClean="0"/>
              <a:t>tại</a:t>
            </a:r>
            <a:r>
              <a:rPr lang="en-US" baseline="0" dirty="0" smtClean="0"/>
              <a:t> </a:t>
            </a:r>
            <a:r>
              <a:rPr lang="en-US" baseline="0" dirty="0" err="1" smtClean="0"/>
              <a:t>nhà</a:t>
            </a:r>
            <a:r>
              <a:rPr lang="en-US" baseline="0" dirty="0" smtClean="0"/>
              <a:t> </a:t>
            </a:r>
            <a:r>
              <a:rPr lang="en-US" baseline="0" dirty="0" err="1" smtClean="0"/>
              <a:t>giup</a:t>
            </a:r>
            <a:r>
              <a:rPr lang="en-US" baseline="0" dirty="0" smtClean="0"/>
              <a:t> </a:t>
            </a:r>
            <a:r>
              <a:rPr lang="en-US" baseline="0" dirty="0" err="1" smtClean="0"/>
              <a:t>ngừa</a:t>
            </a:r>
            <a:r>
              <a:rPr lang="en-US" baseline="0" dirty="0" smtClean="0"/>
              <a:t> </a:t>
            </a:r>
            <a:r>
              <a:rPr lang="en-US" baseline="0" dirty="0" err="1" smtClean="0"/>
              <a:t>được</a:t>
            </a:r>
            <a:r>
              <a:rPr lang="en-US" baseline="0" dirty="0" smtClean="0"/>
              <a:t> </a:t>
            </a:r>
            <a:r>
              <a:rPr lang="en-US" baseline="0" dirty="0" err="1" smtClean="0"/>
              <a:t>các</a:t>
            </a:r>
            <a:r>
              <a:rPr lang="en-US" baseline="0" dirty="0" smtClean="0"/>
              <a:t> </a:t>
            </a:r>
            <a:r>
              <a:rPr lang="en-US" baseline="0" dirty="0" err="1" smtClean="0"/>
              <a:t>biến</a:t>
            </a:r>
            <a:r>
              <a:rPr lang="en-US" baseline="0" dirty="0" smtClean="0"/>
              <a:t> </a:t>
            </a:r>
            <a:r>
              <a:rPr lang="en-US" baseline="0" dirty="0" err="1" smtClean="0"/>
              <a:t>chứng</a:t>
            </a:r>
            <a:r>
              <a:rPr lang="en-US" baseline="0" dirty="0" smtClean="0"/>
              <a:t>: </a:t>
            </a:r>
            <a:r>
              <a:rPr lang="en-US" baseline="0" dirty="0" err="1" smtClean="0"/>
              <a:t>hạ</a:t>
            </a:r>
            <a:r>
              <a:rPr lang="en-US" baseline="0" dirty="0" smtClean="0"/>
              <a:t> </a:t>
            </a:r>
            <a:r>
              <a:rPr lang="en-US" baseline="0" dirty="0" err="1" smtClean="0"/>
              <a:t>đường</a:t>
            </a:r>
            <a:r>
              <a:rPr lang="en-US" baseline="0" dirty="0" smtClean="0"/>
              <a:t> </a:t>
            </a:r>
            <a:r>
              <a:rPr lang="en-US" baseline="0" dirty="0" err="1" smtClean="0"/>
              <a:t>huyết</a:t>
            </a:r>
            <a:r>
              <a:rPr lang="en-US" baseline="0" dirty="0" smtClean="0"/>
              <a:t> </a:t>
            </a:r>
            <a:r>
              <a:rPr lang="en-US" baseline="0" dirty="0" err="1" smtClean="0"/>
              <a:t>quá</a:t>
            </a:r>
            <a:r>
              <a:rPr lang="en-US" baseline="0" dirty="0" smtClean="0"/>
              <a:t> </a:t>
            </a:r>
            <a:r>
              <a:rPr lang="en-US" baseline="0" dirty="0" err="1" smtClean="0"/>
              <a:t>mức</a:t>
            </a:r>
            <a:r>
              <a:rPr lang="en-US" baseline="0" dirty="0" smtClean="0"/>
              <a:t> hay </a:t>
            </a:r>
            <a:r>
              <a:rPr lang="en-US" baseline="0" dirty="0" err="1" smtClean="0"/>
              <a:t>tăng</a:t>
            </a:r>
            <a:r>
              <a:rPr lang="en-US" baseline="0" dirty="0" smtClean="0"/>
              <a:t> ĐH </a:t>
            </a:r>
            <a:r>
              <a:rPr lang="en-US" baseline="0" dirty="0" err="1" smtClean="0"/>
              <a:t>quá</a:t>
            </a:r>
            <a:r>
              <a:rPr lang="en-US" baseline="0" dirty="0" smtClean="0"/>
              <a:t> </a:t>
            </a:r>
            <a:r>
              <a:rPr lang="en-US" baseline="0" dirty="0" err="1" smtClean="0"/>
              <a:t>mức</a:t>
            </a:r>
            <a:r>
              <a:rPr lang="en-US" baseline="0" dirty="0" smtClean="0"/>
              <a:t> </a:t>
            </a:r>
            <a:r>
              <a:rPr lang="en-US" baseline="0" dirty="0" err="1" smtClean="0"/>
              <a:t>lói</a:t>
            </a:r>
            <a:r>
              <a:rPr lang="en-US" baseline="0" dirty="0" smtClean="0"/>
              <a:t> </a:t>
            </a:r>
            <a:r>
              <a:rPr lang="en-US" baseline="0" dirty="0" err="1" smtClean="0"/>
              <a:t>shể</a:t>
            </a:r>
            <a:r>
              <a:rPr lang="en-US" baseline="0" dirty="0" smtClean="0"/>
              <a:t> </a:t>
            </a:r>
            <a:r>
              <a:rPr lang="en-US" baseline="0" dirty="0" err="1" smtClean="0"/>
              <a:t>lựcóng</a:t>
            </a:r>
            <a:r>
              <a:rPr lang="en-US" baseline="0" dirty="0" smtClean="0"/>
              <a:t>: </a:t>
            </a:r>
            <a:r>
              <a:rPr lang="en-US" baseline="0" dirty="0" err="1" smtClean="0"/>
              <a:t>giảm</a:t>
            </a:r>
            <a:r>
              <a:rPr lang="en-US" baseline="0" dirty="0" smtClean="0"/>
              <a:t> </a:t>
            </a:r>
            <a:r>
              <a:rPr lang="en-US" baseline="0" dirty="0" err="1" smtClean="0"/>
              <a:t>cân</a:t>
            </a:r>
            <a:r>
              <a:rPr lang="en-US" baseline="0" dirty="0" smtClean="0"/>
              <a:t>, </a:t>
            </a:r>
            <a:r>
              <a:rPr lang="en-US" baseline="0" dirty="0" err="1" smtClean="0"/>
              <a:t>ăn</a:t>
            </a:r>
            <a:r>
              <a:rPr lang="en-US" baseline="0" dirty="0" smtClean="0"/>
              <a:t> </a:t>
            </a:r>
            <a:r>
              <a:rPr lang="en-US" baseline="0" dirty="0" err="1" smtClean="0"/>
              <a:t>nhạt</a:t>
            </a:r>
            <a:r>
              <a:rPr lang="en-US" baseline="0" dirty="0" smtClean="0"/>
              <a:t>, </a:t>
            </a:r>
            <a:r>
              <a:rPr lang="en-US" baseline="0" dirty="0" err="1" smtClean="0"/>
              <a:t>bỏ</a:t>
            </a:r>
            <a:r>
              <a:rPr lang="en-US" baseline="0" dirty="0" smtClean="0"/>
              <a:t> </a:t>
            </a:r>
            <a:r>
              <a:rPr lang="en-US" baseline="0" dirty="0" err="1" smtClean="0"/>
              <a:t>thuốc</a:t>
            </a:r>
            <a:r>
              <a:rPr lang="en-US" baseline="0" dirty="0" smtClean="0"/>
              <a:t> </a:t>
            </a:r>
            <a:r>
              <a:rPr lang="en-US" baseline="0" dirty="0" err="1" smtClean="0"/>
              <a:t>lá</a:t>
            </a:r>
            <a:r>
              <a:rPr lang="en-US" baseline="0" dirty="0" smtClean="0"/>
              <a:t>, </a:t>
            </a:r>
            <a:r>
              <a:rPr lang="en-US" baseline="0" dirty="0" err="1" smtClean="0"/>
              <a:t>hạn</a:t>
            </a:r>
            <a:r>
              <a:rPr lang="en-US" baseline="0" dirty="0" smtClean="0"/>
              <a:t> </a:t>
            </a:r>
            <a:r>
              <a:rPr lang="en-US" baseline="0" dirty="0" err="1" smtClean="0"/>
              <a:t>chế</a:t>
            </a:r>
            <a:r>
              <a:rPr lang="en-US" baseline="0" dirty="0" smtClean="0"/>
              <a:t> </a:t>
            </a:r>
            <a:r>
              <a:rPr lang="en-US" baseline="0" dirty="0" err="1" smtClean="0"/>
              <a:t>rượu</a:t>
            </a:r>
            <a:r>
              <a:rPr lang="en-US" baseline="0" dirty="0" smtClean="0"/>
              <a:t>, </a:t>
            </a:r>
            <a:r>
              <a:rPr lang="en-US" baseline="0" dirty="0" err="1" smtClean="0"/>
              <a:t>tăng</a:t>
            </a:r>
            <a:r>
              <a:rPr lang="en-US" baseline="0" dirty="0" smtClean="0"/>
              <a:t> </a:t>
            </a:r>
            <a:r>
              <a:rPr lang="en-US" baseline="0" dirty="0" err="1" smtClean="0"/>
              <a:t>cường</a:t>
            </a:r>
            <a:r>
              <a:rPr lang="en-US" baseline="0" dirty="0" smtClean="0"/>
              <a:t> </a:t>
            </a:r>
            <a:r>
              <a:rPr lang="en-US" baseline="0" dirty="0" err="1" smtClean="0"/>
              <a:t>hoạt</a:t>
            </a:r>
            <a:r>
              <a:rPr lang="en-US" baseline="0" dirty="0" smtClean="0"/>
              <a:t> </a:t>
            </a:r>
            <a:r>
              <a:rPr lang="en-US" baseline="0" dirty="0" err="1" smtClean="0"/>
              <a:t>động</a:t>
            </a:r>
            <a:r>
              <a:rPr lang="en-US" baseline="0" dirty="0" smtClean="0"/>
              <a:t> t</a:t>
            </a:r>
          </a:p>
          <a:p>
            <a:r>
              <a:rPr lang="en-US" baseline="0" dirty="0" err="1" smtClean="0"/>
              <a:t>Điều</a:t>
            </a:r>
            <a:r>
              <a:rPr lang="en-US" baseline="0" dirty="0" smtClean="0"/>
              <a:t> </a:t>
            </a:r>
            <a:r>
              <a:rPr lang="en-US" baseline="0" dirty="0" err="1" smtClean="0"/>
              <a:t>chỉnh</a:t>
            </a:r>
            <a:r>
              <a:rPr lang="en-US" baseline="0" dirty="0" smtClean="0"/>
              <a:t>,</a:t>
            </a:r>
          </a:p>
          <a:p>
            <a:r>
              <a:rPr lang="en-US" baseline="0" dirty="0" smtClean="0"/>
              <a:t> </a:t>
            </a:r>
            <a:r>
              <a:rPr lang="en-US" baseline="0" dirty="0" err="1" smtClean="0"/>
              <a:t>Muối</a:t>
            </a:r>
            <a:r>
              <a:rPr lang="en-US" baseline="0" dirty="0" smtClean="0"/>
              <a:t> &lt; 6 g/ </a:t>
            </a:r>
            <a:r>
              <a:rPr lang="en-US" baseline="0" dirty="0" err="1" smtClean="0"/>
              <a:t>ngày</a:t>
            </a:r>
            <a:endParaRPr lang="en-US" dirty="0"/>
          </a:p>
        </p:txBody>
      </p:sp>
      <p:sp>
        <p:nvSpPr>
          <p:cNvPr id="4" name="Slide Number Placeholder 3"/>
          <p:cNvSpPr>
            <a:spLocks noGrp="1"/>
          </p:cNvSpPr>
          <p:nvPr>
            <p:ph type="sldNum" sz="quarter" idx="10"/>
          </p:nvPr>
        </p:nvSpPr>
        <p:spPr/>
        <p:txBody>
          <a:bodyPr/>
          <a:lstStyle/>
          <a:p>
            <a:fld id="{F7FE5ECD-7426-4F2F-8F1C-8C340215B41D}" type="slidenum">
              <a:rPr lang="en-US" smtClean="0"/>
              <a:pPr/>
              <a:t>70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 </a:t>
            </a:r>
            <a:r>
              <a:rPr lang="en-US" dirty="0" err="1" smtClean="0"/>
              <a:t>insullin</a:t>
            </a:r>
            <a:r>
              <a:rPr lang="en-US" baseline="0" dirty="0" smtClean="0"/>
              <a:t> </a:t>
            </a:r>
            <a:r>
              <a:rPr lang="en-US" baseline="0" dirty="0" err="1" smtClean="0"/>
              <a:t>tác</a:t>
            </a:r>
            <a:r>
              <a:rPr lang="en-US" baseline="0" dirty="0" smtClean="0"/>
              <a:t> </a:t>
            </a:r>
            <a:r>
              <a:rPr lang="en-US" baseline="0" dirty="0" err="1" smtClean="0"/>
              <a:t>dụng</a:t>
            </a:r>
            <a:r>
              <a:rPr lang="en-US" baseline="0" dirty="0" smtClean="0"/>
              <a:t> </a:t>
            </a:r>
            <a:r>
              <a:rPr lang="en-US" baseline="0" dirty="0" err="1" smtClean="0"/>
              <a:t>cực</a:t>
            </a:r>
            <a:r>
              <a:rPr lang="en-US" baseline="0" dirty="0" smtClean="0"/>
              <a:t> </a:t>
            </a:r>
            <a:r>
              <a:rPr lang="en-US" baseline="0" dirty="0" err="1" smtClean="0"/>
              <a:t>nhanh</a:t>
            </a:r>
            <a:endParaRPr lang="en-US" baseline="0" dirty="0" smtClean="0"/>
          </a:p>
          <a:p>
            <a:r>
              <a:rPr lang="vi-VN" sz="1200" b="0" i="0" kern="1200" dirty="0" smtClean="0">
                <a:solidFill>
                  <a:schemeClr val="tx1"/>
                </a:solidFill>
                <a:latin typeface="+mn-lt"/>
                <a:ea typeface="+mn-ea"/>
                <a:cs typeface="+mn-cs"/>
              </a:rPr>
              <a:t>Liều bắt đầu 0.25- 0.5 đơn vị/kg cân nặng/ ngày</a:t>
            </a:r>
            <a:br>
              <a:rPr lang="vi-VN" sz="1200" b="0" i="0" kern="1200" dirty="0" smtClean="0">
                <a:solidFill>
                  <a:schemeClr val="tx1"/>
                </a:solidFill>
                <a:latin typeface="+mn-lt"/>
                <a:ea typeface="+mn-ea"/>
                <a:cs typeface="+mn-cs"/>
              </a:rPr>
            </a:br>
            <a:r>
              <a:rPr lang="vi-VN" sz="1200" b="0" i="0" kern="1200" dirty="0" smtClean="0">
                <a:solidFill>
                  <a:schemeClr val="tx1"/>
                </a:solidFill>
                <a:latin typeface="+mn-lt"/>
                <a:ea typeface="+mn-ea"/>
                <a:cs typeface="+mn-cs"/>
              </a:rPr>
              <a:t>• Thay đổi liều mỗi 3-5 ngày, mỗi lần chỉ thay đổi 2-5 đơn vị</a:t>
            </a:r>
            <a:br>
              <a:rPr lang="vi-VN" sz="1200" b="0" i="0" kern="1200" dirty="0" smtClean="0">
                <a:solidFill>
                  <a:schemeClr val="tx1"/>
                </a:solidFill>
                <a:latin typeface="+mn-lt"/>
                <a:ea typeface="+mn-ea"/>
                <a:cs typeface="+mn-cs"/>
              </a:rPr>
            </a:br>
            <a:r>
              <a:rPr lang="vi-VN" sz="1200" b="0" i="0" kern="1200" dirty="0" smtClean="0">
                <a:solidFill>
                  <a:schemeClr val="tx1"/>
                </a:solidFill>
                <a:latin typeface="+mn-lt"/>
                <a:ea typeface="+mn-ea"/>
                <a:cs typeface="+mn-cs"/>
              </a:rPr>
              <a:t>• Không tiêm quá 40 đơn vị mỗi lần</a:t>
            </a:r>
            <a:br>
              <a:rPr lang="vi-VN" sz="1200" b="0" i="0" kern="1200" dirty="0" smtClean="0">
                <a:solidFill>
                  <a:schemeClr val="tx1"/>
                </a:solidFill>
                <a:latin typeface="+mn-lt"/>
                <a:ea typeface="+mn-ea"/>
                <a:cs typeface="+mn-cs"/>
              </a:rPr>
            </a:br>
            <a:r>
              <a:rPr lang="vi-VN" sz="1200" b="0" i="0" kern="1200" dirty="0" smtClean="0">
                <a:solidFill>
                  <a:schemeClr val="tx1"/>
                </a:solidFill>
                <a:latin typeface="+mn-lt"/>
                <a:ea typeface="+mn-ea"/>
                <a:cs typeface="+mn-cs"/>
              </a:rPr>
              <a:t>• Nếu ăn nhiều hơn chích thêm 5 đơn vị</a:t>
            </a:r>
            <a:br>
              <a:rPr lang="vi-VN" sz="1200" b="0" i="0" kern="1200" dirty="0" smtClean="0">
                <a:solidFill>
                  <a:schemeClr val="tx1"/>
                </a:solidFill>
                <a:latin typeface="+mn-lt"/>
                <a:ea typeface="+mn-ea"/>
                <a:cs typeface="+mn-cs"/>
              </a:rPr>
            </a:br>
            <a:r>
              <a:rPr lang="vi-VN" sz="1200" b="0" i="0" kern="1200" dirty="0" smtClean="0">
                <a:solidFill>
                  <a:schemeClr val="tx1"/>
                </a:solidFill>
                <a:latin typeface="+mn-lt"/>
                <a:ea typeface="+mn-ea"/>
                <a:cs typeface="+mn-cs"/>
              </a:rPr>
              <a:t>• Vận động nhiều: giảm liều insulin hoặc ăn thêm</a:t>
            </a:r>
            <a:br>
              <a:rPr lang="vi-VN" sz="1200" b="0" i="0" kern="1200" dirty="0" smtClean="0">
                <a:solidFill>
                  <a:schemeClr val="tx1"/>
                </a:solidFill>
                <a:latin typeface="+mn-lt"/>
                <a:ea typeface="+mn-ea"/>
                <a:cs typeface="+mn-cs"/>
              </a:rPr>
            </a:br>
            <a:r>
              <a:rPr lang="vi-VN" sz="1200" b="0" i="0" kern="1200" dirty="0" smtClean="0">
                <a:solidFill>
                  <a:schemeClr val="tx1"/>
                </a:solidFill>
                <a:latin typeface="+mn-lt"/>
                <a:ea typeface="+mn-ea"/>
                <a:cs typeface="+mn-cs"/>
              </a:rPr>
              <a:t>• Nên thay đổi vị trí tiêm chích</a:t>
            </a:r>
            <a:br>
              <a:rPr lang="vi-VN" sz="1200" b="0" i="0" kern="1200" dirty="0" smtClean="0">
                <a:solidFill>
                  <a:schemeClr val="tx1"/>
                </a:solidFill>
                <a:latin typeface="+mn-lt"/>
                <a:ea typeface="+mn-ea"/>
                <a:cs typeface="+mn-cs"/>
              </a:rPr>
            </a:br>
            <a:r>
              <a:rPr lang="vi-VN" sz="1200" b="0" i="0" kern="1200" dirty="0" smtClean="0">
                <a:solidFill>
                  <a:schemeClr val="tx1"/>
                </a:solidFill>
                <a:latin typeface="+mn-lt"/>
                <a:ea typeface="+mn-ea"/>
                <a:cs typeface="+mn-cs"/>
              </a:rPr>
              <a:t>• Nơi tiêm phải sạch, không cần phải lau bằng cồn</a:t>
            </a:r>
          </a:p>
          <a:p>
            <a:r>
              <a:rPr lang="vi-VN" sz="1200" b="0" i="0" kern="1200" dirty="0" smtClean="0">
                <a:solidFill>
                  <a:schemeClr val="tx1"/>
                </a:solidFill>
                <a:latin typeface="+mn-lt"/>
                <a:ea typeface="+mn-ea"/>
                <a:cs typeface="+mn-cs"/>
              </a:rPr>
              <a:t>5. CÁCH CHỈNH LIỀU INSULIN</a:t>
            </a:r>
            <a:br>
              <a:rPr lang="vi-VN" sz="1200" b="0" i="0" kern="1200" dirty="0" smtClean="0">
                <a:solidFill>
                  <a:schemeClr val="tx1"/>
                </a:solidFill>
                <a:latin typeface="+mn-lt"/>
                <a:ea typeface="+mn-ea"/>
                <a:cs typeface="+mn-cs"/>
              </a:rPr>
            </a:br>
            <a:r>
              <a:rPr lang="vi-VN" sz="1200" b="0" i="0" kern="1200" dirty="0" smtClean="0">
                <a:solidFill>
                  <a:schemeClr val="tx1"/>
                </a:solidFill>
                <a:latin typeface="+mn-lt"/>
                <a:ea typeface="+mn-ea"/>
                <a:cs typeface="+mn-cs"/>
              </a:rPr>
              <a:t>• Thay đổi liều insulin theo đường huyết mục tiêu</a:t>
            </a:r>
            <a:br>
              <a:rPr lang="vi-VN" sz="1200" b="0" i="0" kern="1200" dirty="0" smtClean="0">
                <a:solidFill>
                  <a:schemeClr val="tx1"/>
                </a:solidFill>
                <a:latin typeface="+mn-lt"/>
                <a:ea typeface="+mn-ea"/>
                <a:cs typeface="+mn-cs"/>
              </a:rPr>
            </a:br>
            <a:r>
              <a:rPr lang="vi-VN" sz="1200" b="0" i="0" kern="1200" dirty="0" smtClean="0">
                <a:solidFill>
                  <a:schemeClr val="tx1"/>
                </a:solidFill>
                <a:latin typeface="+mn-lt"/>
                <a:ea typeface="+mn-ea"/>
                <a:cs typeface="+mn-cs"/>
              </a:rPr>
              <a:t>• Thay đổi liều theo đường huyết đói</a:t>
            </a:r>
            <a:br>
              <a:rPr lang="vi-VN" sz="1200" b="0" i="0" kern="1200" dirty="0" smtClean="0">
                <a:solidFill>
                  <a:schemeClr val="tx1"/>
                </a:solidFill>
                <a:latin typeface="+mn-lt"/>
                <a:ea typeface="+mn-ea"/>
                <a:cs typeface="+mn-cs"/>
              </a:rPr>
            </a:br>
            <a:r>
              <a:rPr lang="vi-VN" sz="1200" b="0" i="0" kern="1200" dirty="0" smtClean="0">
                <a:solidFill>
                  <a:schemeClr val="tx1"/>
                </a:solidFill>
                <a:latin typeface="+mn-lt"/>
                <a:ea typeface="+mn-ea"/>
                <a:cs typeface="+mn-cs"/>
              </a:rPr>
              <a:t>Tăng thêm 2 đơn vị nếu đường huyết đói &gt; 120-140mg/dl</a:t>
            </a:r>
            <a:br>
              <a:rPr lang="vi-VN" sz="1200" b="0" i="0" kern="1200" dirty="0" smtClean="0">
                <a:solidFill>
                  <a:schemeClr val="tx1"/>
                </a:solidFill>
                <a:latin typeface="+mn-lt"/>
                <a:ea typeface="+mn-ea"/>
                <a:cs typeface="+mn-cs"/>
              </a:rPr>
            </a:br>
            <a:r>
              <a:rPr lang="vi-VN" sz="1200" b="0" i="0" kern="1200" dirty="0" smtClean="0">
                <a:solidFill>
                  <a:schemeClr val="tx1"/>
                </a:solidFill>
                <a:latin typeface="+mn-lt"/>
                <a:ea typeface="+mn-ea"/>
                <a:cs typeface="+mn-cs"/>
              </a:rPr>
              <a:t>Tăng thêm 4 đơn vị nếu đường huyết đói &gt; 140-180mg/dl</a:t>
            </a:r>
            <a:br>
              <a:rPr lang="vi-VN" sz="1200" b="0" i="0" kern="1200" dirty="0" smtClean="0">
                <a:solidFill>
                  <a:schemeClr val="tx1"/>
                </a:solidFill>
                <a:latin typeface="+mn-lt"/>
                <a:ea typeface="+mn-ea"/>
                <a:cs typeface="+mn-cs"/>
              </a:rPr>
            </a:br>
            <a:r>
              <a:rPr lang="vi-VN" sz="1200" b="0" i="0" kern="1200" dirty="0" smtClean="0">
                <a:solidFill>
                  <a:schemeClr val="tx1"/>
                </a:solidFill>
                <a:latin typeface="+mn-lt"/>
                <a:ea typeface="+mn-ea"/>
                <a:cs typeface="+mn-cs"/>
              </a:rPr>
              <a:t>Tăng thêm 6 đơn vị nếu đường huyết đói &gt;180mg/dl</a:t>
            </a:r>
            <a:br>
              <a:rPr lang="vi-VN" sz="1200" b="0" i="0" kern="1200" dirty="0" smtClean="0">
                <a:solidFill>
                  <a:schemeClr val="tx1"/>
                </a:solidFill>
                <a:latin typeface="+mn-lt"/>
                <a:ea typeface="+mn-ea"/>
                <a:cs typeface="+mn-cs"/>
              </a:rPr>
            </a:br>
            <a:r>
              <a:rPr lang="vi-VN" sz="1200" b="0" i="0" kern="1200" dirty="0" smtClean="0">
                <a:solidFill>
                  <a:schemeClr val="tx1"/>
                </a:solidFill>
                <a:latin typeface="+mn-lt"/>
                <a:ea typeface="+mn-ea"/>
                <a:cs typeface="+mn-cs"/>
              </a:rPr>
              <a:t>• Chú ý thay đổi liều từ từ ở bệnh nhân suy gan, suy thận, ăn uống kém, người già…</a:t>
            </a:r>
            <a:br>
              <a:rPr lang="vi-VN" sz="1200" b="0" i="0" kern="1200" dirty="0" smtClean="0">
                <a:solidFill>
                  <a:schemeClr val="tx1"/>
                </a:solidFill>
                <a:latin typeface="+mn-lt"/>
                <a:ea typeface="+mn-ea"/>
                <a:cs typeface="+mn-cs"/>
              </a:rPr>
            </a:br>
            <a:r>
              <a:rPr lang="vi-VN" sz="1200" b="0" i="0" kern="1200" dirty="0" smtClean="0">
                <a:solidFill>
                  <a:schemeClr val="tx1"/>
                </a:solidFill>
                <a:latin typeface="+mn-lt"/>
                <a:ea typeface="+mn-ea"/>
                <a:cs typeface="+mn-cs"/>
              </a:rPr>
              <a:t>• Suy thận kéo dài thời gian bán hủy insulin vì vậy cần giảm liều hay giảm số lần chích insulin trong ngày</a:t>
            </a:r>
            <a:endParaRPr lang="en-US" sz="1200" b="0" i="0" kern="1200" dirty="0" smtClean="0">
              <a:solidFill>
                <a:schemeClr val="tx1"/>
              </a:solidFill>
              <a:latin typeface="+mn-lt"/>
              <a:ea typeface="+mn-ea"/>
              <a:cs typeface="+mn-cs"/>
            </a:endParaRPr>
          </a:p>
          <a:p>
            <a:r>
              <a:rPr lang="vi-VN" dirty="0" smtClean="0"/>
              <a:t>Insulin + Insulin NPH</a:t>
            </a:r>
          </a:p>
          <a:p>
            <a:r>
              <a:rPr lang="vi-VN" b="1" dirty="0" smtClean="0"/>
              <a:t>Mixtard 30</a:t>
            </a:r>
            <a:endParaRPr lang="vi-VN" dirty="0" smtClean="0"/>
          </a:p>
          <a:p>
            <a:r>
              <a:rPr lang="vi-VN" dirty="0" smtClean="0"/>
              <a:t>Chai 10 mL</a:t>
            </a:r>
          </a:p>
          <a:p>
            <a:r>
              <a:rPr lang="vi-VN" dirty="0" smtClean="0"/>
              <a:t>– Dốc ngược chai hoặc ống 10 lần để đưa chế phẩm về dạng dịch treo</a:t>
            </a:r>
          </a:p>
          <a:p>
            <a:r>
              <a:rPr lang="vi-VN" dirty="0" smtClean="0"/>
              <a:t>– Số trong tên biểu diễn tỷ lệ insulin nhanh hay cực nhanh trong hỗn hợp</a:t>
            </a:r>
          </a:p>
          <a:p>
            <a:r>
              <a:rPr lang="vi-VN" dirty="0" smtClean="0"/>
              <a:t>Insulin + Insulin NPH</a:t>
            </a:r>
          </a:p>
          <a:p>
            <a:r>
              <a:rPr lang="vi-VN" b="1" dirty="0" smtClean="0"/>
              <a:t>Umuline Profil 30</a:t>
            </a:r>
            <a:endParaRPr lang="vi-VN" dirty="0" smtClean="0"/>
          </a:p>
          <a:p>
            <a:r>
              <a:rPr lang="vi-VN" dirty="0" smtClean="0"/>
              <a:t>Chai 10 mL; ống 3 mL; bút Kwikpen 3 mL</a:t>
            </a:r>
          </a:p>
          <a:p>
            <a:r>
              <a:rPr lang="vi-VN" dirty="0" smtClean="0"/>
              <a:t>Insulin lispro + Insulin lispro protamin dạng dịch treo</a:t>
            </a:r>
          </a:p>
          <a:p>
            <a:r>
              <a:rPr lang="vi-VN" b="1" dirty="0" smtClean="0"/>
              <a:t>Humalog Mix 25, 50</a:t>
            </a:r>
            <a:endParaRPr lang="vi-VN" dirty="0" smtClean="0"/>
          </a:p>
          <a:p>
            <a:r>
              <a:rPr lang="vi-VN" dirty="0" smtClean="0"/>
              <a:t>Chai 10 mL; bút Kwikpen 3 mL</a:t>
            </a:r>
          </a:p>
          <a:p>
            <a:r>
              <a:rPr lang="vi-VN" dirty="0" smtClean="0"/>
              <a:t>Insulin aspart + Insulin aspart protamin dạngtinh thể</a:t>
            </a:r>
          </a:p>
          <a:p>
            <a:r>
              <a:rPr lang="vi-VN" b="1" dirty="0" smtClean="0"/>
              <a:t>Novomix 30, 50, 70</a:t>
            </a:r>
            <a:endParaRPr lang="vi-VN" dirty="0" smtClean="0"/>
          </a:p>
          <a:p>
            <a:r>
              <a:rPr lang="vi-VN" dirty="0" smtClean="0"/>
              <a:t>Ống Penfill 3mL (30)</a:t>
            </a:r>
          </a:p>
          <a:p>
            <a:r>
              <a:rPr lang="vi-VN" dirty="0" smtClean="0"/>
              <a:t>Bút Flexpen 3 mL</a:t>
            </a:r>
          </a:p>
          <a:p>
            <a:endParaRPr lang="vi-VN" sz="1200" b="0" i="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7FE5ECD-7426-4F2F-8F1C-8C340215B41D}" type="slidenum">
              <a:rPr lang="en-US" smtClean="0"/>
              <a:pPr/>
              <a:t>74</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Sau</a:t>
            </a:r>
            <a:r>
              <a:rPr lang="en-US" dirty="0" smtClean="0"/>
              <a:t> </a:t>
            </a:r>
            <a:r>
              <a:rPr lang="en-US" dirty="0" err="1" smtClean="0"/>
              <a:t>khi</a:t>
            </a:r>
            <a:r>
              <a:rPr lang="en-US" dirty="0" smtClean="0"/>
              <a:t> </a:t>
            </a:r>
            <a:r>
              <a:rPr lang="en-US" dirty="0" err="1" smtClean="0"/>
              <a:t>ăn</a:t>
            </a:r>
            <a:r>
              <a:rPr lang="en-US" baseline="0" dirty="0" smtClean="0"/>
              <a:t> </a:t>
            </a:r>
            <a:r>
              <a:rPr lang="en-US" baseline="0" dirty="0" err="1" smtClean="0"/>
              <a:t>thi</a:t>
            </a:r>
            <a:r>
              <a:rPr lang="en-US" baseline="0" dirty="0" smtClean="0"/>
              <a:t> </a:t>
            </a:r>
            <a:r>
              <a:rPr lang="en-US" baseline="0" dirty="0" err="1" smtClean="0"/>
              <a:t>dường</a:t>
            </a:r>
            <a:r>
              <a:rPr lang="en-US" baseline="0" dirty="0" smtClean="0"/>
              <a:t> </a:t>
            </a:r>
            <a:r>
              <a:rPr lang="en-US" baseline="0" dirty="0" err="1" smtClean="0"/>
              <a:t>được</a:t>
            </a:r>
            <a:r>
              <a:rPr lang="en-US" baseline="0" dirty="0" smtClean="0"/>
              <a:t> </a:t>
            </a:r>
            <a:r>
              <a:rPr lang="en-US" baseline="0" dirty="0" err="1" smtClean="0"/>
              <a:t>hấp</a:t>
            </a:r>
            <a:r>
              <a:rPr lang="en-US" baseline="0" dirty="0" smtClean="0"/>
              <a:t> </a:t>
            </a:r>
            <a:r>
              <a:rPr lang="en-US" baseline="0" dirty="0" err="1" smtClean="0"/>
              <a:t>thu</a:t>
            </a:r>
            <a:r>
              <a:rPr lang="en-US" baseline="0" dirty="0" smtClean="0"/>
              <a:t> </a:t>
            </a:r>
            <a:r>
              <a:rPr lang="en-US" baseline="0" dirty="0" err="1" smtClean="0"/>
              <a:t>vào</a:t>
            </a:r>
            <a:r>
              <a:rPr lang="en-US" baseline="0" dirty="0" smtClean="0"/>
              <a:t> </a:t>
            </a:r>
            <a:r>
              <a:rPr lang="en-US" baseline="0" dirty="0" err="1" smtClean="0"/>
              <a:t>máu</a:t>
            </a:r>
            <a:r>
              <a:rPr lang="en-US" baseline="0" dirty="0" smtClean="0"/>
              <a:t> </a:t>
            </a:r>
            <a:r>
              <a:rPr lang="en-US" baseline="0" dirty="0" err="1" smtClean="0"/>
              <a:t>làm</a:t>
            </a:r>
            <a:r>
              <a:rPr lang="en-US" baseline="0" dirty="0" smtClean="0"/>
              <a:t> </a:t>
            </a:r>
            <a:r>
              <a:rPr lang="en-US" baseline="0" dirty="0" err="1" smtClean="0"/>
              <a:t>tăng</a:t>
            </a:r>
            <a:r>
              <a:rPr lang="en-US" baseline="0" dirty="0" smtClean="0"/>
              <a:t> glucose </a:t>
            </a:r>
            <a:r>
              <a:rPr lang="en-US" baseline="0" dirty="0" err="1" smtClean="0"/>
              <a:t>huyết</a:t>
            </a:r>
            <a:r>
              <a:rPr lang="en-US" baseline="0" dirty="0" smtClean="0"/>
              <a:t> , </a:t>
            </a:r>
            <a:r>
              <a:rPr lang="en-US" baseline="0" dirty="0" err="1" smtClean="0"/>
              <a:t>kích</a:t>
            </a:r>
            <a:r>
              <a:rPr lang="en-US" baseline="0" dirty="0" smtClean="0"/>
              <a:t> </a:t>
            </a:r>
            <a:r>
              <a:rPr lang="en-US" baseline="0" dirty="0" err="1" smtClean="0"/>
              <a:t>thích</a:t>
            </a:r>
            <a:r>
              <a:rPr lang="en-US" baseline="0" dirty="0" smtClean="0"/>
              <a:t> </a:t>
            </a:r>
            <a:r>
              <a:rPr lang="en-US" baseline="0" dirty="0" err="1" smtClean="0"/>
              <a:t>tụy</a:t>
            </a:r>
            <a:r>
              <a:rPr lang="en-US" baseline="0" dirty="0" smtClean="0"/>
              <a:t> </a:t>
            </a:r>
            <a:r>
              <a:rPr lang="en-US" baseline="0" dirty="0" err="1" smtClean="0"/>
              <a:t>tiết</a:t>
            </a:r>
            <a:r>
              <a:rPr lang="en-US" baseline="0" dirty="0" smtClean="0"/>
              <a:t> insulin</a:t>
            </a:r>
            <a:endParaRPr lang="en-US" dirty="0"/>
          </a:p>
        </p:txBody>
      </p:sp>
      <p:sp>
        <p:nvSpPr>
          <p:cNvPr id="4" name="Slide Number Placeholder 3"/>
          <p:cNvSpPr>
            <a:spLocks noGrp="1"/>
          </p:cNvSpPr>
          <p:nvPr>
            <p:ph type="sldNum" sz="quarter" idx="10"/>
          </p:nvPr>
        </p:nvSpPr>
        <p:spPr/>
        <p:txBody>
          <a:bodyPr/>
          <a:lstStyle/>
          <a:p>
            <a:fld id="{F7FE5ECD-7426-4F2F-8F1C-8C340215B41D}" type="slidenum">
              <a:rPr lang="en-US" smtClean="0"/>
              <a:pPr/>
              <a:t>76</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FE5ECD-7426-4F2F-8F1C-8C340215B41D}" type="slidenum">
              <a:rPr lang="en-US" smtClean="0"/>
              <a:pPr/>
              <a:t>78</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err="1" smtClean="0">
                <a:solidFill>
                  <a:schemeClr val="tx1"/>
                </a:solidFill>
                <a:latin typeface="+mn-lt"/>
                <a:ea typeface="+mn-ea"/>
                <a:cs typeface="+mn-cs"/>
              </a:rPr>
              <a:t>Cần</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lưu</a:t>
            </a:r>
            <a:r>
              <a:rPr lang="en-US" sz="1200" b="1" kern="1200" dirty="0" smtClean="0">
                <a:solidFill>
                  <a:schemeClr val="tx1"/>
                </a:solidFill>
                <a:latin typeface="+mn-lt"/>
                <a:ea typeface="+mn-ea"/>
                <a:cs typeface="+mn-cs"/>
              </a:rPr>
              <a:t> 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vào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lúc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khởi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phát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bệnh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chức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năng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tế</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bào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của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một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số</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bệnh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nhân</a:t>
            </a:r>
            <a:r>
              <a:rPr lang="en-US" sz="1200" kern="1200" dirty="0" smtClean="0">
                <a:solidFill>
                  <a:schemeClr val="tx1"/>
                </a:solidFill>
                <a:latin typeface="+mn-lt"/>
                <a:ea typeface="+mn-ea"/>
                <a:cs typeface="+mn-cs"/>
              </a:rPr>
              <a:t> ĐTĐ </a:t>
            </a:r>
            <a:r>
              <a:rPr lang="en-US" sz="1200" kern="1200" dirty="0" err="1" smtClean="0">
                <a:solidFill>
                  <a:schemeClr val="tx1"/>
                </a:solidFill>
                <a:latin typeface="+mn-lt"/>
                <a:ea typeface="+mn-ea"/>
                <a:cs typeface="+mn-cs"/>
              </a:rPr>
              <a:t>típ</a:t>
            </a:r>
            <a:r>
              <a:rPr lang="en-US" sz="1200" kern="1200" dirty="0" smtClean="0">
                <a:solidFill>
                  <a:schemeClr val="tx1"/>
                </a:solidFill>
                <a:latin typeface="+mn-lt"/>
                <a:ea typeface="+mn-ea"/>
                <a:cs typeface="+mn-cs"/>
              </a:rPr>
              <a:t> 1 </a:t>
            </a:r>
            <a:r>
              <a:rPr lang="en-US" sz="1200" kern="1200" dirty="0" err="1" smtClean="0">
                <a:solidFill>
                  <a:schemeClr val="tx1"/>
                </a:solidFill>
                <a:latin typeface="+mn-lt"/>
                <a:ea typeface="+mn-ea"/>
                <a:cs typeface="+mn-cs"/>
              </a:rPr>
              <a:t>được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khôi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phục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một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phần</a:t>
            </a:r>
            <a:r>
              <a:rPr lang="en-US" sz="1200" kern="1200" dirty="0" smtClean="0">
                <a:solidFill>
                  <a:schemeClr val="tx1"/>
                </a:solidFill>
                <a:latin typeface="+mn-lt"/>
                <a:ea typeface="+mn-ea"/>
                <a:cs typeface="+mn-cs"/>
              </a:rPr>
              <a:t>, do </a:t>
            </a:r>
            <a:r>
              <a:rPr lang="en-US" sz="1200" kern="1200" dirty="0" err="1" smtClean="0">
                <a:solidFill>
                  <a:schemeClr val="tx1"/>
                </a:solidFill>
                <a:latin typeface="+mn-lt"/>
                <a:ea typeface="+mn-ea"/>
                <a:cs typeface="+mn-cs"/>
              </a:rPr>
              <a:t>đó</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nhu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cầu</a:t>
            </a:r>
            <a:r>
              <a:rPr lang="en-US" sz="1200" kern="1200" dirty="0" smtClean="0">
                <a:solidFill>
                  <a:schemeClr val="tx1"/>
                </a:solidFill>
                <a:latin typeface="+mn-lt"/>
                <a:ea typeface="+mn-ea"/>
                <a:cs typeface="+mn-cs"/>
              </a:rPr>
              <a:t> insulin </a:t>
            </a:r>
            <a:r>
              <a:rPr lang="en-US" sz="1200" kern="1200" dirty="0" err="1" smtClean="0">
                <a:solidFill>
                  <a:schemeClr val="tx1"/>
                </a:solidFill>
                <a:latin typeface="+mn-lt"/>
                <a:ea typeface="+mn-ea"/>
                <a:cs typeface="+mn-cs"/>
              </a:rPr>
              <a:t>ngoại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sinh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có</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thể</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thấp</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hơn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còn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gọi</a:t>
            </a:r>
            <a:r>
              <a:rPr lang="en-US" sz="1200"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là</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thời</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kỳ</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trăng</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mật</a:t>
            </a:r>
            <a:r>
              <a:rPr lang="en-US" sz="1200" b="1" kern="1200" dirty="0" smtClean="0">
                <a:solidFill>
                  <a:schemeClr val="tx1"/>
                </a:solidFill>
                <a:latin typeface="+mn-lt"/>
                <a:ea typeface="+mn-ea"/>
                <a:cs typeface="+mn-cs"/>
              </a:rPr>
              <a:t> - </a:t>
            </a:r>
            <a:r>
              <a:rPr lang="en-US" sz="1200" b="1" kern="1200" dirty="0" err="1" smtClean="0">
                <a:solidFill>
                  <a:schemeClr val="tx1"/>
                </a:solidFill>
                <a:latin typeface="+mn-lt"/>
                <a:ea typeface="+mn-ea"/>
                <a:cs typeface="+mn-cs"/>
              </a:rPr>
              <a:t>có</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thể</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kéo</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dài</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từ</a:t>
            </a:r>
            <a:r>
              <a:rPr lang="en-US" sz="1200" b="1" kern="1200" dirty="0" smtClean="0">
                <a:solidFill>
                  <a:schemeClr val="tx1"/>
                </a:solidFill>
                <a:latin typeface="+mn-lt"/>
                <a:ea typeface="+mn-ea"/>
                <a:cs typeface="+mn-cs"/>
              </a:rPr>
              <a:t> 8 </a:t>
            </a:r>
            <a:r>
              <a:rPr lang="en-US" sz="1200" b="1" kern="1200" dirty="0" err="1" smtClean="0">
                <a:solidFill>
                  <a:schemeClr val="tx1"/>
                </a:solidFill>
                <a:latin typeface="+mn-lt"/>
                <a:ea typeface="+mn-ea"/>
                <a:cs typeface="+mn-cs"/>
              </a:rPr>
              <a:t>tuần</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đến</a:t>
            </a:r>
            <a:r>
              <a:rPr lang="en-US" sz="1200" b="1" kern="1200" dirty="0" smtClean="0">
                <a:solidFill>
                  <a:schemeClr val="tx1"/>
                </a:solidFill>
                <a:latin typeface="+mn-lt"/>
                <a:ea typeface="+mn-ea"/>
                <a:cs typeface="+mn-cs"/>
              </a:rPr>
              <a:t> 2 </a:t>
            </a:r>
            <a:r>
              <a:rPr lang="en-US" sz="1200" b="1" kern="1200" dirty="0" err="1" smtClean="0">
                <a:solidFill>
                  <a:schemeClr val="tx1"/>
                </a:solidFill>
                <a:latin typeface="+mn-lt"/>
                <a:ea typeface="+mn-ea"/>
                <a:cs typeface="+mn-cs"/>
              </a:rPr>
              <a:t>năm</a:t>
            </a:r>
            <a:r>
              <a:rPr lang="en-US" sz="1200" b="1"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7FE5ECD-7426-4F2F-8F1C-8C340215B41D}" type="slidenum">
              <a:rPr lang="en-US" smtClean="0"/>
              <a:pPr/>
              <a:t>83</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Các</a:t>
            </a:r>
            <a:r>
              <a:rPr lang="en-US" baseline="0" dirty="0" smtClean="0"/>
              <a:t> </a:t>
            </a:r>
            <a:r>
              <a:rPr lang="en-US" baseline="0" dirty="0" err="1" smtClean="0"/>
              <a:t>chế</a:t>
            </a:r>
            <a:r>
              <a:rPr lang="en-US" baseline="0" dirty="0" smtClean="0"/>
              <a:t> </a:t>
            </a:r>
            <a:r>
              <a:rPr lang="en-US" baseline="0" dirty="0" err="1" smtClean="0"/>
              <a:t>phẩm</a:t>
            </a:r>
            <a:r>
              <a:rPr lang="en-US" baseline="0" dirty="0" smtClean="0"/>
              <a:t> </a:t>
            </a:r>
            <a:r>
              <a:rPr lang="en-US" baseline="0" dirty="0" err="1" smtClean="0"/>
              <a:t>này</a:t>
            </a:r>
            <a:r>
              <a:rPr lang="en-US" baseline="0" dirty="0" smtClean="0"/>
              <a:t> </a:t>
            </a:r>
            <a:r>
              <a:rPr lang="en-US" baseline="0" dirty="0" err="1" smtClean="0"/>
              <a:t>có</a:t>
            </a:r>
            <a:r>
              <a:rPr lang="en-US" baseline="0" dirty="0" smtClean="0"/>
              <a:t> </a:t>
            </a:r>
            <a:r>
              <a:rPr lang="en-US" baseline="0" dirty="0" err="1" smtClean="0"/>
              <a:t>bản</a:t>
            </a:r>
            <a:r>
              <a:rPr lang="en-US" baseline="0" dirty="0" smtClean="0"/>
              <a:t> </a:t>
            </a:r>
            <a:r>
              <a:rPr lang="en-US" baseline="0" dirty="0" err="1" smtClean="0"/>
              <a:t>chất</a:t>
            </a:r>
            <a:r>
              <a:rPr lang="en-US" baseline="0" dirty="0" smtClean="0"/>
              <a:t> </a:t>
            </a:r>
            <a:r>
              <a:rPr lang="en-US" baseline="0" dirty="0" err="1" smtClean="0"/>
              <a:t>là</a:t>
            </a:r>
            <a:r>
              <a:rPr lang="en-US" baseline="0" dirty="0" smtClean="0"/>
              <a:t> protein </a:t>
            </a:r>
            <a:r>
              <a:rPr lang="en-US" baseline="0" dirty="0" err="1" smtClean="0"/>
              <a:t>nên</a:t>
            </a:r>
            <a:r>
              <a:rPr lang="en-US" baseline="0" dirty="0" smtClean="0"/>
              <a:t> </a:t>
            </a:r>
            <a:r>
              <a:rPr lang="en-US" baseline="0" dirty="0" err="1" smtClean="0"/>
              <a:t>dễ</a:t>
            </a:r>
            <a:r>
              <a:rPr lang="en-US" baseline="0" dirty="0" smtClean="0"/>
              <a:t> </a:t>
            </a:r>
            <a:r>
              <a:rPr lang="en-US" baseline="0" dirty="0" err="1" smtClean="0"/>
              <a:t>bị</a:t>
            </a:r>
            <a:r>
              <a:rPr lang="en-US" baseline="0" dirty="0" smtClean="0"/>
              <a:t> </a:t>
            </a:r>
            <a:r>
              <a:rPr lang="en-US" baseline="0" dirty="0" err="1" smtClean="0"/>
              <a:t>phân</a:t>
            </a:r>
            <a:r>
              <a:rPr lang="en-US" baseline="0" dirty="0" smtClean="0"/>
              <a:t> </a:t>
            </a:r>
            <a:r>
              <a:rPr lang="en-US" baseline="0" dirty="0" err="1" smtClean="0"/>
              <a:t>hủy</a:t>
            </a:r>
            <a:r>
              <a:rPr lang="en-US" baseline="0" dirty="0" smtClean="0"/>
              <a:t> do </a:t>
            </a:r>
            <a:r>
              <a:rPr lang="en-US" baseline="0" dirty="0" err="1" smtClean="0"/>
              <a:t>nhiệt</a:t>
            </a:r>
            <a:r>
              <a:rPr lang="en-US" baseline="0" dirty="0" smtClean="0"/>
              <a:t> </a:t>
            </a:r>
            <a:r>
              <a:rPr lang="en-US" baseline="0" dirty="0" err="1" smtClean="0"/>
              <a:t>độ</a:t>
            </a:r>
            <a:r>
              <a:rPr lang="en-US" baseline="0" dirty="0" smtClean="0"/>
              <a:t> </a:t>
            </a:r>
            <a:r>
              <a:rPr lang="en-US" baseline="0" dirty="0" err="1" smtClean="0"/>
              <a:t>và</a:t>
            </a:r>
            <a:r>
              <a:rPr lang="en-US" baseline="0" dirty="0" smtClean="0"/>
              <a:t> </a:t>
            </a:r>
            <a:r>
              <a:rPr lang="en-US" baseline="0" dirty="0" err="1" smtClean="0"/>
              <a:t>ánh</a:t>
            </a:r>
            <a:r>
              <a:rPr lang="en-US" baseline="0" dirty="0" smtClean="0"/>
              <a:t> </a:t>
            </a:r>
            <a:r>
              <a:rPr lang="en-US" baseline="0" dirty="0" err="1" smtClean="0"/>
              <a:t>sáng</a:t>
            </a:r>
            <a:r>
              <a:rPr lang="en-US" baseline="0" dirty="0" smtClean="0"/>
              <a:t> </a:t>
            </a:r>
            <a:r>
              <a:rPr lang="en-US" baseline="0" dirty="0" err="1" smtClean="0"/>
              <a:t>trực</a:t>
            </a:r>
            <a:r>
              <a:rPr lang="en-US" baseline="0" dirty="0" smtClean="0"/>
              <a:t> </a:t>
            </a:r>
            <a:r>
              <a:rPr lang="en-US" baseline="0" dirty="0" err="1" smtClean="0"/>
              <a:t>tiếp</a:t>
            </a:r>
            <a:r>
              <a:rPr lang="en-US" baseline="0" dirty="0" smtClean="0"/>
              <a:t>.</a:t>
            </a:r>
          </a:p>
          <a:p>
            <a:r>
              <a:rPr lang="en-US" baseline="0" dirty="0" err="1" smtClean="0"/>
              <a:t>Nếu</a:t>
            </a:r>
            <a:r>
              <a:rPr lang="en-US" baseline="0" dirty="0" smtClean="0"/>
              <a:t> </a:t>
            </a:r>
            <a:r>
              <a:rPr lang="en-US" baseline="0" dirty="0" err="1" smtClean="0"/>
              <a:t>để</a:t>
            </a:r>
            <a:r>
              <a:rPr lang="en-US" baseline="0" dirty="0" smtClean="0"/>
              <a:t> ở </a:t>
            </a:r>
            <a:r>
              <a:rPr lang="en-US" baseline="0" dirty="0" err="1" smtClean="0"/>
              <a:t>nhiệt</a:t>
            </a:r>
            <a:r>
              <a:rPr lang="en-US" baseline="0" dirty="0" smtClean="0"/>
              <a:t> </a:t>
            </a:r>
            <a:r>
              <a:rPr lang="en-US" baseline="0" dirty="0" err="1" smtClean="0"/>
              <a:t>độ</a:t>
            </a:r>
            <a:r>
              <a:rPr lang="en-US" baseline="0" dirty="0" smtClean="0"/>
              <a:t> </a:t>
            </a:r>
            <a:r>
              <a:rPr lang="en-US" baseline="0" dirty="0" err="1" smtClean="0"/>
              <a:t>phòng</a:t>
            </a:r>
            <a:r>
              <a:rPr lang="en-US" baseline="0" dirty="0" smtClean="0"/>
              <a:t> </a:t>
            </a:r>
            <a:r>
              <a:rPr lang="en-US" baseline="0" dirty="0" err="1" smtClean="0"/>
              <a:t>khoảng</a:t>
            </a:r>
            <a:r>
              <a:rPr lang="en-US" baseline="0" dirty="0" smtClean="0"/>
              <a:t> 25oC, </a:t>
            </a:r>
            <a:r>
              <a:rPr lang="en-US" baseline="0" dirty="0" err="1" smtClean="0"/>
              <a:t>insuluin</a:t>
            </a:r>
            <a:r>
              <a:rPr lang="en-US" baseline="0" dirty="0" smtClean="0"/>
              <a:t> </a:t>
            </a:r>
            <a:r>
              <a:rPr lang="en-US" baseline="0" dirty="0" err="1" smtClean="0"/>
              <a:t>mất</a:t>
            </a:r>
            <a:r>
              <a:rPr lang="en-US" baseline="0" dirty="0" smtClean="0"/>
              <a:t> 10 – 20% </a:t>
            </a:r>
            <a:r>
              <a:rPr lang="en-US" baseline="0" dirty="0" err="1" smtClean="0"/>
              <a:t>hoạt</a:t>
            </a:r>
            <a:r>
              <a:rPr lang="en-US" baseline="0" dirty="0" smtClean="0"/>
              <a:t> </a:t>
            </a:r>
            <a:r>
              <a:rPr lang="en-US" baseline="0" dirty="0" err="1" smtClean="0"/>
              <a:t>tính</a:t>
            </a:r>
            <a:r>
              <a:rPr lang="en-US" baseline="0" dirty="0" smtClean="0"/>
              <a:t> </a:t>
            </a:r>
            <a:r>
              <a:rPr lang="en-US" baseline="0" dirty="0" err="1" smtClean="0"/>
              <a:t>sau</a:t>
            </a:r>
            <a:r>
              <a:rPr lang="en-US" baseline="0" dirty="0" smtClean="0"/>
              <a:t> 2-3 </a:t>
            </a:r>
            <a:r>
              <a:rPr lang="en-US" baseline="0" dirty="0" err="1" smtClean="0"/>
              <a:t>tháng</a:t>
            </a:r>
            <a:r>
              <a:rPr lang="en-US" baseline="0" dirty="0" smtClean="0"/>
              <a:t>.</a:t>
            </a:r>
          </a:p>
          <a:p>
            <a:r>
              <a:rPr lang="en-US" baseline="0" dirty="0" err="1" smtClean="0"/>
              <a:t>Nên</a:t>
            </a:r>
            <a:r>
              <a:rPr lang="en-US" baseline="0" dirty="0" smtClean="0"/>
              <a:t> </a:t>
            </a:r>
            <a:r>
              <a:rPr lang="en-US" baseline="0" dirty="0" err="1" smtClean="0"/>
              <a:t>để</a:t>
            </a:r>
            <a:r>
              <a:rPr lang="en-US" baseline="0" dirty="0" smtClean="0"/>
              <a:t> </a:t>
            </a:r>
            <a:r>
              <a:rPr lang="en-US" baseline="0" dirty="0" err="1" smtClean="0"/>
              <a:t>ra</a:t>
            </a:r>
            <a:r>
              <a:rPr lang="en-US" baseline="0" dirty="0" smtClean="0"/>
              <a:t> </a:t>
            </a:r>
            <a:r>
              <a:rPr lang="en-US" baseline="0" dirty="0" err="1" smtClean="0"/>
              <a:t>nhiệt</a:t>
            </a:r>
            <a:r>
              <a:rPr lang="en-US" baseline="0" dirty="0" smtClean="0"/>
              <a:t> </a:t>
            </a:r>
            <a:r>
              <a:rPr lang="en-US" baseline="0" dirty="0" err="1" smtClean="0"/>
              <a:t>độ</a:t>
            </a:r>
            <a:r>
              <a:rPr lang="en-US" baseline="0" dirty="0" smtClean="0"/>
              <a:t> </a:t>
            </a:r>
            <a:r>
              <a:rPr lang="en-US" baseline="0" dirty="0" err="1" smtClean="0"/>
              <a:t>phòng</a:t>
            </a:r>
            <a:r>
              <a:rPr lang="en-US" baseline="0" dirty="0" smtClean="0"/>
              <a:t> </a:t>
            </a:r>
            <a:r>
              <a:rPr lang="en-US" baseline="0" dirty="0" err="1" smtClean="0"/>
              <a:t>trước</a:t>
            </a:r>
            <a:r>
              <a:rPr lang="en-US" baseline="0" dirty="0" smtClean="0"/>
              <a:t> </a:t>
            </a:r>
            <a:r>
              <a:rPr lang="en-US" baseline="0" dirty="0" err="1" smtClean="0"/>
              <a:t>khi</a:t>
            </a:r>
            <a:r>
              <a:rPr lang="en-US" baseline="0" dirty="0" smtClean="0"/>
              <a:t> </a:t>
            </a:r>
            <a:r>
              <a:rPr lang="en-US" baseline="0" dirty="0" err="1" smtClean="0"/>
              <a:t>tiêm</a:t>
            </a:r>
            <a:r>
              <a:rPr lang="en-US" baseline="0" dirty="0" smtClean="0"/>
              <a:t> </a:t>
            </a:r>
            <a:r>
              <a:rPr lang="en-US" baseline="0" dirty="0" err="1" smtClean="0"/>
              <a:t>vì</a:t>
            </a:r>
            <a:r>
              <a:rPr lang="en-US" baseline="0" dirty="0" smtClean="0"/>
              <a:t> </a:t>
            </a:r>
            <a:r>
              <a:rPr lang="en-US" baseline="0" dirty="0" err="1" smtClean="0"/>
              <a:t>nếu</a:t>
            </a:r>
            <a:r>
              <a:rPr lang="en-US" baseline="0" dirty="0" smtClean="0"/>
              <a:t> </a:t>
            </a:r>
            <a:r>
              <a:rPr lang="en-US" b="1" baseline="0" dirty="0" err="1" smtClean="0"/>
              <a:t>tiêm</a:t>
            </a:r>
            <a:r>
              <a:rPr lang="en-US" b="1" baseline="0" dirty="0" smtClean="0"/>
              <a:t> </a:t>
            </a:r>
            <a:r>
              <a:rPr lang="en-US" b="1" baseline="0" dirty="0" err="1" smtClean="0"/>
              <a:t>khi</a:t>
            </a:r>
            <a:r>
              <a:rPr lang="en-US" b="1" baseline="0" dirty="0" smtClean="0"/>
              <a:t> </a:t>
            </a:r>
            <a:r>
              <a:rPr lang="en-US" b="1" baseline="0" dirty="0" err="1" smtClean="0"/>
              <a:t>lạnh</a:t>
            </a:r>
            <a:r>
              <a:rPr lang="en-US" b="1" baseline="0" dirty="0" smtClean="0"/>
              <a:t> </a:t>
            </a:r>
            <a:r>
              <a:rPr lang="en-US" b="1" baseline="0" dirty="0" err="1" smtClean="0"/>
              <a:t>sẽ</a:t>
            </a:r>
            <a:r>
              <a:rPr lang="en-US" b="1" baseline="0" dirty="0" smtClean="0"/>
              <a:t> </a:t>
            </a:r>
            <a:r>
              <a:rPr lang="en-US" b="1" baseline="0" dirty="0" err="1" smtClean="0"/>
              <a:t>đau</a:t>
            </a:r>
            <a:r>
              <a:rPr lang="en-US" b="1" baseline="0" dirty="0" smtClean="0"/>
              <a:t> </a:t>
            </a:r>
            <a:r>
              <a:rPr lang="en-US" b="1" baseline="0" dirty="0" err="1" smtClean="0"/>
              <a:t>hơn</a:t>
            </a:r>
            <a:r>
              <a:rPr lang="en-US" b="1" baseline="0" dirty="0" smtClean="0"/>
              <a:t> </a:t>
            </a:r>
            <a:r>
              <a:rPr lang="en-US" b="1" baseline="0" dirty="0" err="1" smtClean="0"/>
              <a:t>và</a:t>
            </a:r>
            <a:r>
              <a:rPr lang="en-US" b="1" baseline="0" dirty="0" smtClean="0"/>
              <a:t> </a:t>
            </a:r>
            <a:r>
              <a:rPr lang="en-US" b="1" baseline="0" dirty="0" err="1" smtClean="0"/>
              <a:t>kém</a:t>
            </a:r>
            <a:r>
              <a:rPr lang="en-US" b="1" baseline="0" dirty="0" smtClean="0"/>
              <a:t> </a:t>
            </a:r>
            <a:r>
              <a:rPr lang="en-US" b="1" baseline="0" dirty="0" err="1" smtClean="0"/>
              <a:t>hấp</a:t>
            </a:r>
            <a:r>
              <a:rPr lang="en-US" b="1" baseline="0" dirty="0" smtClean="0"/>
              <a:t> </a:t>
            </a:r>
            <a:r>
              <a:rPr lang="en-US" b="1" baseline="0" dirty="0" err="1" smtClean="0"/>
              <a:t>thu</a:t>
            </a:r>
            <a:r>
              <a:rPr lang="en-US" b="1" baseline="0" dirty="0" smtClean="0"/>
              <a:t> </a:t>
            </a:r>
            <a:r>
              <a:rPr lang="en-US" b="1" baseline="0" dirty="0" err="1" smtClean="0"/>
              <a:t>hơn</a:t>
            </a:r>
            <a:r>
              <a:rPr lang="en-US" b="1" baseline="0" dirty="0" smtClean="0"/>
              <a:t>.</a:t>
            </a:r>
            <a:endParaRPr lang="en-US" b="1" dirty="0"/>
          </a:p>
        </p:txBody>
      </p:sp>
      <p:sp>
        <p:nvSpPr>
          <p:cNvPr id="4" name="Slide Number Placeholder 3"/>
          <p:cNvSpPr>
            <a:spLocks noGrp="1"/>
          </p:cNvSpPr>
          <p:nvPr>
            <p:ph type="sldNum" sz="quarter" idx="10"/>
          </p:nvPr>
        </p:nvSpPr>
        <p:spPr/>
        <p:txBody>
          <a:bodyPr/>
          <a:lstStyle/>
          <a:p>
            <a:pPr>
              <a:defRPr/>
            </a:pPr>
            <a:fld id="{D9E391F5-1EB7-4757-AD84-B70A844BE98D}" type="slidenum">
              <a:rPr lang="en-US" smtClean="0"/>
              <a:pPr>
                <a:defRPr/>
              </a:pPr>
              <a:t>84</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NPH </a:t>
            </a:r>
            <a:r>
              <a:rPr lang="en-US" dirty="0" err="1" smtClean="0"/>
              <a:t>tiêm</a:t>
            </a:r>
            <a:r>
              <a:rPr lang="en-US" baseline="0" dirty="0" smtClean="0"/>
              <a:t> </a:t>
            </a:r>
            <a:r>
              <a:rPr lang="en-US" baseline="0" dirty="0" err="1" smtClean="0"/>
              <a:t>truoc</a:t>
            </a:r>
            <a:r>
              <a:rPr lang="en-US" baseline="0" dirty="0" smtClean="0"/>
              <a:t> </a:t>
            </a:r>
            <a:r>
              <a:rPr lang="en-US" baseline="0" dirty="0" err="1" smtClean="0"/>
              <a:t>ăn</a:t>
            </a:r>
            <a:r>
              <a:rPr lang="en-US" baseline="0" dirty="0" smtClean="0"/>
              <a:t> 60 </a:t>
            </a:r>
            <a:r>
              <a:rPr lang="en-US" baseline="0" dirty="0" err="1" smtClean="0"/>
              <a:t>phút</a:t>
            </a:r>
            <a:r>
              <a:rPr lang="vi-VN" sz="1200" b="0" i="0" kern="1200" dirty="0" smtClean="0">
                <a:solidFill>
                  <a:schemeClr val="tx1"/>
                </a:solidFill>
                <a:latin typeface="+mn-lt"/>
                <a:ea typeface="+mn-ea"/>
                <a:cs typeface="+mn-cs"/>
              </a:rPr>
              <a:t>Thời điểm tiêm insulin lý tưởng nhất là tiêm insulin trước bữa ăn. Tùy từng loại insulin mà thời gian từ khi tiêm đến khi ăn là khác nhau. Nhưng nói chung, thời điểm </a:t>
            </a:r>
            <a:r>
              <a:rPr lang="vi-VN" sz="1200" b="1" i="0" kern="1200" dirty="0" smtClean="0">
                <a:solidFill>
                  <a:schemeClr val="tx1"/>
                </a:solidFill>
                <a:latin typeface="+mn-lt"/>
                <a:ea typeface="+mn-ea"/>
                <a:cs typeface="+mn-cs"/>
              </a:rPr>
              <a:t>bạn phải ăn là khi insulin bắt đầu có tác dụng. </a:t>
            </a:r>
            <a:r>
              <a:rPr lang="vi-VN" sz="1200" b="0" i="0" kern="1200" dirty="0" smtClean="0">
                <a:solidFill>
                  <a:schemeClr val="tx1"/>
                </a:solidFill>
                <a:latin typeface="+mn-lt"/>
                <a:ea typeface="+mn-ea"/>
                <a:cs typeface="+mn-cs"/>
              </a:rPr>
              <a:t>Ví dụ, với insulin thường (regular) nên tiêm trước khi ăn 20 – 30 phút, insulin mixtard là 30 phút, insulin bán chậm (lente, NPH, insulatard…) là 60 phút</a:t>
            </a:r>
            <a:endParaRPr lang="en-US" dirty="0"/>
          </a:p>
        </p:txBody>
      </p:sp>
      <p:sp>
        <p:nvSpPr>
          <p:cNvPr id="4" name="Slide Number Placeholder 3"/>
          <p:cNvSpPr>
            <a:spLocks noGrp="1"/>
          </p:cNvSpPr>
          <p:nvPr>
            <p:ph type="sldNum" sz="quarter" idx="10"/>
          </p:nvPr>
        </p:nvSpPr>
        <p:spPr/>
        <p:txBody>
          <a:bodyPr/>
          <a:lstStyle/>
          <a:p>
            <a:fld id="{F7FE5ECD-7426-4F2F-8F1C-8C340215B41D}" type="slidenum">
              <a:rPr lang="en-US" smtClean="0"/>
              <a:pPr/>
              <a:t>85</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FE5ECD-7426-4F2F-8F1C-8C340215B41D}" type="slidenum">
              <a:rPr lang="en-US" smtClean="0"/>
              <a:pPr/>
              <a:t>86</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Ngoài</a:t>
            </a:r>
            <a:r>
              <a:rPr lang="en-US" baseline="0" dirty="0" smtClean="0"/>
              <a:t> </a:t>
            </a:r>
            <a:r>
              <a:rPr lang="en-US" baseline="0" dirty="0" err="1" smtClean="0"/>
              <a:t>ra</a:t>
            </a:r>
            <a:r>
              <a:rPr lang="en-US" baseline="0" dirty="0" smtClean="0"/>
              <a:t> </a:t>
            </a:r>
            <a:r>
              <a:rPr lang="en-US" baseline="0" dirty="0" err="1" smtClean="0"/>
              <a:t>còn</a:t>
            </a:r>
            <a:r>
              <a:rPr lang="en-US" baseline="0" dirty="0" smtClean="0"/>
              <a:t> </a:t>
            </a:r>
            <a:r>
              <a:rPr lang="en-US" baseline="0" dirty="0" err="1" smtClean="0"/>
              <a:t>có</a:t>
            </a:r>
            <a:r>
              <a:rPr lang="en-US" baseline="0" dirty="0" smtClean="0"/>
              <a:t> </a:t>
            </a:r>
            <a:r>
              <a:rPr lang="en-US" baseline="0" dirty="0" err="1" smtClean="0"/>
              <a:t>hiện</a:t>
            </a:r>
            <a:r>
              <a:rPr lang="en-US" baseline="0" dirty="0" smtClean="0"/>
              <a:t> </a:t>
            </a:r>
            <a:r>
              <a:rPr lang="en-US" baseline="0" dirty="0" err="1" smtClean="0"/>
              <a:t>tượng</a:t>
            </a:r>
            <a:r>
              <a:rPr lang="en-US" baseline="0" dirty="0" smtClean="0"/>
              <a:t> </a:t>
            </a:r>
            <a:r>
              <a:rPr lang="en-US" baseline="0" dirty="0" err="1" smtClean="0"/>
              <a:t>kháng</a:t>
            </a:r>
            <a:r>
              <a:rPr lang="en-US" baseline="0" dirty="0" smtClean="0"/>
              <a:t> insulin </a:t>
            </a:r>
            <a:r>
              <a:rPr lang="en-US" baseline="0" dirty="0" err="1" smtClean="0"/>
              <a:t>khi</a:t>
            </a:r>
            <a:r>
              <a:rPr lang="en-US" baseline="0" dirty="0" smtClean="0"/>
              <a:t> </a:t>
            </a:r>
            <a:r>
              <a:rPr lang="en-US" baseline="0" dirty="0" err="1" smtClean="0"/>
              <a:t>sử</a:t>
            </a:r>
            <a:r>
              <a:rPr lang="en-US" baseline="0" dirty="0" smtClean="0"/>
              <a:t> </a:t>
            </a:r>
            <a:r>
              <a:rPr lang="en-US" baseline="0" dirty="0" err="1" smtClean="0"/>
              <a:t>dụng</a:t>
            </a:r>
            <a:r>
              <a:rPr lang="en-US" baseline="0" dirty="0" smtClean="0"/>
              <a:t> </a:t>
            </a:r>
            <a:r>
              <a:rPr lang="en-US" baseline="0" dirty="0" err="1" smtClean="0"/>
              <a:t>quá</a:t>
            </a:r>
            <a:r>
              <a:rPr lang="en-US" baseline="0" dirty="0" smtClean="0"/>
              <a:t> 200 </a:t>
            </a:r>
            <a:r>
              <a:rPr lang="en-US" baseline="0" dirty="0" err="1" smtClean="0"/>
              <a:t>đơn</a:t>
            </a:r>
            <a:r>
              <a:rPr lang="en-US" baseline="0" dirty="0" smtClean="0"/>
              <a:t> </a:t>
            </a:r>
            <a:r>
              <a:rPr lang="en-US" baseline="0" dirty="0" err="1" smtClean="0"/>
              <a:t>vị</a:t>
            </a:r>
            <a:r>
              <a:rPr lang="en-US" baseline="0" dirty="0" smtClean="0"/>
              <a:t> /</a:t>
            </a:r>
            <a:r>
              <a:rPr lang="en-US" baseline="0" dirty="0" err="1" smtClean="0"/>
              <a:t>ngày</a:t>
            </a:r>
            <a:r>
              <a:rPr lang="en-US" baseline="0" dirty="0" smtClean="0"/>
              <a:t> </a:t>
            </a:r>
            <a:r>
              <a:rPr lang="en-US" baseline="0" dirty="0" err="1" smtClean="0"/>
              <a:t>trong</a:t>
            </a:r>
            <a:r>
              <a:rPr lang="en-US" baseline="0" dirty="0" smtClean="0"/>
              <a:t> 2-3 </a:t>
            </a:r>
            <a:r>
              <a:rPr lang="en-US" baseline="0" dirty="0" err="1" smtClean="0"/>
              <a:t>ngày</a:t>
            </a:r>
            <a:r>
              <a:rPr lang="en-US" baseline="0" dirty="0" smtClean="0"/>
              <a:t> </a:t>
            </a:r>
            <a:r>
              <a:rPr lang="en-US" baseline="0" dirty="0" err="1" smtClean="0"/>
              <a:t>mà</a:t>
            </a:r>
            <a:r>
              <a:rPr lang="en-US" baseline="0" dirty="0" smtClean="0"/>
              <a:t> </a:t>
            </a:r>
            <a:r>
              <a:rPr lang="en-US" baseline="0" dirty="0" err="1" smtClean="0"/>
              <a:t>đường</a:t>
            </a:r>
            <a:r>
              <a:rPr lang="en-US" baseline="0" dirty="0" smtClean="0"/>
              <a:t> </a:t>
            </a:r>
            <a:r>
              <a:rPr lang="en-US" baseline="0" dirty="0" err="1" smtClean="0"/>
              <a:t>huyết</a:t>
            </a:r>
            <a:r>
              <a:rPr lang="en-US" baseline="0" dirty="0" smtClean="0"/>
              <a:t> </a:t>
            </a:r>
            <a:r>
              <a:rPr lang="en-US" baseline="0" dirty="0" err="1" smtClean="0"/>
              <a:t>vẫn</a:t>
            </a:r>
            <a:r>
              <a:rPr lang="en-US" baseline="0" dirty="0" smtClean="0"/>
              <a:t> </a:t>
            </a:r>
            <a:r>
              <a:rPr lang="en-US" baseline="0" dirty="0" err="1" smtClean="0"/>
              <a:t>không</a:t>
            </a:r>
            <a:r>
              <a:rPr lang="en-US" baseline="0" dirty="0" smtClean="0"/>
              <a:t> </a:t>
            </a:r>
            <a:r>
              <a:rPr lang="en-US" baseline="0" dirty="0" err="1" smtClean="0"/>
              <a:t>hạ</a:t>
            </a:r>
            <a:r>
              <a:rPr lang="en-US" baseline="0" dirty="0" smtClean="0"/>
              <a:t>.</a:t>
            </a:r>
          </a:p>
          <a:p>
            <a:r>
              <a:rPr lang="vi-VN" sz="1200" b="1" i="0" kern="1200" dirty="0" smtClean="0">
                <a:solidFill>
                  <a:schemeClr val="tx1"/>
                </a:solidFill>
                <a:latin typeface="+mn-lt"/>
                <a:ea typeface="+mn-ea"/>
                <a:cs typeface="+mn-cs"/>
              </a:rPr>
              <a:t>Tăng cân</a:t>
            </a:r>
            <a:r>
              <a:rPr lang="vi-VN" sz="1200" b="0" i="0" kern="1200" dirty="0" smtClean="0">
                <a:solidFill>
                  <a:schemeClr val="tx1"/>
                </a:solidFill>
                <a:latin typeface="+mn-lt"/>
                <a:ea typeface="+mn-ea"/>
                <a:cs typeface="+mn-cs"/>
              </a:rPr>
              <a:t> khi dùng quá liều kéo dài, hậu quả của tác dụng đồng hóa của insulin;</a:t>
            </a:r>
          </a:p>
          <a:p>
            <a:r>
              <a:rPr lang="vi-VN" sz="1200" b="0" i="0" kern="1200" dirty="0" smtClean="0">
                <a:solidFill>
                  <a:schemeClr val="tx1"/>
                </a:solidFill>
                <a:latin typeface="+mn-lt"/>
                <a:ea typeface="+mn-ea"/>
                <a:cs typeface="+mn-cs"/>
              </a:rPr>
              <a:t>– </a:t>
            </a:r>
            <a:r>
              <a:rPr lang="vi-VN" sz="1200" b="1" i="0" kern="1200" dirty="0" smtClean="0">
                <a:solidFill>
                  <a:schemeClr val="tx1"/>
                </a:solidFill>
                <a:latin typeface="+mn-lt"/>
                <a:ea typeface="+mn-ea"/>
                <a:cs typeface="+mn-cs"/>
              </a:rPr>
              <a:t>Loạn dưỡng mỡ</a:t>
            </a:r>
            <a:r>
              <a:rPr lang="vi-VN" sz="1200" b="0" i="0" kern="1200" dirty="0" smtClean="0">
                <a:solidFill>
                  <a:schemeClr val="tx1"/>
                </a:solidFill>
                <a:latin typeface="+mn-lt"/>
                <a:ea typeface="+mn-ea"/>
                <a:cs typeface="+mn-cs"/>
              </a:rPr>
              <a:t>, với những đám mô mỡ thường tập trung ở vị trí tiêm lặp lại của insulin, thay đổi đặc tính dược lực học của insulin. Để ngăn điều đó, nên thay đổi vị trí tiêm mỗi lần tiêm, cách vị trí cũ 3cm (vùng thắt lưng, đùi, …);</a:t>
            </a:r>
          </a:p>
          <a:p>
            <a:r>
              <a:rPr lang="vi-VN" sz="1200" b="0" i="0" kern="1200" dirty="0" smtClean="0">
                <a:solidFill>
                  <a:schemeClr val="tx1"/>
                </a:solidFill>
                <a:latin typeface="+mn-lt"/>
                <a:ea typeface="+mn-ea"/>
                <a:cs typeface="+mn-cs"/>
              </a:rPr>
              <a:t>– </a:t>
            </a:r>
            <a:r>
              <a:rPr lang="vi-VN" sz="1200" b="1" i="0" kern="1200" dirty="0" smtClean="0">
                <a:solidFill>
                  <a:schemeClr val="tx1"/>
                </a:solidFill>
                <a:latin typeface="+mn-lt"/>
                <a:ea typeface="+mn-ea"/>
                <a:cs typeface="+mn-cs"/>
              </a:rPr>
              <a:t>Hạ đường huyết</a:t>
            </a:r>
            <a:r>
              <a:rPr lang="vi-VN" sz="1200" b="0" i="0" kern="1200" dirty="0" smtClean="0">
                <a:solidFill>
                  <a:schemeClr val="tx1"/>
                </a:solidFill>
                <a:latin typeface="+mn-lt"/>
                <a:ea typeface="+mn-ea"/>
                <a:cs typeface="+mn-cs"/>
              </a:rPr>
              <a:t>: đây có thể là hậu quả của chế độ dinh dưỡng không đầy đủ, vận động thể lực quá mức, hiệu chỉnh liều không đúng hay dùng sai liều insulin;</a:t>
            </a:r>
          </a:p>
          <a:p>
            <a:r>
              <a:rPr lang="vi-VN" sz="1200" b="0" i="0" kern="1200" dirty="0" smtClean="0">
                <a:solidFill>
                  <a:schemeClr val="tx1"/>
                </a:solidFill>
                <a:latin typeface="+mn-lt"/>
                <a:ea typeface="+mn-ea"/>
                <a:cs typeface="+mn-cs"/>
              </a:rPr>
              <a:t>– </a:t>
            </a:r>
            <a:r>
              <a:rPr lang="vi-VN" sz="1200" b="1" i="0" kern="1200" dirty="0" smtClean="0">
                <a:solidFill>
                  <a:schemeClr val="tx1"/>
                </a:solidFill>
                <a:latin typeface="+mn-lt"/>
                <a:ea typeface="+mn-ea"/>
                <a:cs typeface="+mn-cs"/>
              </a:rPr>
              <a:t>Tăng đường huyết</a:t>
            </a:r>
            <a:r>
              <a:rPr lang="vi-VN" sz="1200" b="0" i="0" kern="1200" dirty="0" smtClean="0">
                <a:solidFill>
                  <a:schemeClr val="tx1"/>
                </a:solidFill>
                <a:latin typeface="+mn-lt"/>
                <a:ea typeface="+mn-ea"/>
                <a:cs typeface="+mn-cs"/>
              </a:rPr>
              <a:t>: cũng có thể là hậu quả của việc thay đổi chế độ dinh dưỡng, quên dùng hay không hiệu chỉnh liều insulin, nhưng cũng có thể do các tình trạng mắc kèm (sốt, nhiễm khuẩn) làm thay đổi tính kháng insulin.</a:t>
            </a:r>
          </a:p>
          <a:p>
            <a:endParaRPr lang="en-US" dirty="0"/>
          </a:p>
        </p:txBody>
      </p:sp>
      <p:sp>
        <p:nvSpPr>
          <p:cNvPr id="4" name="Slide Number Placeholder 3"/>
          <p:cNvSpPr>
            <a:spLocks noGrp="1"/>
          </p:cNvSpPr>
          <p:nvPr>
            <p:ph type="sldNum" sz="quarter" idx="10"/>
          </p:nvPr>
        </p:nvSpPr>
        <p:spPr/>
        <p:txBody>
          <a:bodyPr/>
          <a:lstStyle/>
          <a:p>
            <a:pPr>
              <a:defRPr/>
            </a:pPr>
            <a:fld id="{D9E391F5-1EB7-4757-AD84-B70A844BE98D}" type="slidenum">
              <a:rPr lang="en-US" smtClean="0"/>
              <a:pPr>
                <a:defRPr/>
              </a:pPr>
              <a:t>88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Khoảng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một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phần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số</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người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bệnh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đái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tháo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đường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týp</a:t>
            </a:r>
            <a:r>
              <a:rPr lang="en-US" sz="1200" kern="1200" dirty="0" smtClean="0">
                <a:solidFill>
                  <a:schemeClr val="tx1"/>
                </a:solidFill>
                <a:latin typeface="+mn-lt"/>
                <a:ea typeface="+mn-ea"/>
                <a:cs typeface="+mn-cs"/>
              </a:rPr>
              <a:t> 2 </a:t>
            </a:r>
            <a:r>
              <a:rPr lang="en-US" sz="1200" kern="1200" dirty="0" err="1" smtClean="0">
                <a:solidFill>
                  <a:schemeClr val="tx1"/>
                </a:solidFill>
                <a:latin typeface="+mn-lt"/>
                <a:ea typeface="+mn-ea"/>
                <a:cs typeface="+mn-cs"/>
              </a:rPr>
              <a:t>buộc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phải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sử</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dụng</a:t>
            </a:r>
            <a:r>
              <a:rPr lang="en-US" sz="1200" kern="1200" dirty="0" smtClean="0">
                <a:solidFill>
                  <a:schemeClr val="tx1"/>
                </a:solidFill>
                <a:latin typeface="+mn-lt"/>
                <a:ea typeface="+mn-ea"/>
                <a:cs typeface="+mn-cs"/>
              </a:rPr>
              <a:t> insulin </a:t>
            </a:r>
            <a:r>
              <a:rPr lang="en-US" sz="1200" kern="1200" dirty="0" err="1" smtClean="0">
                <a:solidFill>
                  <a:schemeClr val="tx1"/>
                </a:solidFill>
                <a:latin typeface="+mn-lt"/>
                <a:ea typeface="+mn-ea"/>
                <a:cs typeface="+mn-cs"/>
              </a:rPr>
              <a:t>để</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duy</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trì</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lượng</a:t>
            </a:r>
            <a:r>
              <a:rPr lang="en-US" sz="1200" kern="1200" dirty="0" smtClean="0">
                <a:solidFill>
                  <a:schemeClr val="tx1"/>
                </a:solidFill>
                <a:latin typeface="+mn-lt"/>
                <a:ea typeface="+mn-ea"/>
                <a:cs typeface="+mn-cs"/>
              </a:rPr>
              <a:t> glucose </a:t>
            </a:r>
            <a:r>
              <a:rPr lang="en-US" sz="1200" kern="1200" dirty="0" err="1" smtClean="0">
                <a:solidFill>
                  <a:schemeClr val="tx1"/>
                </a:solidFill>
                <a:latin typeface="+mn-lt"/>
                <a:ea typeface="+mn-ea"/>
                <a:cs typeface="+mn-cs"/>
              </a:rPr>
              <a:t>máu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ổn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định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Tỷ</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lệ</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này</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ngày</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càng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tăng</a:t>
            </a:r>
            <a:r>
              <a:rPr lang="en-US" sz="1200" kern="1200" dirty="0" smtClean="0">
                <a:solidFill>
                  <a:schemeClr val="tx1"/>
                </a:solidFill>
                <a:latin typeface="+mn-lt"/>
                <a:ea typeface="+mn-ea"/>
                <a:cs typeface="+mn-cs"/>
              </a:rPr>
              <a:t> do </a:t>
            </a:r>
            <a:r>
              <a:rPr lang="en-US" sz="1200" kern="1200" dirty="0" err="1" smtClean="0">
                <a:solidFill>
                  <a:schemeClr val="tx1"/>
                </a:solidFill>
                <a:latin typeface="+mn-lt"/>
                <a:ea typeface="+mn-ea"/>
                <a:cs typeface="+mn-cs"/>
              </a:rPr>
              <a:t>thời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gian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mắc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bệnh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ngày</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càng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được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kéo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dài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Duy</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trì</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mức</a:t>
            </a:r>
            <a:r>
              <a:rPr lang="en-US" sz="1200" kern="1200" dirty="0" smtClean="0">
                <a:solidFill>
                  <a:schemeClr val="tx1"/>
                </a:solidFill>
                <a:latin typeface="+mn-lt"/>
                <a:ea typeface="+mn-ea"/>
                <a:cs typeface="+mn-cs"/>
              </a:rPr>
              <a:t> glucose </a:t>
            </a:r>
            <a:r>
              <a:rPr lang="en-US" sz="1200" kern="1200" dirty="0" err="1" smtClean="0">
                <a:solidFill>
                  <a:schemeClr val="tx1"/>
                </a:solidFill>
                <a:latin typeface="+mn-lt"/>
                <a:ea typeface="+mn-ea"/>
                <a:cs typeface="+mn-cs"/>
              </a:rPr>
              <a:t>máu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gần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như</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mức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độ</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sinh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đã</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được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chứng</a:t>
            </a:r>
            <a:r>
              <a:rPr lang="en-US" sz="1200" kern="1200" dirty="0" smtClean="0">
                <a:solidFill>
                  <a:schemeClr val="tx1"/>
                </a:solidFill>
                <a:latin typeface="+mn-lt"/>
                <a:ea typeface="+mn-ea"/>
                <a:cs typeface="+mn-cs"/>
              </a:rPr>
              <a:t> minh </a:t>
            </a:r>
            <a:r>
              <a:rPr lang="en-US" sz="1200" kern="1200" dirty="0" err="1" smtClean="0">
                <a:solidFill>
                  <a:schemeClr val="tx1"/>
                </a:solidFill>
                <a:latin typeface="+mn-lt"/>
                <a:ea typeface="+mn-ea"/>
                <a:cs typeface="+mn-cs"/>
              </a:rPr>
              <a:t>là</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cách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tốt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nhất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để</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phòng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chống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các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bệnh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về</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mạch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máu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làm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giảm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tỷ</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lệ</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tử</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vong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kéo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dài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tuổi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thọ</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và</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nâng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cao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chất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lượng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cuộc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sống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của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người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đái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tháo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đường</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Cần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giải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thích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cho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người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bệnh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hiểu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và</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yên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tâm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với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phương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pháp</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điều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trị</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phối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hợp</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với</a:t>
            </a:r>
            <a:r>
              <a:rPr lang="en-US" sz="1200" kern="1200" dirty="0" smtClean="0">
                <a:solidFill>
                  <a:schemeClr val="tx1"/>
                </a:solidFill>
                <a:latin typeface="+mn-lt"/>
                <a:ea typeface="+mn-ea"/>
                <a:cs typeface="+mn-cs"/>
              </a:rPr>
              <a:t> insulin, </a:t>
            </a:r>
            <a:r>
              <a:rPr lang="en-US" sz="1200" kern="1200" dirty="0" err="1" smtClean="0">
                <a:solidFill>
                  <a:schemeClr val="tx1"/>
                </a:solidFill>
                <a:latin typeface="+mn-lt"/>
                <a:ea typeface="+mn-ea"/>
                <a:cs typeface="+mn-cs"/>
              </a:rPr>
              <a:t>hướng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dẫn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người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bệnh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cách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tự</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theo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dõi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khi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dùng</a:t>
            </a:r>
            <a:r>
              <a:rPr lang="en-US" sz="1200" kern="1200" dirty="0" smtClean="0">
                <a:solidFill>
                  <a:schemeClr val="tx1"/>
                </a:solidFill>
                <a:latin typeface="+mn-lt"/>
                <a:ea typeface="+mn-ea"/>
                <a:cs typeface="+mn-cs"/>
              </a:rPr>
              <a:t> insulin.</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Chọn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bút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tiêm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hoặc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bơm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tiêm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phải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phù</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hợp</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với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loại</a:t>
            </a:r>
            <a:r>
              <a:rPr lang="en-US" sz="1200" kern="1200" dirty="0" smtClean="0">
                <a:solidFill>
                  <a:schemeClr val="tx1"/>
                </a:solidFill>
                <a:latin typeface="+mn-lt"/>
                <a:ea typeface="+mn-ea"/>
                <a:cs typeface="+mn-cs"/>
              </a:rPr>
              <a:t> insulin (1ml = 100 </a:t>
            </a:r>
            <a:r>
              <a:rPr lang="en-US" sz="1200" kern="1200" dirty="0" err="1" smtClean="0">
                <a:solidFill>
                  <a:schemeClr val="tx1"/>
                </a:solidFill>
                <a:latin typeface="+mn-lt"/>
                <a:ea typeface="+mn-ea"/>
                <a:cs typeface="+mn-cs"/>
              </a:rPr>
              <a:t>đơn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vị</a:t>
            </a:r>
            <a:r>
              <a:rPr lang="en-US" sz="1200" kern="1200" dirty="0" smtClean="0">
                <a:solidFill>
                  <a:schemeClr val="tx1"/>
                </a:solidFill>
                <a:latin typeface="+mn-lt"/>
                <a:ea typeface="+mn-ea"/>
                <a:cs typeface="+mn-cs"/>
              </a:rPr>
              <a:t> hay 1ml = 40 </a:t>
            </a:r>
            <a:r>
              <a:rPr lang="en-US" sz="1200" kern="1200" dirty="0" err="1" smtClean="0">
                <a:solidFill>
                  <a:schemeClr val="tx1"/>
                </a:solidFill>
                <a:latin typeface="+mn-lt"/>
                <a:ea typeface="+mn-ea"/>
                <a:cs typeface="+mn-cs"/>
              </a:rPr>
              <a:t>đơn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vị</a:t>
            </a:r>
            <a:r>
              <a:rPr lang="en-US" sz="1200" kern="1200" dirty="0" smtClean="0">
                <a:solidFill>
                  <a:schemeClr val="tx1"/>
                </a:solidFill>
                <a:latin typeface="+mn-lt"/>
                <a:ea typeface="+mn-ea"/>
                <a:cs typeface="+mn-cs"/>
              </a:rPr>
              <a:t>; 1ml = 50 </a:t>
            </a:r>
            <a:r>
              <a:rPr lang="en-US" sz="1200" kern="1200" dirty="0" err="1" smtClean="0">
                <a:solidFill>
                  <a:schemeClr val="tx1"/>
                </a:solidFill>
                <a:latin typeface="+mn-lt"/>
                <a:ea typeface="+mn-ea"/>
                <a:cs typeface="+mn-cs"/>
              </a:rPr>
              <a:t>đơn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vị</a:t>
            </a:r>
            <a:r>
              <a:rPr lang="en-US" sz="1200" kern="1200" dirty="0" smtClean="0">
                <a:solidFill>
                  <a:schemeClr val="tx1"/>
                </a:solidFill>
                <a:latin typeface="+mn-lt"/>
                <a:ea typeface="+mn-ea"/>
                <a:cs typeface="+mn-cs"/>
              </a:rPr>
              <a:t> insulin)</a:t>
            </a:r>
          </a:p>
          <a:p>
            <a:pPr marL="299085" indent="-286385">
              <a:lnSpc>
                <a:spcPct val="150000"/>
              </a:lnSpc>
              <a:spcBef>
                <a:spcPts val="1200"/>
              </a:spcBef>
              <a:buChar char="-"/>
              <a:tabLst>
                <a:tab pos="299085" algn="l"/>
                <a:tab pos="299720" algn="l"/>
              </a:tabLst>
            </a:pPr>
            <a:r>
              <a:rPr lang="vi-VN" sz="1200" dirty="0" smtClean="0">
                <a:cs typeface="Arial"/>
              </a:rPr>
              <a:t>Giảm glucose</a:t>
            </a:r>
            <a:r>
              <a:rPr lang="vi-VN" sz="1200" spc="-125" dirty="0" smtClean="0">
                <a:cs typeface="Arial"/>
              </a:rPr>
              <a:t> </a:t>
            </a:r>
            <a:r>
              <a:rPr lang="vi-VN" sz="1200" dirty="0" smtClean="0">
                <a:cs typeface="Arial"/>
              </a:rPr>
              <a:t>máu</a:t>
            </a:r>
          </a:p>
          <a:p>
            <a:pPr marL="299085" indent="-286385">
              <a:lnSpc>
                <a:spcPct val="150000"/>
              </a:lnSpc>
              <a:spcBef>
                <a:spcPts val="1200"/>
              </a:spcBef>
              <a:buChar char="-"/>
              <a:tabLst>
                <a:tab pos="299085" algn="l"/>
                <a:tab pos="299720" algn="l"/>
              </a:tabLst>
            </a:pPr>
            <a:r>
              <a:rPr lang="vi-VN" sz="1200" dirty="0" smtClean="0">
                <a:cs typeface="Arial"/>
              </a:rPr>
              <a:t>Không gây hạ glucose</a:t>
            </a:r>
            <a:r>
              <a:rPr lang="vi-VN" sz="1200" spc="-140" dirty="0" smtClean="0">
                <a:cs typeface="Arial"/>
              </a:rPr>
              <a:t> </a:t>
            </a:r>
            <a:r>
              <a:rPr lang="vi-VN" sz="1200" dirty="0" smtClean="0">
                <a:cs typeface="Arial"/>
              </a:rPr>
              <a:t>máu</a:t>
            </a:r>
          </a:p>
          <a:p>
            <a:pPr marL="299085" indent="-286385">
              <a:lnSpc>
                <a:spcPct val="150000"/>
              </a:lnSpc>
              <a:spcBef>
                <a:spcPts val="1200"/>
              </a:spcBef>
              <a:buChar char="-"/>
              <a:tabLst>
                <a:tab pos="299085" algn="l"/>
                <a:tab pos="299720" algn="l"/>
              </a:tabLst>
            </a:pPr>
            <a:r>
              <a:rPr lang="vi-VN" sz="1200" dirty="0" smtClean="0">
                <a:cs typeface="Arial"/>
              </a:rPr>
              <a:t>Giảm</a:t>
            </a:r>
            <a:r>
              <a:rPr lang="vi-VN" sz="1200" spc="-110" dirty="0" smtClean="0">
                <a:cs typeface="Arial"/>
              </a:rPr>
              <a:t> </a:t>
            </a:r>
            <a:r>
              <a:rPr lang="vi-VN" sz="1200" dirty="0" smtClean="0">
                <a:cs typeface="Arial"/>
              </a:rPr>
              <a:t>HbA1C</a:t>
            </a:r>
          </a:p>
          <a:p>
            <a:pPr marL="299085" indent="-286385">
              <a:lnSpc>
                <a:spcPct val="150000"/>
              </a:lnSpc>
              <a:spcBef>
                <a:spcPts val="1200"/>
              </a:spcBef>
              <a:buChar char="-"/>
              <a:tabLst>
                <a:tab pos="299085" algn="l"/>
                <a:tab pos="299720" algn="l"/>
              </a:tabLst>
            </a:pPr>
            <a:r>
              <a:rPr lang="vi-VN" sz="1200" dirty="0" smtClean="0">
                <a:cs typeface="Arial"/>
              </a:rPr>
              <a:t>Không gây tăng</a:t>
            </a:r>
            <a:r>
              <a:rPr lang="vi-VN" sz="1200" spc="-120" dirty="0" smtClean="0">
                <a:cs typeface="Arial"/>
              </a:rPr>
              <a:t> </a:t>
            </a:r>
            <a:r>
              <a:rPr lang="vi-VN" sz="1200" dirty="0" smtClean="0">
                <a:cs typeface="Arial"/>
              </a:rPr>
              <a:t>cân</a:t>
            </a:r>
            <a:r>
              <a:rPr lang="en-US" sz="1200" kern="1200" dirty="0" smtClean="0">
                <a:solidFill>
                  <a:schemeClr val="tx1"/>
                </a:solidFill>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F7FE5ECD-7426-4F2F-8F1C-8C340215B41D}" type="slidenum">
              <a:rPr lang="en-US" smtClean="0"/>
              <a:pPr/>
              <a:t>89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err="1" smtClean="0"/>
              <a:t>Tụy</a:t>
            </a:r>
            <a:r>
              <a:rPr lang="en-US" dirty="0" smtClean="0"/>
              <a:t> </a:t>
            </a:r>
            <a:r>
              <a:rPr lang="en-US" dirty="0" err="1" smtClean="0"/>
              <a:t>nội</a:t>
            </a:r>
            <a:r>
              <a:rPr lang="en-US" baseline="0" dirty="0" smtClean="0"/>
              <a:t> </a:t>
            </a:r>
            <a:r>
              <a:rPr lang="en-US" baseline="0" dirty="0" err="1" smtClean="0"/>
              <a:t>tiết</a:t>
            </a:r>
            <a:r>
              <a:rPr lang="en-US" baseline="0" dirty="0" smtClean="0"/>
              <a:t> </a:t>
            </a:r>
            <a:r>
              <a:rPr lang="en-US" baseline="0" dirty="0" err="1" smtClean="0"/>
              <a:t>tết</a:t>
            </a:r>
            <a:r>
              <a:rPr lang="en-US" baseline="0" dirty="0" smtClean="0"/>
              <a:t> </a:t>
            </a:r>
            <a:r>
              <a:rPr lang="en-US" baseline="0" dirty="0" err="1" smtClean="0"/>
              <a:t>ra</a:t>
            </a:r>
            <a:r>
              <a:rPr lang="en-US" baseline="0" dirty="0" smtClean="0"/>
              <a:t> </a:t>
            </a:r>
            <a:r>
              <a:rPr lang="en-US" baseline="0" dirty="0" err="1" smtClean="0"/>
              <a:t>các</a:t>
            </a:r>
            <a:r>
              <a:rPr lang="en-US" baseline="0" dirty="0" smtClean="0"/>
              <a:t> </a:t>
            </a:r>
            <a:r>
              <a:rPr lang="en-US" baseline="0" dirty="0" err="1" smtClean="0"/>
              <a:t>hormon</a:t>
            </a:r>
            <a:r>
              <a:rPr lang="en-US" baseline="0" dirty="0" smtClean="0"/>
              <a:t> </a:t>
            </a:r>
            <a:r>
              <a:rPr lang="en-US" baseline="0" dirty="0" err="1" smtClean="0"/>
              <a:t>để</a:t>
            </a:r>
            <a:r>
              <a:rPr lang="en-US" baseline="0" dirty="0" smtClean="0"/>
              <a:t> </a:t>
            </a:r>
            <a:r>
              <a:rPr lang="en-US" baseline="0" dirty="0" err="1" smtClean="0"/>
              <a:t>điều</a:t>
            </a:r>
            <a:r>
              <a:rPr lang="en-US" baseline="0" dirty="0" smtClean="0"/>
              <a:t> </a:t>
            </a:r>
            <a:r>
              <a:rPr lang="en-US" baseline="0" dirty="0" err="1" smtClean="0"/>
              <a:t>hòa</a:t>
            </a:r>
            <a:r>
              <a:rPr lang="en-US" baseline="0" dirty="0" smtClean="0"/>
              <a:t> </a:t>
            </a:r>
            <a:r>
              <a:rPr lang="en-US" baseline="0" dirty="0" err="1" smtClean="0"/>
              <a:t>chất</a:t>
            </a:r>
            <a:r>
              <a:rPr lang="en-US" baseline="0" dirty="0" smtClean="0"/>
              <a:t> </a:t>
            </a:r>
            <a:r>
              <a:rPr lang="en-US" baseline="0" dirty="0" err="1" smtClean="0"/>
              <a:t>dinh</a:t>
            </a:r>
            <a:r>
              <a:rPr lang="en-US" baseline="0" dirty="0" smtClean="0"/>
              <a:t> </a:t>
            </a:r>
            <a:r>
              <a:rPr lang="en-US" baseline="0" dirty="0" err="1" smtClean="0"/>
              <a:t>duong</a:t>
            </a:r>
            <a:r>
              <a:rPr lang="en-US" baseline="0" dirty="0" smtClean="0"/>
              <a:t> </a:t>
            </a:r>
            <a:r>
              <a:rPr lang="en-US" baseline="0" dirty="0" err="1" smtClean="0"/>
              <a:t>trong</a:t>
            </a:r>
            <a:r>
              <a:rPr lang="en-US" baseline="0" dirty="0" smtClean="0"/>
              <a:t> </a:t>
            </a:r>
            <a:r>
              <a:rPr lang="en-US" baseline="0" dirty="0" err="1" smtClean="0"/>
              <a:t>cơ</a:t>
            </a:r>
            <a:r>
              <a:rPr lang="en-US" baseline="0" dirty="0" smtClean="0"/>
              <a:t> </a:t>
            </a:r>
            <a:r>
              <a:rPr lang="en-US" baseline="0" dirty="0" err="1" smtClean="0"/>
              <a:t>thể</a:t>
            </a:r>
            <a:endParaRPr lang="en-US" dirty="0" smtClean="0"/>
          </a:p>
        </p:txBody>
      </p:sp>
      <p:sp>
        <p:nvSpPr>
          <p:cNvPr id="4" name="Slide Number Placeholder 3"/>
          <p:cNvSpPr>
            <a:spLocks noGrp="1"/>
          </p:cNvSpPr>
          <p:nvPr>
            <p:ph type="sldNum" sz="quarter" idx="5"/>
          </p:nvPr>
        </p:nvSpPr>
        <p:spPr/>
        <p:txBody>
          <a:bodyPr/>
          <a:lstStyle/>
          <a:p>
            <a:pPr>
              <a:defRPr/>
            </a:pPr>
            <a:fld id="{01C8CDC2-B399-4671-BB65-74FCE09DD626}" type="slidenum">
              <a:rPr lang="en-US" smtClean="0"/>
              <a:pPr>
                <a:defRPr/>
              </a:pPr>
              <a:t>7</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hepatic </a:t>
            </a:r>
            <a:r>
              <a:rPr lang="en-US" dirty="0" err="1" smtClean="0"/>
              <a:t>glucose:glucose</a:t>
            </a:r>
            <a:r>
              <a:rPr lang="en-US" dirty="0" smtClean="0"/>
              <a:t> ở </a:t>
            </a:r>
            <a:r>
              <a:rPr lang="en-US" dirty="0" err="1" smtClean="0"/>
              <a:t>gan</a:t>
            </a:r>
            <a:endParaRPr lang="en-US" dirty="0"/>
          </a:p>
        </p:txBody>
      </p:sp>
      <p:sp>
        <p:nvSpPr>
          <p:cNvPr id="4" name="Slide Number Placeholder 3"/>
          <p:cNvSpPr>
            <a:spLocks noGrp="1"/>
          </p:cNvSpPr>
          <p:nvPr>
            <p:ph type="sldNum" sz="quarter" idx="10"/>
          </p:nvPr>
        </p:nvSpPr>
        <p:spPr/>
        <p:txBody>
          <a:bodyPr/>
          <a:lstStyle/>
          <a:p>
            <a:fld id="{F7FE5ECD-7426-4F2F-8F1C-8C340215B41D}" type="slidenum">
              <a:rPr lang="en-US" smtClean="0"/>
              <a:pPr/>
              <a:t>90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smtClean="0"/>
              <a:t>để</a:t>
            </a:r>
            <a:r>
              <a:rPr lang="en-US" dirty="0" smtClean="0"/>
              <a:t> </a:t>
            </a:r>
            <a:r>
              <a:rPr lang="en-US" dirty="0" err="1" smtClean="0"/>
              <a:t>giải</a:t>
            </a:r>
            <a:r>
              <a:rPr lang="en-US" dirty="0" smtClean="0"/>
              <a:t> </a:t>
            </a:r>
            <a:r>
              <a:rPr lang="en-US" dirty="0" err="1" smtClean="0"/>
              <a:t>quyết</a:t>
            </a:r>
            <a:r>
              <a:rPr lang="en-US" dirty="0" smtClean="0"/>
              <a:t> </a:t>
            </a:r>
            <a:r>
              <a:rPr lang="en-US" dirty="0" err="1" smtClean="0"/>
              <a:t>các</a:t>
            </a:r>
            <a:r>
              <a:rPr lang="en-US" dirty="0" smtClean="0"/>
              <a:t> </a:t>
            </a:r>
            <a:r>
              <a:rPr lang="en-US" dirty="0" err="1" smtClean="0"/>
              <a:t>tình</a:t>
            </a:r>
            <a:r>
              <a:rPr lang="en-US" dirty="0" smtClean="0"/>
              <a:t> </a:t>
            </a:r>
            <a:r>
              <a:rPr lang="en-US" dirty="0" err="1" smtClean="0"/>
              <a:t>trạng</a:t>
            </a:r>
            <a:r>
              <a:rPr lang="en-US" dirty="0" smtClean="0"/>
              <a:t> </a:t>
            </a:r>
            <a:r>
              <a:rPr lang="en-US" dirty="0" err="1" smtClean="0"/>
              <a:t>này</a:t>
            </a:r>
            <a:r>
              <a:rPr lang="en-US" dirty="0" smtClean="0"/>
              <a:t> ta </a:t>
            </a:r>
            <a:r>
              <a:rPr lang="en-US" dirty="0" err="1" smtClean="0"/>
              <a:t>phải</a:t>
            </a:r>
            <a:r>
              <a:rPr lang="en-US" dirty="0" smtClean="0"/>
              <a:t> </a:t>
            </a:r>
            <a:r>
              <a:rPr lang="en-US" dirty="0" err="1" smtClean="0"/>
              <a:t>làm</a:t>
            </a:r>
            <a:r>
              <a:rPr lang="en-US" dirty="0" smtClean="0"/>
              <a:t> </a:t>
            </a:r>
            <a:r>
              <a:rPr lang="en-US" dirty="0" err="1" smtClean="0"/>
              <a:t>thế</a:t>
            </a:r>
            <a:r>
              <a:rPr lang="en-US" dirty="0" smtClean="0"/>
              <a:t> </a:t>
            </a:r>
            <a:r>
              <a:rPr lang="en-US" dirty="0" err="1" smtClean="0"/>
              <a:t>nào</a:t>
            </a:r>
            <a:r>
              <a:rPr lang="en-US" dirty="0" smtClean="0"/>
              <a:t>?</a:t>
            </a:r>
          </a:p>
          <a:p>
            <a:r>
              <a:rPr lang="en-US" dirty="0" smtClean="0"/>
              <a:t>- </a:t>
            </a:r>
            <a:r>
              <a:rPr lang="en-US" dirty="0" err="1" smtClean="0"/>
              <a:t>Nhóm</a:t>
            </a:r>
            <a:r>
              <a:rPr lang="en-US" baseline="0" dirty="0" smtClean="0"/>
              <a:t> </a:t>
            </a:r>
            <a:r>
              <a:rPr lang="en-US" baseline="0" dirty="0" err="1" smtClean="0"/>
              <a:t>thuốc</a:t>
            </a:r>
            <a:r>
              <a:rPr lang="en-US" baseline="0" dirty="0" smtClean="0"/>
              <a:t> </a:t>
            </a:r>
            <a:r>
              <a:rPr lang="en-US" baseline="0" dirty="0" err="1" smtClean="0"/>
              <a:t>kích</a:t>
            </a:r>
            <a:r>
              <a:rPr lang="en-US" baseline="0" dirty="0" smtClean="0"/>
              <a:t> </a:t>
            </a:r>
            <a:r>
              <a:rPr lang="en-US" baseline="0" dirty="0" err="1" smtClean="0"/>
              <a:t>thích</a:t>
            </a:r>
            <a:r>
              <a:rPr lang="en-US" baseline="0" dirty="0" smtClean="0"/>
              <a:t> </a:t>
            </a:r>
            <a:r>
              <a:rPr lang="en-US" baseline="0" dirty="0" err="1" smtClean="0"/>
              <a:t>tuỵ</a:t>
            </a:r>
            <a:r>
              <a:rPr lang="en-US" baseline="0" dirty="0" smtClean="0"/>
              <a:t> </a:t>
            </a:r>
            <a:r>
              <a:rPr lang="en-US" baseline="0" dirty="0" err="1" smtClean="0"/>
              <a:t>tiết</a:t>
            </a:r>
            <a:r>
              <a:rPr lang="en-US" baseline="0" dirty="0" smtClean="0"/>
              <a:t> insulin: sulfonylurea, </a:t>
            </a:r>
            <a:r>
              <a:rPr lang="en-US" baseline="0" dirty="0" err="1" smtClean="0"/>
              <a:t>các</a:t>
            </a:r>
            <a:r>
              <a:rPr lang="en-US" baseline="0" dirty="0" smtClean="0"/>
              <a:t> </a:t>
            </a:r>
            <a:r>
              <a:rPr lang="en-US" baseline="0" dirty="0" err="1" smtClean="0"/>
              <a:t>thuốc</a:t>
            </a:r>
            <a:r>
              <a:rPr lang="en-US" baseline="0" dirty="0" smtClean="0"/>
              <a:t> </a:t>
            </a:r>
            <a:r>
              <a:rPr lang="en-US" baseline="0" dirty="0" err="1" smtClean="0"/>
              <a:t>thế</a:t>
            </a:r>
            <a:r>
              <a:rPr lang="en-US" baseline="0" dirty="0" smtClean="0"/>
              <a:t> </a:t>
            </a:r>
            <a:r>
              <a:rPr lang="en-US" baseline="0" dirty="0" err="1" smtClean="0"/>
              <a:t>hệ</a:t>
            </a:r>
            <a:r>
              <a:rPr lang="en-US" baseline="0" dirty="0" smtClean="0"/>
              <a:t> 2 </a:t>
            </a:r>
            <a:r>
              <a:rPr lang="en-US" baseline="0" dirty="0" err="1" smtClean="0"/>
              <a:t>có</a:t>
            </a:r>
            <a:r>
              <a:rPr lang="en-US" baseline="0" dirty="0" smtClean="0"/>
              <a:t> </a:t>
            </a:r>
            <a:r>
              <a:rPr lang="en-US" baseline="0" dirty="0" err="1" smtClean="0"/>
              <a:t>tác</a:t>
            </a:r>
            <a:r>
              <a:rPr lang="en-US" baseline="0" dirty="0" smtClean="0"/>
              <a:t> </a:t>
            </a:r>
            <a:r>
              <a:rPr lang="en-US" baseline="0" dirty="0" err="1" smtClean="0"/>
              <a:t>dụng</a:t>
            </a:r>
            <a:r>
              <a:rPr lang="en-US" baseline="0" dirty="0" smtClean="0"/>
              <a:t> </a:t>
            </a:r>
            <a:r>
              <a:rPr lang="en-US" baseline="0" dirty="0" err="1" smtClean="0"/>
              <a:t>tốt</a:t>
            </a:r>
            <a:r>
              <a:rPr lang="en-US" baseline="0" dirty="0" smtClean="0"/>
              <a:t>, </a:t>
            </a:r>
            <a:r>
              <a:rPr lang="en-US" baseline="0" dirty="0" err="1" smtClean="0"/>
              <a:t>ít</a:t>
            </a:r>
            <a:r>
              <a:rPr lang="en-US" baseline="0" dirty="0" smtClean="0"/>
              <a:t> </a:t>
            </a:r>
            <a:r>
              <a:rPr lang="en-US" baseline="0" dirty="0" err="1" smtClean="0"/>
              <a:t>tác</a:t>
            </a:r>
            <a:r>
              <a:rPr lang="en-US" baseline="0" dirty="0" smtClean="0"/>
              <a:t> </a:t>
            </a:r>
            <a:r>
              <a:rPr lang="en-US" baseline="0" dirty="0" err="1" smtClean="0"/>
              <a:t>dụng</a:t>
            </a:r>
            <a:r>
              <a:rPr lang="en-US" baseline="0" dirty="0" smtClean="0"/>
              <a:t> </a:t>
            </a:r>
            <a:r>
              <a:rPr lang="en-US" baseline="0" dirty="0" err="1" smtClean="0"/>
              <a:t>phụ:glyburide</a:t>
            </a:r>
            <a:r>
              <a:rPr lang="en-US" baseline="0" dirty="0" smtClean="0"/>
              <a:t>, </a:t>
            </a:r>
            <a:r>
              <a:rPr lang="en-US" baseline="0" dirty="0" err="1" smtClean="0"/>
              <a:t>glipizide</a:t>
            </a:r>
            <a:r>
              <a:rPr lang="en-US" baseline="0" dirty="0" smtClean="0"/>
              <a:t>, </a:t>
            </a:r>
            <a:r>
              <a:rPr lang="en-US" baseline="0" dirty="0" err="1" smtClean="0"/>
              <a:t>gliclazid</a:t>
            </a:r>
            <a:r>
              <a:rPr lang="en-US" baseline="0" dirty="0" smtClean="0"/>
              <a:t>, glimepiride.</a:t>
            </a:r>
          </a:p>
          <a:p>
            <a:r>
              <a:rPr lang="en-US" baseline="0" dirty="0" smtClean="0"/>
              <a:t>SU </a:t>
            </a:r>
            <a:r>
              <a:rPr lang="en-US" baseline="0" dirty="0" err="1" smtClean="0"/>
              <a:t>sẽ</a:t>
            </a:r>
            <a:r>
              <a:rPr lang="en-US" baseline="0" dirty="0" smtClean="0"/>
              <a:t> </a:t>
            </a:r>
            <a:r>
              <a:rPr lang="en-US" baseline="0" dirty="0" err="1" smtClean="0"/>
              <a:t>làm</a:t>
            </a:r>
            <a:r>
              <a:rPr lang="en-US" baseline="0" dirty="0" smtClean="0"/>
              <a:t> </a:t>
            </a:r>
            <a:r>
              <a:rPr lang="en-US" baseline="0" dirty="0" err="1" smtClean="0"/>
              <a:t>tuỵ</a:t>
            </a:r>
            <a:r>
              <a:rPr lang="en-US" baseline="0" dirty="0" smtClean="0"/>
              <a:t> </a:t>
            </a:r>
            <a:r>
              <a:rPr lang="en-US" baseline="0" dirty="0" err="1" smtClean="0"/>
              <a:t>suy</a:t>
            </a:r>
            <a:r>
              <a:rPr lang="en-US" baseline="0" dirty="0" smtClean="0"/>
              <a:t> </a:t>
            </a:r>
            <a:r>
              <a:rPr lang="en-US" baseline="0" dirty="0" err="1" smtClean="0"/>
              <a:t>nhanh</a:t>
            </a:r>
            <a:r>
              <a:rPr lang="en-US" baseline="0" dirty="0" smtClean="0"/>
              <a:t> h</a:t>
            </a:r>
            <a:r>
              <a:rPr lang="vi-VN" baseline="0" dirty="0" smtClean="0"/>
              <a:t>ơ</a:t>
            </a:r>
            <a:r>
              <a:rPr lang="en-US" baseline="0" dirty="0" smtClean="0"/>
              <a:t>n.</a:t>
            </a:r>
          </a:p>
          <a:p>
            <a:pPr marL="171450" indent="-171450">
              <a:buFontTx/>
              <a:buChar char="-"/>
            </a:pPr>
            <a:r>
              <a:rPr lang="en-US" baseline="0" dirty="0" err="1" smtClean="0"/>
              <a:t>Nhóm</a:t>
            </a:r>
            <a:r>
              <a:rPr lang="en-US" baseline="0" dirty="0" smtClean="0"/>
              <a:t> </a:t>
            </a:r>
            <a:r>
              <a:rPr lang="en-US" baseline="0" dirty="0" err="1" smtClean="0"/>
              <a:t>thuốc</a:t>
            </a:r>
            <a:r>
              <a:rPr lang="en-US" baseline="0" dirty="0" smtClean="0"/>
              <a:t> </a:t>
            </a:r>
            <a:r>
              <a:rPr lang="en-US" baseline="0" dirty="0" err="1" smtClean="0"/>
              <a:t>cải</a:t>
            </a:r>
            <a:r>
              <a:rPr lang="en-US" baseline="0" dirty="0" smtClean="0"/>
              <a:t> </a:t>
            </a:r>
            <a:r>
              <a:rPr lang="en-US" baseline="0" dirty="0" err="1" smtClean="0"/>
              <a:t>thiện</a:t>
            </a:r>
            <a:r>
              <a:rPr lang="en-US" baseline="0" dirty="0" smtClean="0"/>
              <a:t> </a:t>
            </a:r>
            <a:r>
              <a:rPr lang="en-US" baseline="0" dirty="0" err="1" smtClean="0"/>
              <a:t>sự</a:t>
            </a:r>
            <a:r>
              <a:rPr lang="en-US" baseline="0" dirty="0" smtClean="0"/>
              <a:t> </a:t>
            </a:r>
            <a:r>
              <a:rPr lang="vi-VN" baseline="0" dirty="0" smtClean="0"/>
              <a:t>đề</a:t>
            </a:r>
            <a:r>
              <a:rPr lang="en-US" baseline="0" dirty="0" smtClean="0"/>
              <a:t> </a:t>
            </a:r>
            <a:r>
              <a:rPr lang="en-US" baseline="0" dirty="0" err="1" smtClean="0"/>
              <a:t>kháng</a:t>
            </a:r>
            <a:r>
              <a:rPr lang="en-US" baseline="0" dirty="0" smtClean="0"/>
              <a:t> insulin:</a:t>
            </a:r>
          </a:p>
          <a:p>
            <a:pPr marL="0" indent="0">
              <a:buFontTx/>
              <a:buNone/>
            </a:pPr>
            <a:r>
              <a:rPr lang="en-US" baseline="0" dirty="0" smtClean="0"/>
              <a:t>+ Metformin </a:t>
            </a:r>
          </a:p>
          <a:p>
            <a:pPr marL="0" indent="0">
              <a:buFontTx/>
              <a:buNone/>
            </a:pPr>
            <a:r>
              <a:rPr lang="en-US" baseline="0" dirty="0" smtClean="0"/>
              <a:t>+ TZD: </a:t>
            </a:r>
            <a:r>
              <a:rPr lang="en-US" baseline="0" dirty="0" err="1" smtClean="0"/>
              <a:t>glitazone</a:t>
            </a:r>
            <a:r>
              <a:rPr lang="en-US" baseline="0" dirty="0" smtClean="0"/>
              <a:t>: </a:t>
            </a:r>
            <a:r>
              <a:rPr lang="en-US" baseline="0" dirty="0" err="1" smtClean="0"/>
              <a:t>bị</a:t>
            </a:r>
            <a:r>
              <a:rPr lang="en-US" baseline="0" dirty="0" smtClean="0"/>
              <a:t> </a:t>
            </a:r>
            <a:r>
              <a:rPr lang="en-US" baseline="0" dirty="0" err="1" smtClean="0"/>
              <a:t>thu</a:t>
            </a:r>
            <a:r>
              <a:rPr lang="en-US" baseline="0" dirty="0" smtClean="0"/>
              <a:t> </a:t>
            </a:r>
            <a:r>
              <a:rPr lang="en-US" baseline="0" dirty="0" err="1" smtClean="0"/>
              <a:t>hồi</a:t>
            </a:r>
            <a:r>
              <a:rPr lang="en-US" baseline="0" dirty="0" smtClean="0"/>
              <a:t>, </a:t>
            </a:r>
            <a:r>
              <a:rPr lang="en-US" baseline="0" dirty="0" err="1" smtClean="0"/>
              <a:t>chỉ</a:t>
            </a:r>
            <a:r>
              <a:rPr lang="en-US" baseline="0" dirty="0" smtClean="0"/>
              <a:t> </a:t>
            </a:r>
            <a:r>
              <a:rPr lang="en-US" baseline="0" dirty="0" err="1" smtClean="0"/>
              <a:t>còn</a:t>
            </a:r>
            <a:r>
              <a:rPr lang="en-US" baseline="0" dirty="0" smtClean="0"/>
              <a:t> 2 </a:t>
            </a:r>
            <a:r>
              <a:rPr lang="en-US" baseline="0" dirty="0" err="1" smtClean="0"/>
              <a:t>thuốc</a:t>
            </a:r>
            <a:r>
              <a:rPr lang="en-US" baseline="0" dirty="0" smtClean="0"/>
              <a:t>: </a:t>
            </a:r>
            <a:r>
              <a:rPr lang="en-US" baseline="0" dirty="0" err="1" smtClean="0"/>
              <a:t>pioglytazone</a:t>
            </a:r>
            <a:r>
              <a:rPr lang="en-US" baseline="0" dirty="0" smtClean="0"/>
              <a:t>, </a:t>
            </a:r>
            <a:r>
              <a:rPr lang="en-US" baseline="0" dirty="0" err="1" smtClean="0"/>
              <a:t>roxiglitazone</a:t>
            </a:r>
            <a:endParaRPr lang="en-US" baseline="0" dirty="0" smtClean="0"/>
          </a:p>
          <a:p>
            <a:pPr marL="0" indent="0">
              <a:buFontTx/>
              <a:buNone/>
            </a:pPr>
            <a:r>
              <a:rPr lang="en-US" baseline="0" dirty="0" err="1" smtClean="0"/>
              <a:t>Incretin</a:t>
            </a:r>
            <a:r>
              <a:rPr lang="en-US" baseline="0" dirty="0" smtClean="0"/>
              <a:t> </a:t>
            </a:r>
            <a:r>
              <a:rPr lang="en-US" baseline="0" dirty="0" err="1" smtClean="0"/>
              <a:t>là</a:t>
            </a:r>
            <a:r>
              <a:rPr lang="en-US" baseline="0" dirty="0" smtClean="0"/>
              <a:t> </a:t>
            </a:r>
            <a:r>
              <a:rPr lang="en-US" baseline="0" dirty="0" err="1" smtClean="0"/>
              <a:t>một</a:t>
            </a:r>
            <a:r>
              <a:rPr lang="en-US" baseline="0" dirty="0" smtClean="0"/>
              <a:t> </a:t>
            </a:r>
            <a:r>
              <a:rPr lang="en-US" baseline="0" dirty="0" err="1" smtClean="0"/>
              <a:t>hormon</a:t>
            </a:r>
            <a:r>
              <a:rPr lang="en-US" baseline="0" dirty="0" smtClean="0"/>
              <a:t> ở </a:t>
            </a:r>
            <a:r>
              <a:rPr lang="en-US" baseline="0" dirty="0" err="1" smtClean="0"/>
              <a:t>ruột</a:t>
            </a:r>
            <a:r>
              <a:rPr lang="en-US" baseline="0" dirty="0" smtClean="0"/>
              <a:t>, </a:t>
            </a:r>
            <a:r>
              <a:rPr lang="vi-VN" baseline="0" dirty="0" smtClean="0"/>
              <a:t>được</a:t>
            </a:r>
            <a:r>
              <a:rPr lang="en-US" baseline="0" dirty="0" smtClean="0"/>
              <a:t> t</a:t>
            </a:r>
            <a:r>
              <a:rPr lang="vi-VN" baseline="0" dirty="0" smtClean="0"/>
              <a:t>ă</a:t>
            </a:r>
            <a:r>
              <a:rPr lang="en-US" baseline="0" dirty="0" err="1" smtClean="0"/>
              <a:t>ng</a:t>
            </a:r>
            <a:r>
              <a:rPr lang="en-US" baseline="0" dirty="0" smtClean="0"/>
              <a:t> </a:t>
            </a:r>
            <a:r>
              <a:rPr lang="en-US" baseline="0" dirty="0" err="1" smtClean="0"/>
              <a:t>tiết</a:t>
            </a:r>
            <a:r>
              <a:rPr lang="en-US" baseline="0" dirty="0" smtClean="0"/>
              <a:t> </a:t>
            </a:r>
            <a:r>
              <a:rPr lang="en-US" baseline="0" dirty="0" err="1" smtClean="0"/>
              <a:t>sau</a:t>
            </a:r>
            <a:r>
              <a:rPr lang="en-US" baseline="0" dirty="0" smtClean="0"/>
              <a:t> </a:t>
            </a:r>
            <a:r>
              <a:rPr lang="en-US" baseline="0" dirty="0" err="1" smtClean="0"/>
              <a:t>khi</a:t>
            </a:r>
            <a:r>
              <a:rPr lang="en-US" baseline="0" dirty="0" smtClean="0"/>
              <a:t> BN </a:t>
            </a:r>
            <a:r>
              <a:rPr lang="vi-VN" baseline="0" dirty="0" smtClean="0"/>
              <a:t>ă</a:t>
            </a:r>
            <a:r>
              <a:rPr lang="en-US" baseline="0" dirty="0" smtClean="0"/>
              <a:t>n, </a:t>
            </a:r>
            <a:r>
              <a:rPr lang="en-US" baseline="0" dirty="0" err="1" smtClean="0"/>
              <a:t>có</a:t>
            </a:r>
            <a:r>
              <a:rPr lang="en-US" baseline="0" dirty="0" smtClean="0"/>
              <a:t> </a:t>
            </a:r>
            <a:r>
              <a:rPr lang="en-US" baseline="0" dirty="0" err="1" smtClean="0"/>
              <a:t>nhiệm</a:t>
            </a:r>
            <a:r>
              <a:rPr lang="en-US" baseline="0" dirty="0" smtClean="0"/>
              <a:t> </a:t>
            </a:r>
            <a:r>
              <a:rPr lang="en-US" baseline="0" dirty="0" err="1" smtClean="0"/>
              <a:t>vụ</a:t>
            </a:r>
            <a:r>
              <a:rPr lang="en-US" baseline="0" dirty="0" smtClean="0"/>
              <a:t> </a:t>
            </a:r>
            <a:r>
              <a:rPr lang="en-US" baseline="0" dirty="0" err="1" smtClean="0"/>
              <a:t>làm</a:t>
            </a:r>
            <a:r>
              <a:rPr lang="en-US" baseline="0" dirty="0" smtClean="0"/>
              <a:t> </a:t>
            </a:r>
            <a:r>
              <a:rPr lang="en-US" baseline="0" dirty="0" err="1" smtClean="0"/>
              <a:t>tuỵ</a:t>
            </a:r>
            <a:r>
              <a:rPr lang="en-US" baseline="0" dirty="0" smtClean="0"/>
              <a:t> t</a:t>
            </a:r>
            <a:r>
              <a:rPr lang="vi-VN" baseline="0" dirty="0" smtClean="0"/>
              <a:t>ă</a:t>
            </a:r>
            <a:r>
              <a:rPr lang="en-US" baseline="0" dirty="0" err="1" smtClean="0"/>
              <a:t>ng</a:t>
            </a:r>
            <a:r>
              <a:rPr lang="en-US" baseline="0" dirty="0" smtClean="0"/>
              <a:t> </a:t>
            </a:r>
            <a:r>
              <a:rPr lang="en-US" baseline="0" dirty="0" err="1" smtClean="0"/>
              <a:t>tiết</a:t>
            </a:r>
            <a:r>
              <a:rPr lang="en-US" baseline="0" dirty="0" smtClean="0"/>
              <a:t> insulin, </a:t>
            </a:r>
            <a:r>
              <a:rPr lang="en-US" baseline="0" dirty="0" err="1" smtClean="0"/>
              <a:t>giamr</a:t>
            </a:r>
            <a:r>
              <a:rPr lang="en-US" baseline="0" dirty="0" smtClean="0"/>
              <a:t> </a:t>
            </a:r>
            <a:r>
              <a:rPr lang="en-US" baseline="0" dirty="0" err="1" smtClean="0"/>
              <a:t>tiêt</a:t>
            </a:r>
            <a:r>
              <a:rPr lang="en-US" baseline="0" dirty="0" smtClean="0"/>
              <a:t> glucagon, </a:t>
            </a:r>
            <a:r>
              <a:rPr lang="en-US" baseline="0" dirty="0" err="1" smtClean="0"/>
              <a:t>giảm</a:t>
            </a:r>
            <a:r>
              <a:rPr lang="en-US" baseline="0" dirty="0" smtClean="0"/>
              <a:t> </a:t>
            </a:r>
            <a:r>
              <a:rPr lang="en-US" baseline="0" dirty="0" err="1" smtClean="0"/>
              <a:t>sự</a:t>
            </a:r>
            <a:r>
              <a:rPr lang="en-US" baseline="0" dirty="0" smtClean="0"/>
              <a:t> </a:t>
            </a:r>
            <a:r>
              <a:rPr lang="en-US" baseline="0" dirty="0" err="1" smtClean="0"/>
              <a:t>thèm</a:t>
            </a:r>
            <a:r>
              <a:rPr lang="en-US" baseline="0" dirty="0" smtClean="0"/>
              <a:t> </a:t>
            </a:r>
            <a:r>
              <a:rPr lang="vi-VN" baseline="0" dirty="0" smtClean="0"/>
              <a:t>ă</a:t>
            </a:r>
            <a:r>
              <a:rPr lang="en-US" baseline="0" dirty="0" smtClean="0"/>
              <a:t>n. </a:t>
            </a:r>
            <a:r>
              <a:rPr lang="en-US" baseline="0" dirty="0" err="1" smtClean="0"/>
              <a:t>Incretin</a:t>
            </a:r>
            <a:r>
              <a:rPr lang="en-US" baseline="0" dirty="0" smtClean="0"/>
              <a:t> </a:t>
            </a:r>
            <a:r>
              <a:rPr lang="en-US" baseline="0" dirty="0" err="1" smtClean="0"/>
              <a:t>chịu</a:t>
            </a:r>
            <a:r>
              <a:rPr lang="en-US" baseline="0" dirty="0" smtClean="0"/>
              <a:t> </a:t>
            </a:r>
            <a:r>
              <a:rPr lang="en-US" baseline="0" dirty="0" err="1" smtClean="0"/>
              <a:t>trách</a:t>
            </a:r>
            <a:r>
              <a:rPr lang="en-US" baseline="0" dirty="0" smtClean="0"/>
              <a:t> </a:t>
            </a:r>
            <a:r>
              <a:rPr lang="en-US" baseline="0" dirty="0" err="1" smtClean="0"/>
              <a:t>nhiệm</a:t>
            </a:r>
            <a:r>
              <a:rPr lang="en-US" baseline="0" dirty="0" smtClean="0"/>
              <a:t> </a:t>
            </a:r>
            <a:r>
              <a:rPr lang="en-US" baseline="0" dirty="0" err="1" smtClean="0"/>
              <a:t>cho</a:t>
            </a:r>
            <a:r>
              <a:rPr lang="en-US" baseline="0" dirty="0" smtClean="0"/>
              <a:t> 70% insulin </a:t>
            </a:r>
            <a:r>
              <a:rPr lang="vi-VN" baseline="0" dirty="0" smtClean="0"/>
              <a:t>được</a:t>
            </a:r>
            <a:r>
              <a:rPr lang="en-US" baseline="0" dirty="0" smtClean="0"/>
              <a:t> </a:t>
            </a:r>
            <a:r>
              <a:rPr lang="en-US" baseline="0" dirty="0" err="1" smtClean="0"/>
              <a:t>tiết</a:t>
            </a:r>
            <a:r>
              <a:rPr lang="en-US" baseline="0" dirty="0" smtClean="0"/>
              <a:t> </a:t>
            </a:r>
            <a:r>
              <a:rPr lang="en-US" baseline="0" dirty="0" err="1" smtClean="0"/>
              <a:t>ra</a:t>
            </a:r>
            <a:r>
              <a:rPr lang="en-US" baseline="0" dirty="0" smtClean="0"/>
              <a:t> </a:t>
            </a:r>
            <a:r>
              <a:rPr lang="en-US" baseline="0" dirty="0" err="1" smtClean="0"/>
              <a:t>sau</a:t>
            </a:r>
            <a:r>
              <a:rPr lang="en-US" baseline="0" dirty="0" smtClean="0"/>
              <a:t> </a:t>
            </a:r>
            <a:r>
              <a:rPr lang="vi-VN" baseline="0" dirty="0" smtClean="0"/>
              <a:t>ă</a:t>
            </a:r>
            <a:r>
              <a:rPr lang="en-US" baseline="0" dirty="0" smtClean="0"/>
              <a:t>n. </a:t>
            </a:r>
          </a:p>
          <a:p>
            <a:pPr marL="0" indent="0">
              <a:buFontTx/>
              <a:buNone/>
            </a:pPr>
            <a:r>
              <a:rPr lang="en-US" baseline="0" dirty="0" err="1" smtClean="0"/>
              <a:t>Một</a:t>
            </a:r>
            <a:r>
              <a:rPr lang="en-US" baseline="0" dirty="0" smtClean="0"/>
              <a:t> </a:t>
            </a:r>
            <a:r>
              <a:rPr lang="en-US" baseline="0" dirty="0" err="1" smtClean="0"/>
              <a:t>trong</a:t>
            </a:r>
            <a:r>
              <a:rPr lang="en-US" baseline="0" dirty="0" smtClean="0"/>
              <a:t> </a:t>
            </a:r>
            <a:r>
              <a:rPr lang="en-US" baseline="0" dirty="0" err="1" smtClean="0"/>
              <a:t>những</a:t>
            </a:r>
            <a:r>
              <a:rPr lang="en-US" baseline="0" dirty="0" smtClean="0"/>
              <a:t> </a:t>
            </a:r>
            <a:r>
              <a:rPr lang="en-US" baseline="0" dirty="0" err="1" smtClean="0"/>
              <a:t>incretin</a:t>
            </a:r>
            <a:r>
              <a:rPr lang="en-US" baseline="0" dirty="0" smtClean="0"/>
              <a:t> </a:t>
            </a:r>
            <a:r>
              <a:rPr lang="en-US" baseline="0" dirty="0" err="1" smtClean="0"/>
              <a:t>quan</a:t>
            </a:r>
            <a:r>
              <a:rPr lang="en-US" baseline="0" dirty="0" smtClean="0"/>
              <a:t> </a:t>
            </a:r>
            <a:r>
              <a:rPr lang="en-US" baseline="0" dirty="0" err="1" smtClean="0"/>
              <a:t>trọng</a:t>
            </a:r>
            <a:r>
              <a:rPr lang="en-US" baseline="0" dirty="0" smtClean="0"/>
              <a:t> </a:t>
            </a:r>
            <a:r>
              <a:rPr lang="en-US" baseline="0" dirty="0" err="1" smtClean="0"/>
              <a:t>nhất</a:t>
            </a:r>
            <a:r>
              <a:rPr lang="en-US" baseline="0" dirty="0" smtClean="0"/>
              <a:t> </a:t>
            </a:r>
            <a:r>
              <a:rPr lang="en-US" baseline="0" dirty="0" err="1" smtClean="0"/>
              <a:t>của</a:t>
            </a:r>
            <a:r>
              <a:rPr lang="en-US" baseline="0" dirty="0" smtClean="0"/>
              <a:t> </a:t>
            </a:r>
            <a:r>
              <a:rPr lang="en-US" baseline="0" dirty="0" err="1" smtClean="0"/>
              <a:t>ruột</a:t>
            </a:r>
            <a:r>
              <a:rPr lang="en-US" baseline="0" dirty="0" smtClean="0"/>
              <a:t> </a:t>
            </a:r>
            <a:r>
              <a:rPr lang="en-US" baseline="0" dirty="0" err="1" smtClean="0"/>
              <a:t>là</a:t>
            </a:r>
            <a:r>
              <a:rPr lang="en-US" baseline="0" dirty="0" smtClean="0"/>
              <a:t> GLP-1, </a:t>
            </a:r>
            <a:r>
              <a:rPr lang="en-US" baseline="0" dirty="0" err="1" smtClean="0"/>
              <a:t>bị</a:t>
            </a:r>
            <a:r>
              <a:rPr lang="en-US" baseline="0" dirty="0" smtClean="0"/>
              <a:t> </a:t>
            </a:r>
            <a:r>
              <a:rPr lang="en-US" baseline="0" dirty="0" err="1" smtClean="0"/>
              <a:t>bất</a:t>
            </a:r>
            <a:r>
              <a:rPr lang="en-US" baseline="0" dirty="0" smtClean="0"/>
              <a:t> </a:t>
            </a:r>
            <a:r>
              <a:rPr lang="en-US" baseline="0" dirty="0" err="1" smtClean="0"/>
              <a:t>hoạt</a:t>
            </a:r>
            <a:r>
              <a:rPr lang="en-US" baseline="0" dirty="0" smtClean="0"/>
              <a:t> </a:t>
            </a:r>
            <a:r>
              <a:rPr lang="en-US" baseline="0" dirty="0" err="1" smtClean="0"/>
              <a:t>bởi</a:t>
            </a:r>
            <a:r>
              <a:rPr lang="en-US" baseline="0" dirty="0" smtClean="0"/>
              <a:t> DPP-4. </a:t>
            </a:r>
            <a:r>
              <a:rPr lang="en-US" baseline="0" dirty="0" err="1" smtClean="0"/>
              <a:t>Vậy</a:t>
            </a:r>
            <a:r>
              <a:rPr lang="en-US" baseline="0" dirty="0" smtClean="0"/>
              <a:t> </a:t>
            </a:r>
            <a:r>
              <a:rPr lang="en-US" baseline="0" dirty="0" err="1" smtClean="0"/>
              <a:t>có</a:t>
            </a:r>
            <a:r>
              <a:rPr lang="en-US" baseline="0" dirty="0" smtClean="0"/>
              <a:t> </a:t>
            </a:r>
            <a:r>
              <a:rPr lang="en-US" baseline="0" dirty="0" err="1" smtClean="0"/>
              <a:t>hai</a:t>
            </a:r>
            <a:r>
              <a:rPr lang="en-US" baseline="0" dirty="0" smtClean="0"/>
              <a:t> h</a:t>
            </a:r>
            <a:r>
              <a:rPr lang="vi-VN" baseline="0" dirty="0" smtClean="0"/>
              <a:t>ướng</a:t>
            </a:r>
            <a:r>
              <a:rPr lang="en-US" baseline="0" dirty="0" smtClean="0"/>
              <a:t> </a:t>
            </a:r>
            <a:r>
              <a:rPr lang="vi-VN" baseline="0" dirty="0" smtClean="0"/>
              <a:t>để</a:t>
            </a:r>
            <a:r>
              <a:rPr lang="en-US" baseline="0" dirty="0" smtClean="0"/>
              <a:t> </a:t>
            </a:r>
            <a:r>
              <a:rPr lang="en-US" baseline="0" dirty="0" err="1" smtClean="0"/>
              <a:t>khai</a:t>
            </a:r>
            <a:r>
              <a:rPr lang="en-US" baseline="0" dirty="0" smtClean="0"/>
              <a:t> </a:t>
            </a:r>
            <a:r>
              <a:rPr lang="en-US" baseline="0" dirty="0" err="1" smtClean="0"/>
              <a:t>thác</a:t>
            </a:r>
            <a:r>
              <a:rPr lang="en-US" baseline="0" dirty="0" smtClean="0"/>
              <a:t> </a:t>
            </a:r>
            <a:r>
              <a:rPr lang="en-US" baseline="0" dirty="0" err="1" smtClean="0"/>
              <a:t>vai</a:t>
            </a:r>
            <a:r>
              <a:rPr lang="en-US" baseline="0" dirty="0" smtClean="0"/>
              <a:t> </a:t>
            </a:r>
            <a:r>
              <a:rPr lang="en-US" baseline="0" dirty="0" err="1" smtClean="0"/>
              <a:t>trò</a:t>
            </a:r>
            <a:r>
              <a:rPr lang="en-US" baseline="0" dirty="0" smtClean="0"/>
              <a:t> </a:t>
            </a:r>
            <a:r>
              <a:rPr lang="en-US" baseline="0" dirty="0" err="1" smtClean="0"/>
              <a:t>của</a:t>
            </a:r>
            <a:r>
              <a:rPr lang="en-US" baseline="0" dirty="0" smtClean="0"/>
              <a:t> </a:t>
            </a:r>
            <a:r>
              <a:rPr lang="en-US" baseline="0" dirty="0" err="1" smtClean="0"/>
              <a:t>incretin</a:t>
            </a:r>
            <a:r>
              <a:rPr lang="en-US" baseline="0" dirty="0" smtClean="0"/>
              <a:t> </a:t>
            </a:r>
            <a:r>
              <a:rPr lang="en-US" baseline="0" dirty="0" err="1" smtClean="0"/>
              <a:t>trong</a:t>
            </a:r>
            <a:r>
              <a:rPr lang="en-US" baseline="0" dirty="0" smtClean="0"/>
              <a:t> </a:t>
            </a:r>
            <a:r>
              <a:rPr lang="vi-VN" baseline="0" dirty="0" smtClean="0"/>
              <a:t>điều</a:t>
            </a:r>
            <a:r>
              <a:rPr lang="en-US" baseline="0" dirty="0" smtClean="0"/>
              <a:t> </a:t>
            </a:r>
            <a:r>
              <a:rPr lang="en-US" baseline="0" dirty="0" err="1" smtClean="0"/>
              <a:t>trị</a:t>
            </a:r>
            <a:r>
              <a:rPr lang="en-US" baseline="0" dirty="0" smtClean="0"/>
              <a:t> </a:t>
            </a:r>
            <a:r>
              <a:rPr lang="en-US" baseline="0" dirty="0" err="1" smtClean="0"/>
              <a:t>là</a:t>
            </a:r>
            <a:r>
              <a:rPr lang="en-US" baseline="0" dirty="0" smtClean="0"/>
              <a:t> </a:t>
            </a:r>
            <a:r>
              <a:rPr lang="en-US" baseline="0" dirty="0" err="1" smtClean="0"/>
              <a:t>gì</a:t>
            </a:r>
            <a:r>
              <a:rPr lang="en-US" baseline="0" dirty="0" smtClean="0"/>
              <a:t>…..</a:t>
            </a:r>
          </a:p>
          <a:p>
            <a:pPr marL="0" indent="0">
              <a:buFontTx/>
              <a:buNone/>
            </a:pPr>
            <a:r>
              <a:rPr lang="en-US" baseline="0" dirty="0" err="1" smtClean="0"/>
              <a:t>Tại</a:t>
            </a:r>
            <a:r>
              <a:rPr lang="en-US" baseline="0" dirty="0" smtClean="0"/>
              <a:t> </a:t>
            </a:r>
            <a:r>
              <a:rPr lang="en-US" baseline="0" dirty="0" err="1" smtClean="0"/>
              <a:t>ống</a:t>
            </a:r>
            <a:r>
              <a:rPr lang="en-US" baseline="0" dirty="0" smtClean="0"/>
              <a:t> l</a:t>
            </a:r>
            <a:r>
              <a:rPr lang="vi-VN" baseline="0" dirty="0" smtClean="0"/>
              <a:t>ượn</a:t>
            </a:r>
            <a:r>
              <a:rPr lang="en-US" baseline="0" dirty="0" smtClean="0"/>
              <a:t> </a:t>
            </a:r>
            <a:r>
              <a:rPr lang="en-US" baseline="0" dirty="0" err="1" smtClean="0"/>
              <a:t>gần</a:t>
            </a:r>
            <a:r>
              <a:rPr lang="en-US" baseline="0" dirty="0" smtClean="0"/>
              <a:t>, glucose </a:t>
            </a:r>
            <a:r>
              <a:rPr lang="vi-VN" baseline="0" dirty="0" smtClean="0"/>
              <a:t>được</a:t>
            </a:r>
            <a:r>
              <a:rPr lang="en-US" baseline="0" dirty="0" smtClean="0"/>
              <a:t> </a:t>
            </a:r>
            <a:r>
              <a:rPr lang="en-US" baseline="0" dirty="0" err="1" smtClean="0"/>
              <a:t>tái</a:t>
            </a:r>
            <a:r>
              <a:rPr lang="en-US" baseline="0" dirty="0" smtClean="0"/>
              <a:t> </a:t>
            </a:r>
            <a:r>
              <a:rPr lang="en-US" baseline="0" dirty="0" err="1" smtClean="0"/>
              <a:t>hấp</a:t>
            </a:r>
            <a:r>
              <a:rPr lang="en-US" baseline="0" dirty="0" smtClean="0"/>
              <a:t> </a:t>
            </a:r>
            <a:r>
              <a:rPr lang="en-US" baseline="0" dirty="0" err="1" smtClean="0"/>
              <a:t>thu</a:t>
            </a:r>
            <a:r>
              <a:rPr lang="en-US" baseline="0" dirty="0" smtClean="0"/>
              <a:t> </a:t>
            </a:r>
            <a:r>
              <a:rPr lang="en-US" baseline="0" dirty="0" err="1" smtClean="0"/>
              <a:t>cùng</a:t>
            </a:r>
            <a:r>
              <a:rPr lang="en-US" baseline="0" dirty="0" smtClean="0"/>
              <a:t> </a:t>
            </a:r>
            <a:r>
              <a:rPr lang="en-US" baseline="0" dirty="0" err="1" smtClean="0"/>
              <a:t>với</a:t>
            </a:r>
            <a:r>
              <a:rPr lang="en-US" baseline="0" dirty="0" smtClean="0"/>
              <a:t> Na &lt; </a:t>
            </a:r>
            <a:r>
              <a:rPr lang="en-US" baseline="0" dirty="0" err="1" smtClean="0"/>
              <a:t>ức</a:t>
            </a:r>
            <a:r>
              <a:rPr lang="en-US" baseline="0" dirty="0" smtClean="0"/>
              <a:t> </a:t>
            </a:r>
            <a:r>
              <a:rPr lang="en-US" baseline="0" dirty="0" err="1" smtClean="0"/>
              <a:t>chế</a:t>
            </a:r>
            <a:r>
              <a:rPr lang="en-US" baseline="0" dirty="0" smtClean="0"/>
              <a:t> </a:t>
            </a:r>
            <a:r>
              <a:rPr lang="en-US" baseline="0" dirty="0" err="1" smtClean="0"/>
              <a:t>kênh</a:t>
            </a:r>
            <a:r>
              <a:rPr lang="en-US" baseline="0" dirty="0" smtClean="0"/>
              <a:t> </a:t>
            </a:r>
            <a:r>
              <a:rPr lang="en-US" baseline="0" dirty="0" err="1" smtClean="0"/>
              <a:t>vận</a:t>
            </a:r>
            <a:r>
              <a:rPr lang="en-US" baseline="0" dirty="0" smtClean="0"/>
              <a:t> </a:t>
            </a:r>
            <a:r>
              <a:rPr lang="en-US" baseline="0" dirty="0" err="1" smtClean="0"/>
              <a:t>chuyển</a:t>
            </a:r>
            <a:r>
              <a:rPr lang="en-US" baseline="0" dirty="0" smtClean="0"/>
              <a:t> sodium glucose transporter 2 SGCT2.</a:t>
            </a:r>
          </a:p>
          <a:p>
            <a:pPr marL="0" indent="0">
              <a:buFontTx/>
              <a:buNone/>
            </a:pPr>
            <a:r>
              <a:rPr lang="en-US" baseline="0" dirty="0" smtClean="0"/>
              <a:t>Mimetic:</a:t>
            </a:r>
            <a:r>
              <a:rPr lang="vi-VN" b="1" baseline="0" dirty="0" smtClean="0"/>
              <a:t> bắt chước</a:t>
            </a:r>
            <a:endParaRPr lang="en-US" b="1" baseline="0" dirty="0" smtClean="0"/>
          </a:p>
          <a:p>
            <a:pPr marL="0" indent="0">
              <a:buFontTx/>
              <a:buNone/>
            </a:pPr>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8DD2C21-E7AA-4E07-A055-8FD442937A59}" type="slidenum">
              <a:rPr lang="en-US" smtClean="0"/>
              <a:pPr/>
              <a:t>92</a:t>
            </a:fld>
            <a:endParaRPr lang="en-US"/>
          </a:p>
        </p:txBody>
      </p:sp>
    </p:spTree>
    <p:extLst>
      <p:ext uri="{BB962C8B-B14F-4D97-AF65-F5344CB8AC3E}">
        <p14:creationId xmlns:p14="http://schemas.microsoft.com/office/powerpoint/2010/main" xmlns="" val="385774433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err="1" smtClean="0">
                <a:ln>
                  <a:noFill/>
                </a:ln>
                <a:solidFill>
                  <a:srgbClr val="333333"/>
                </a:solidFill>
                <a:effectLst/>
                <a:latin typeface="Helvetica"/>
                <a:ea typeface="Times New Roman" pitchFamily="18" charset="0"/>
                <a:cs typeface="Times New Roman" pitchFamily="18" charset="0"/>
              </a:rPr>
              <a:t>không</a:t>
            </a:r>
            <a:r>
              <a:rPr kumimoji="0" lang="en-US" sz="1200" b="0"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sz="1200" b="0" i="0" u="none" strike="noStrike" cap="none" normalizeH="0" baseline="0" dirty="0" err="1" smtClean="0">
                <a:ln>
                  <a:noFill/>
                </a:ln>
                <a:solidFill>
                  <a:srgbClr val="333333"/>
                </a:solidFill>
                <a:effectLst/>
                <a:latin typeface="Helvetica"/>
                <a:ea typeface="Times New Roman" pitchFamily="18" charset="0"/>
                <a:cs typeface="Times New Roman" pitchFamily="18" charset="0"/>
              </a:rPr>
              <a:t>k</a:t>
            </a:r>
            <a:r>
              <a:rPr kumimoji="0" lang="en-US" sz="1200" b="0" i="0" u="none" strike="noStrike" cap="none" normalizeH="0" baseline="0" dirty="0" err="1" smtClean="0">
                <a:ln>
                  <a:noFill/>
                </a:ln>
                <a:solidFill>
                  <a:srgbClr val="333333"/>
                </a:solidFill>
                <a:effectLst/>
                <a:latin typeface="+mn-lt"/>
                <a:ea typeface="Times New Roman" pitchFamily="18" charset="0"/>
                <a:cs typeface="Times New Roman" pitchFamily="18" charset="0"/>
              </a:rPr>
              <a:t>í</a:t>
            </a:r>
            <a:r>
              <a:rPr kumimoji="0" lang="en-US" sz="1200" b="0" i="0" u="none" strike="noStrike" cap="none" normalizeH="0" baseline="0" dirty="0" err="1" smtClean="0">
                <a:ln>
                  <a:noFill/>
                </a:ln>
                <a:solidFill>
                  <a:srgbClr val="333333"/>
                </a:solidFill>
                <a:effectLst/>
                <a:latin typeface="Helvetica"/>
                <a:ea typeface="Times New Roman" pitchFamily="18" charset="0"/>
                <a:cs typeface="Times New Roman" pitchFamily="18" charset="0"/>
              </a:rPr>
              <a:t>ch</a:t>
            </a:r>
            <a:r>
              <a:rPr kumimoji="0" lang="en-US" sz="1200" b="0"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sz="1200" b="0" i="0" u="none" strike="noStrike" cap="none" normalizeH="0" baseline="0" dirty="0" err="1" smtClean="0">
                <a:ln>
                  <a:noFill/>
                </a:ln>
                <a:solidFill>
                  <a:srgbClr val="333333"/>
                </a:solidFill>
                <a:effectLst/>
                <a:latin typeface="Helvetica"/>
                <a:ea typeface="Times New Roman" pitchFamily="18" charset="0"/>
                <a:cs typeface="Times New Roman" pitchFamily="18" charset="0"/>
              </a:rPr>
              <a:t>th</a:t>
            </a:r>
            <a:r>
              <a:rPr kumimoji="0" lang="en-US" sz="1200" b="0" i="0" u="none" strike="noStrike" cap="none" normalizeH="0" baseline="0" dirty="0" err="1" smtClean="0">
                <a:ln>
                  <a:noFill/>
                </a:ln>
                <a:solidFill>
                  <a:srgbClr val="333333"/>
                </a:solidFill>
                <a:effectLst/>
                <a:latin typeface="+mn-lt"/>
                <a:ea typeface="Times New Roman" pitchFamily="18" charset="0"/>
                <a:cs typeface="Times New Roman" pitchFamily="18" charset="0"/>
              </a:rPr>
              <a:t>í</a:t>
            </a:r>
            <a:r>
              <a:rPr kumimoji="0" lang="en-US" sz="1200" b="0" i="0" u="none" strike="noStrike" cap="none" normalizeH="0" baseline="0" dirty="0" err="1" smtClean="0">
                <a:ln>
                  <a:noFill/>
                </a:ln>
                <a:solidFill>
                  <a:srgbClr val="333333"/>
                </a:solidFill>
                <a:effectLst/>
                <a:latin typeface="Helvetica"/>
                <a:ea typeface="Times New Roman" pitchFamily="18" charset="0"/>
                <a:cs typeface="Times New Roman" pitchFamily="18" charset="0"/>
              </a:rPr>
              <a:t>ch</a:t>
            </a:r>
            <a:r>
              <a:rPr kumimoji="0" lang="en-US" sz="1200" b="0"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sz="1200" b="1" i="0" u="none" strike="noStrike" cap="none" normalizeH="0" baseline="0" dirty="0" err="1" smtClean="0">
                <a:ln>
                  <a:noFill/>
                </a:ln>
                <a:solidFill>
                  <a:srgbClr val="333333"/>
                </a:solidFill>
                <a:effectLst/>
                <a:latin typeface="Helvetica"/>
                <a:ea typeface="Times New Roman" pitchFamily="18" charset="0"/>
                <a:cs typeface="Times New Roman" pitchFamily="18" charset="0"/>
              </a:rPr>
              <a:t>tụy</a:t>
            </a:r>
            <a:r>
              <a:rPr kumimoji="0" lang="en-US" sz="1200" b="1"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sz="1200" b="1" i="0" u="none" strike="noStrike" cap="none" normalizeH="0" baseline="0" dirty="0" err="1" smtClean="0">
                <a:ln>
                  <a:noFill/>
                </a:ln>
                <a:solidFill>
                  <a:srgbClr val="333333"/>
                </a:solidFill>
                <a:effectLst/>
                <a:latin typeface="Helvetica"/>
                <a:ea typeface="Times New Roman" pitchFamily="18" charset="0"/>
                <a:cs typeface="Times New Roman" pitchFamily="18" charset="0"/>
              </a:rPr>
              <a:t>chế</a:t>
            </a:r>
            <a:r>
              <a:rPr kumimoji="0" lang="en-US" sz="1200" b="1"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sz="1200" b="1" i="0" u="none" strike="noStrike" cap="none" normalizeH="0" baseline="0" dirty="0" err="1" smtClean="0">
                <a:ln>
                  <a:noFill/>
                </a:ln>
                <a:solidFill>
                  <a:srgbClr val="333333"/>
                </a:solidFill>
                <a:effectLst/>
                <a:latin typeface="Helvetica"/>
                <a:ea typeface="Times New Roman" pitchFamily="18" charset="0"/>
                <a:cs typeface="Times New Roman" pitchFamily="18" charset="0"/>
              </a:rPr>
              <a:t>tiết</a:t>
            </a:r>
            <a:r>
              <a:rPr kumimoji="0" lang="en-US" sz="1200" b="1" i="0" u="none" strike="noStrike" cap="none" normalizeH="0" baseline="0" dirty="0" smtClean="0">
                <a:ln>
                  <a:noFill/>
                </a:ln>
                <a:solidFill>
                  <a:srgbClr val="333333"/>
                </a:solidFill>
                <a:effectLst/>
                <a:latin typeface="Helvetica"/>
                <a:ea typeface="Times New Roman" pitchFamily="18" charset="0"/>
                <a:cs typeface="Times New Roman" pitchFamily="18" charset="0"/>
              </a:rPr>
              <a:t> insulin </a:t>
            </a:r>
            <a:r>
              <a:rPr kumimoji="0" lang="en-US" sz="1200" b="1" i="0" u="none" strike="noStrike" cap="none" normalizeH="0" baseline="0" dirty="0" err="1" smtClean="0">
                <a:ln>
                  <a:noFill/>
                </a:ln>
                <a:solidFill>
                  <a:srgbClr val="333333"/>
                </a:solidFill>
                <a:effectLst/>
                <a:latin typeface="Helvetica"/>
                <a:ea typeface="Times New Roman" pitchFamily="18" charset="0"/>
                <a:cs typeface="Times New Roman" pitchFamily="18" charset="0"/>
              </a:rPr>
              <a:t>nên</a:t>
            </a:r>
            <a:r>
              <a:rPr kumimoji="0" lang="en-US" sz="1200" b="1"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sz="1200" b="1" i="0" u="none" strike="noStrike" cap="none" normalizeH="0" baseline="0" dirty="0" err="1" smtClean="0">
                <a:ln>
                  <a:noFill/>
                </a:ln>
                <a:solidFill>
                  <a:srgbClr val="333333"/>
                </a:solidFill>
                <a:effectLst/>
                <a:latin typeface="Helvetica"/>
                <a:ea typeface="Times New Roman" pitchFamily="18" charset="0"/>
                <a:cs typeface="Times New Roman" pitchFamily="18" charset="0"/>
              </a:rPr>
              <a:t>không</a:t>
            </a:r>
            <a:r>
              <a:rPr kumimoji="0" lang="en-US" sz="1200" b="1"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sz="1200" b="1" i="0" u="none" strike="noStrike" cap="none" normalizeH="0" baseline="0" dirty="0" err="1" smtClean="0">
                <a:ln>
                  <a:noFill/>
                </a:ln>
                <a:solidFill>
                  <a:srgbClr val="333333"/>
                </a:solidFill>
                <a:effectLst/>
                <a:latin typeface="Helvetica"/>
                <a:ea typeface="Times New Roman" pitchFamily="18" charset="0"/>
                <a:cs typeface="Times New Roman" pitchFamily="18" charset="0"/>
              </a:rPr>
              <a:t>gây</a:t>
            </a:r>
            <a:r>
              <a:rPr kumimoji="0" lang="en-US" sz="1200" b="1"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sz="1200" b="1" i="0" u="none" strike="noStrike" cap="none" normalizeH="0" baseline="0" dirty="0" err="1" smtClean="0">
                <a:ln>
                  <a:noFill/>
                </a:ln>
                <a:solidFill>
                  <a:srgbClr val="333333"/>
                </a:solidFill>
                <a:effectLst/>
                <a:latin typeface="Helvetica"/>
                <a:ea typeface="Times New Roman" pitchFamily="18" charset="0"/>
                <a:cs typeface="Times New Roman" pitchFamily="18" charset="0"/>
              </a:rPr>
              <a:t>hạ</a:t>
            </a:r>
            <a:r>
              <a:rPr kumimoji="0" lang="en-US" sz="1200" b="1"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sz="1200" b="1" i="0" u="none" strike="noStrike" cap="none" normalizeH="0" baseline="0" dirty="0" err="1" smtClean="0">
                <a:ln>
                  <a:noFill/>
                </a:ln>
                <a:solidFill>
                  <a:srgbClr val="333333"/>
                </a:solidFill>
                <a:effectLst/>
                <a:latin typeface="Helvetica"/>
                <a:ea typeface="Times New Roman" pitchFamily="18" charset="0"/>
                <a:cs typeface="Times New Roman" pitchFamily="18" charset="0"/>
              </a:rPr>
              <a:t>đường</a:t>
            </a:r>
            <a:r>
              <a:rPr kumimoji="0" lang="en-US" sz="1200" b="1"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sz="1200" b="1" i="0" u="none" strike="noStrike" cap="none" normalizeH="0" baseline="0" dirty="0" err="1" smtClean="0">
                <a:ln>
                  <a:noFill/>
                </a:ln>
                <a:solidFill>
                  <a:srgbClr val="333333"/>
                </a:solidFill>
                <a:effectLst/>
                <a:latin typeface="Helvetica"/>
                <a:ea typeface="Times New Roman" pitchFamily="18" charset="0"/>
                <a:cs typeface="Times New Roman" pitchFamily="18" charset="0"/>
              </a:rPr>
              <a:t>m</a:t>
            </a:r>
            <a:r>
              <a:rPr kumimoji="0" lang="en-US" sz="1200" b="1" i="0" u="none" strike="noStrike" cap="none" normalizeH="0" baseline="0" dirty="0" err="1" smtClean="0">
                <a:ln>
                  <a:noFill/>
                </a:ln>
                <a:solidFill>
                  <a:srgbClr val="333333"/>
                </a:solidFill>
                <a:effectLst/>
                <a:latin typeface="+mn-lt"/>
                <a:ea typeface="Times New Roman" pitchFamily="18" charset="0"/>
                <a:cs typeface="Times New Roman" pitchFamily="18" charset="0"/>
              </a:rPr>
              <a:t>á</a:t>
            </a:r>
            <a:r>
              <a:rPr kumimoji="0" lang="en-US" sz="1200" b="1" i="0" u="none" strike="noStrike" cap="none" normalizeH="0" baseline="0" dirty="0" err="1" smtClean="0">
                <a:ln>
                  <a:noFill/>
                </a:ln>
                <a:solidFill>
                  <a:srgbClr val="333333"/>
                </a:solidFill>
                <a:effectLst/>
                <a:latin typeface="Helvetica"/>
                <a:ea typeface="Times New Roman" pitchFamily="18" charset="0"/>
                <a:cs typeface="Times New Roman" pitchFamily="18" charset="0"/>
              </a:rPr>
              <a:t>u</a:t>
            </a:r>
            <a:r>
              <a:rPr kumimoji="0" lang="en-US" sz="1200" b="1"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sz="1200" b="1" i="0" u="none" strike="noStrike" cap="none" normalizeH="0" baseline="0" dirty="0" err="1" smtClean="0">
                <a:ln>
                  <a:noFill/>
                </a:ln>
                <a:solidFill>
                  <a:srgbClr val="333333"/>
                </a:solidFill>
                <a:effectLst/>
                <a:latin typeface="Helvetica"/>
                <a:ea typeface="Times New Roman" pitchFamily="18" charset="0"/>
                <a:cs typeface="Times New Roman" pitchFamily="18" charset="0"/>
              </a:rPr>
              <a:t>khi</a:t>
            </a:r>
            <a:r>
              <a:rPr kumimoji="0" lang="en-US" sz="1200" b="1"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sz="1200" b="1" i="0" u="none" strike="noStrike" cap="none" normalizeH="0" baseline="0" dirty="0" err="1" smtClean="0">
                <a:ln>
                  <a:noFill/>
                </a:ln>
                <a:solidFill>
                  <a:srgbClr val="333333"/>
                </a:solidFill>
                <a:effectLst/>
                <a:latin typeface="Helvetica"/>
                <a:ea typeface="Times New Roman" pitchFamily="18" charset="0"/>
                <a:cs typeface="Times New Roman" pitchFamily="18" charset="0"/>
              </a:rPr>
              <a:t>sử</a:t>
            </a:r>
            <a:r>
              <a:rPr kumimoji="0" lang="en-US" sz="1200" b="1"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sz="1200" b="1" i="0" u="none" strike="noStrike" cap="none" normalizeH="0" baseline="0" dirty="0" err="1" smtClean="0">
                <a:ln>
                  <a:noFill/>
                </a:ln>
                <a:solidFill>
                  <a:srgbClr val="333333"/>
                </a:solidFill>
                <a:effectLst/>
                <a:latin typeface="Helvetica"/>
                <a:ea typeface="Times New Roman" pitchFamily="18" charset="0"/>
                <a:cs typeface="Times New Roman" pitchFamily="18" charset="0"/>
              </a:rPr>
              <a:t>dụng</a:t>
            </a:r>
            <a:r>
              <a:rPr kumimoji="0" lang="en-US" sz="1200" b="1"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sz="1200" b="1" i="0" u="none" strike="noStrike" cap="none" normalizeH="0" baseline="0" dirty="0" err="1" smtClean="0">
                <a:ln>
                  <a:noFill/>
                </a:ln>
                <a:solidFill>
                  <a:srgbClr val="333333"/>
                </a:solidFill>
                <a:effectLst/>
                <a:latin typeface="Helvetica"/>
                <a:ea typeface="Times New Roman" pitchFamily="18" charset="0"/>
                <a:cs typeface="Times New Roman" pitchFamily="18" charset="0"/>
              </a:rPr>
              <a:t>đơn</a:t>
            </a:r>
            <a:r>
              <a:rPr kumimoji="0" lang="en-US" sz="1200" b="1"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sz="1200" b="1" i="0" u="none" strike="noStrike" cap="none" normalizeH="0" baseline="0" dirty="0" err="1" smtClean="0">
                <a:ln>
                  <a:noFill/>
                </a:ln>
                <a:solidFill>
                  <a:srgbClr val="333333"/>
                </a:solidFill>
                <a:effectLst/>
                <a:latin typeface="Helvetica"/>
                <a:ea typeface="Times New Roman" pitchFamily="18" charset="0"/>
                <a:cs typeface="Times New Roman" pitchFamily="18" charset="0"/>
              </a:rPr>
              <a:t>độc</a:t>
            </a:r>
            <a:r>
              <a:rPr kumimoji="0" lang="en-US" sz="1200" b="1" i="0" u="none" strike="noStrike" cap="none" normalizeH="0" baseline="0" dirty="0" smtClean="0">
                <a:ln>
                  <a:noFill/>
                </a:ln>
                <a:solidFill>
                  <a:srgbClr val="333333"/>
                </a:solidFill>
                <a:effectLst/>
                <a:latin typeface="Helvetica"/>
                <a:ea typeface="Times New Roman" pitchFamily="18" charset="0"/>
                <a:cs typeface="Times New Roman" pitchFamily="18" charset="0"/>
              </a:rPr>
              <a: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là</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thuốc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được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sử</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dụng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rộng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rãi</a:t>
            </a:r>
            <a:r>
              <a:rPr lang="en-US" sz="1200" kern="1200" dirty="0" smtClean="0">
                <a:solidFill>
                  <a:schemeClr val="tx1"/>
                </a:solidFill>
                <a:latin typeface="+mn-lt"/>
                <a:ea typeface="+mn-ea"/>
                <a:cs typeface="+mn-cs"/>
              </a:rPr>
              <a:t> ở </a:t>
            </a:r>
            <a:r>
              <a:rPr lang="en-US" sz="1200" kern="1200" dirty="0" err="1" smtClean="0">
                <a:solidFill>
                  <a:schemeClr val="tx1"/>
                </a:solidFill>
                <a:latin typeface="+mn-lt"/>
                <a:ea typeface="+mn-ea"/>
                <a:cs typeface="+mn-cs"/>
              </a:rPr>
              <a:t>tất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cả</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các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quốc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gia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Trước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đây</a:t>
            </a:r>
            <a:r>
              <a:rPr lang="en-US" sz="1200" kern="1200" dirty="0" smtClean="0">
                <a:solidFill>
                  <a:schemeClr val="tx1"/>
                </a:solidFill>
                <a:latin typeface="+mn-lt"/>
                <a:ea typeface="+mn-ea"/>
                <a:cs typeface="+mn-cs"/>
              </a:rPr>
              <a:t> 30 </a:t>
            </a:r>
            <a:r>
              <a:rPr lang="en-US" sz="1200" kern="1200" dirty="0" err="1" smtClean="0">
                <a:solidFill>
                  <a:schemeClr val="tx1"/>
                </a:solidFill>
                <a:latin typeface="+mn-lt"/>
                <a:ea typeface="+mn-ea"/>
                <a:cs typeface="+mn-cs"/>
              </a:rPr>
              <a:t>năm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là</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thuốc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điều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trị</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chính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của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đái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tháo</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đường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týp</a:t>
            </a:r>
            <a:r>
              <a:rPr lang="en-US" sz="1200" kern="1200" dirty="0" smtClean="0">
                <a:solidFill>
                  <a:schemeClr val="tx1"/>
                </a:solidFill>
                <a:latin typeface="+mn-lt"/>
                <a:ea typeface="+mn-ea"/>
                <a:cs typeface="+mn-cs"/>
              </a:rPr>
              <a:t> 2. </a:t>
            </a:r>
            <a:r>
              <a:rPr lang="en-US" sz="1200" kern="1200" dirty="0" err="1" smtClean="0">
                <a:solidFill>
                  <a:schemeClr val="tx1"/>
                </a:solidFill>
                <a:latin typeface="+mn-lt"/>
                <a:ea typeface="+mn-ea"/>
                <a:cs typeface="+mn-cs"/>
              </a:rPr>
              <a:t>Các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loại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viên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Glucophage</a:t>
            </a:r>
            <a:r>
              <a:rPr lang="en-US" sz="1200" kern="1200" dirty="0" smtClean="0">
                <a:solidFill>
                  <a:schemeClr val="tx1"/>
                </a:solidFill>
                <a:latin typeface="+mn-lt"/>
                <a:ea typeface="+mn-ea"/>
                <a:cs typeface="+mn-cs"/>
              </a:rPr>
              <a:t> 500 mg, 850 mg, 1000 mg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còn</a:t>
            </a:r>
            <a:r>
              <a:rPr lang="en-US" dirty="0" smtClean="0"/>
              <a:t> </a:t>
            </a:r>
            <a:r>
              <a:rPr lang="en-US" dirty="0" err="1" smtClean="0"/>
              <a:t>có</a:t>
            </a:r>
            <a:r>
              <a:rPr lang="en-US" dirty="0" smtClean="0"/>
              <a:t> </a:t>
            </a:r>
            <a:r>
              <a:rPr lang="en-US" dirty="0" err="1" smtClean="0"/>
              <a:t>tác</a:t>
            </a:r>
            <a:r>
              <a:rPr lang="en-US" dirty="0" smtClean="0"/>
              <a:t> </a:t>
            </a:r>
            <a:r>
              <a:rPr lang="en-US" dirty="0" err="1" smtClean="0"/>
              <a:t>dụng</a:t>
            </a:r>
            <a:r>
              <a:rPr lang="en-US" dirty="0" smtClean="0"/>
              <a:t> </a:t>
            </a:r>
            <a:r>
              <a:rPr lang="en-US" dirty="0" err="1" smtClean="0"/>
              <a:t>có</a:t>
            </a:r>
            <a:r>
              <a:rPr lang="en-US" dirty="0" smtClean="0"/>
              <a:t> </a:t>
            </a:r>
            <a:r>
              <a:rPr lang="en-US" dirty="0" err="1" smtClean="0"/>
              <a:t>lợi</a:t>
            </a:r>
            <a:r>
              <a:rPr lang="en-US" dirty="0" smtClean="0"/>
              <a:t> </a:t>
            </a:r>
            <a:r>
              <a:rPr lang="en-US" dirty="0" err="1" smtClean="0"/>
              <a:t>đến</a:t>
            </a:r>
            <a:r>
              <a:rPr lang="en-US" dirty="0" smtClean="0"/>
              <a:t> </a:t>
            </a:r>
            <a:r>
              <a:rPr lang="en-US" b="1" dirty="0" err="1" smtClean="0"/>
              <a:t>giảm</a:t>
            </a:r>
            <a:r>
              <a:rPr lang="en-US" b="1" dirty="0" smtClean="0"/>
              <a:t> lipid </a:t>
            </a:r>
            <a:r>
              <a:rPr lang="en-US" b="1" dirty="0" err="1" smtClean="0"/>
              <a:t>máu</a:t>
            </a:r>
            <a:r>
              <a:rPr lang="en-US" b="1"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Metformin</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nhận</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thấy</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có</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tác</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dụng</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làm</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giảm</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lượng</a:t>
            </a:r>
            <a:r>
              <a:rPr lang="en-US" sz="1200" b="1" kern="1200" baseline="0" dirty="0" smtClean="0">
                <a:solidFill>
                  <a:schemeClr val="tx1"/>
                </a:solidFill>
                <a:latin typeface="+mn-lt"/>
                <a:ea typeface="+mn-ea"/>
                <a:cs typeface="+mn-cs"/>
              </a:rPr>
              <a:t> insulin </a:t>
            </a:r>
            <a:r>
              <a:rPr lang="en-US" sz="1200" b="1" kern="1200" baseline="0" dirty="0" err="1" smtClean="0">
                <a:solidFill>
                  <a:schemeClr val="tx1"/>
                </a:solidFill>
                <a:latin typeface="+mn-lt"/>
                <a:ea typeface="+mn-ea"/>
                <a:cs typeface="+mn-cs"/>
              </a:rPr>
              <a:t>sử</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dụng</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trong</a:t>
            </a:r>
            <a:r>
              <a:rPr lang="en-US" sz="1200" b="1" kern="1200" baseline="0" dirty="0" smtClean="0">
                <a:solidFill>
                  <a:schemeClr val="tx1"/>
                </a:solidFill>
                <a:latin typeface="+mn-lt"/>
                <a:ea typeface="+mn-ea"/>
                <a:cs typeface="+mn-cs"/>
              </a:rPr>
              <a:t> DTD </a:t>
            </a:r>
            <a:r>
              <a:rPr lang="en-US" sz="1200" b="1" kern="1200" baseline="0" dirty="0" err="1" smtClean="0">
                <a:solidFill>
                  <a:schemeClr val="tx1"/>
                </a:solidFill>
                <a:latin typeface="+mn-lt"/>
                <a:ea typeface="+mn-ea"/>
                <a:cs typeface="+mn-cs"/>
              </a:rPr>
              <a:t>typ</a:t>
            </a:r>
            <a:r>
              <a:rPr lang="en-US" sz="1200" b="1" kern="1200" baseline="0" dirty="0" smtClean="0">
                <a:solidFill>
                  <a:schemeClr val="tx1"/>
                </a:solidFill>
                <a:latin typeface="+mn-lt"/>
                <a:ea typeface="+mn-ea"/>
                <a:cs typeface="+mn-cs"/>
              </a:rPr>
              <a:t> 1 </a:t>
            </a:r>
            <a:r>
              <a:rPr lang="en-US" sz="1200" b="1" kern="1200" baseline="0" dirty="0" err="1" smtClean="0">
                <a:solidFill>
                  <a:schemeClr val="tx1"/>
                </a:solidFill>
                <a:latin typeface="+mn-lt"/>
                <a:ea typeface="+mn-ea"/>
                <a:cs typeface="+mn-cs"/>
              </a:rPr>
              <a:t>nhưng</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vẫn</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chưa</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được</a:t>
            </a:r>
            <a:r>
              <a:rPr lang="en-US" sz="1200" b="1" kern="1200" baseline="0" dirty="0" smtClean="0">
                <a:solidFill>
                  <a:schemeClr val="tx1"/>
                </a:solidFill>
                <a:latin typeface="+mn-lt"/>
                <a:ea typeface="+mn-ea"/>
                <a:cs typeface="+mn-cs"/>
              </a:rPr>
              <a:t> FDA </a:t>
            </a:r>
            <a:r>
              <a:rPr lang="en-US" sz="1200" b="1" kern="1200" baseline="0" dirty="0" err="1" smtClean="0">
                <a:solidFill>
                  <a:schemeClr val="tx1"/>
                </a:solidFill>
                <a:latin typeface="+mn-lt"/>
                <a:ea typeface="+mn-ea"/>
                <a:cs typeface="+mn-cs"/>
              </a:rPr>
              <a:t>chấp</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thuận</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7FE5ECD-7426-4F2F-8F1C-8C340215B41D}" type="slidenum">
              <a:rPr lang="en-US" smtClean="0"/>
              <a:pPr/>
              <a:t>94</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còn</a:t>
            </a:r>
            <a:r>
              <a:rPr lang="en-US" dirty="0" smtClean="0"/>
              <a:t> </a:t>
            </a:r>
            <a:r>
              <a:rPr lang="en-US" dirty="0" err="1" smtClean="0"/>
              <a:t>có</a:t>
            </a:r>
            <a:r>
              <a:rPr lang="en-US" dirty="0" smtClean="0"/>
              <a:t> </a:t>
            </a:r>
            <a:r>
              <a:rPr lang="en-US" dirty="0" err="1" smtClean="0"/>
              <a:t>tác</a:t>
            </a:r>
            <a:r>
              <a:rPr lang="en-US" dirty="0" smtClean="0"/>
              <a:t> </a:t>
            </a:r>
            <a:r>
              <a:rPr lang="en-US" dirty="0" err="1" smtClean="0"/>
              <a:t>dụng</a:t>
            </a:r>
            <a:r>
              <a:rPr lang="en-US" dirty="0" smtClean="0"/>
              <a:t> </a:t>
            </a:r>
            <a:r>
              <a:rPr lang="en-US" dirty="0" err="1" smtClean="0"/>
              <a:t>có</a:t>
            </a:r>
            <a:r>
              <a:rPr lang="en-US" dirty="0" smtClean="0"/>
              <a:t> </a:t>
            </a:r>
            <a:r>
              <a:rPr lang="en-US" dirty="0" err="1" smtClean="0"/>
              <a:t>lợi</a:t>
            </a:r>
            <a:r>
              <a:rPr lang="en-US" dirty="0" smtClean="0"/>
              <a:t> </a:t>
            </a:r>
            <a:r>
              <a:rPr lang="en-US" dirty="0" err="1" smtClean="0"/>
              <a:t>đến</a:t>
            </a:r>
            <a:r>
              <a:rPr lang="en-US" dirty="0" smtClean="0"/>
              <a:t> </a:t>
            </a:r>
            <a:r>
              <a:rPr lang="en-US" b="1" dirty="0" err="1" smtClean="0"/>
              <a:t>giảm</a:t>
            </a:r>
            <a:r>
              <a:rPr lang="en-US" b="1" dirty="0" smtClean="0"/>
              <a:t> lipid </a:t>
            </a:r>
            <a:r>
              <a:rPr lang="en-US" b="1" dirty="0" err="1" smtClean="0"/>
              <a:t>máu</a:t>
            </a:r>
            <a:r>
              <a:rPr lang="en-US" b="1" dirty="0" smtClean="0"/>
              <a:t>.</a:t>
            </a:r>
            <a:r>
              <a:rPr lang="en-US" sz="1200" kern="1200" dirty="0" smtClean="0">
                <a:solidFill>
                  <a:schemeClr val="tx1"/>
                </a:solidFill>
                <a:latin typeface="+mn-lt"/>
                <a:ea typeface="+mn-ea"/>
                <a:cs typeface="+mn-cs"/>
              </a:rPr>
              <a:t> ở </a:t>
            </a:r>
            <a:r>
              <a:rPr lang="en-US" sz="1200" kern="1200" dirty="0" err="1" smtClean="0">
                <a:solidFill>
                  <a:schemeClr val="tx1"/>
                </a:solidFill>
                <a:latin typeface="+mn-lt"/>
                <a:ea typeface="+mn-ea"/>
                <a:cs typeface="+mn-cs"/>
              </a:rPr>
              <a:t>những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trường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hợp</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có</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thiếu</a:t>
            </a:r>
            <a:r>
              <a:rPr lang="en-US" sz="1200" kern="1200" dirty="0" smtClean="0">
                <a:solidFill>
                  <a:schemeClr val="tx1"/>
                </a:solidFill>
                <a:latin typeface="+mn-lt"/>
                <a:ea typeface="+mn-ea"/>
                <a:cs typeface="+mn-cs"/>
              </a:rPr>
              <a:t> oxy </a:t>
            </a:r>
            <a:r>
              <a:rPr lang="en-US" sz="1200" kern="1200" dirty="0" err="1" smtClean="0">
                <a:solidFill>
                  <a:schemeClr val="tx1"/>
                </a:solidFill>
                <a:latin typeface="+mn-lt"/>
                <a:ea typeface="+mn-ea"/>
                <a:cs typeface="+mn-cs"/>
              </a:rPr>
              <a:t>mô</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cấp</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như</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người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đang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có</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nhồi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máu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cơ</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tim</a:t>
            </a:r>
            <a:r>
              <a:rPr lang="en-US" sz="1200" kern="1200" dirty="0" smtClean="0">
                <a:solidFill>
                  <a:schemeClr val="tx1"/>
                </a:solidFill>
                <a:latin typeface="+mn-lt"/>
                <a:ea typeface="+mn-ea"/>
                <a:cs typeface="+mn-cs"/>
              </a:rPr>
              <a:t>, shock </a:t>
            </a:r>
            <a:r>
              <a:rPr lang="en-US" sz="1200" kern="1200" dirty="0" err="1" smtClean="0">
                <a:solidFill>
                  <a:schemeClr val="tx1"/>
                </a:solidFill>
                <a:latin typeface="+mn-lt"/>
                <a:ea typeface="+mn-ea"/>
                <a:cs typeface="+mn-cs"/>
              </a:rPr>
              <a:t>nhiễm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trùng</a:t>
            </a:r>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Metformin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có</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tác</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dụng</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phụ</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làm</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giảm</a:t>
            </a:r>
            <a:r>
              <a:rPr lang="en-US" sz="1200" kern="1200" baseline="0" dirty="0" smtClean="0">
                <a:solidFill>
                  <a:schemeClr val="tx1"/>
                </a:solidFill>
                <a:latin typeface="+mn-lt"/>
                <a:ea typeface="+mn-ea"/>
                <a:cs typeface="+mn-cs"/>
              </a:rPr>
              <a:t> vitamin B12 </a:t>
            </a:r>
          </a:p>
          <a:p>
            <a:r>
              <a:rPr lang="en-US" sz="1200" kern="1200" baseline="0" dirty="0" smtClean="0">
                <a:solidFill>
                  <a:schemeClr val="tx1"/>
                </a:solidFill>
                <a:latin typeface="+mn-lt"/>
                <a:ea typeface="+mn-ea"/>
                <a:cs typeface="+mn-cs"/>
              </a:rPr>
              <a:t> CCĐ </a:t>
            </a:r>
            <a:r>
              <a:rPr lang="en-US" sz="1200" kern="1200" baseline="0" dirty="0" err="1" smtClean="0">
                <a:solidFill>
                  <a:schemeClr val="tx1"/>
                </a:solidFill>
                <a:latin typeface="+mn-lt"/>
                <a:ea typeface="+mn-ea"/>
                <a:cs typeface="+mn-cs"/>
              </a:rPr>
              <a:t>với</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bệnh</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nhân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Mức</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lpcj</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cầu</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thận</a:t>
            </a:r>
            <a:r>
              <a:rPr lang="en-US" sz="1200" kern="1200" baseline="0" dirty="0" smtClean="0">
                <a:solidFill>
                  <a:schemeClr val="tx1"/>
                </a:solidFill>
                <a:latin typeface="+mn-lt"/>
                <a:ea typeface="+mn-ea"/>
                <a:cs typeface="+mn-cs"/>
              </a:rPr>
              <a:t> : &lt;45, </a:t>
            </a:r>
            <a:r>
              <a:rPr lang="en-US" sz="1200" kern="1200" baseline="0" dirty="0" err="1" smtClean="0">
                <a:solidFill>
                  <a:schemeClr val="tx1"/>
                </a:solidFill>
                <a:latin typeface="+mn-lt"/>
                <a:ea typeface="+mn-ea"/>
                <a:cs typeface="+mn-cs"/>
              </a:rPr>
              <a:t>ngưng</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sử</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dụng</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khi</a:t>
            </a:r>
            <a:r>
              <a:rPr lang="en-US" sz="1200" kern="1200" baseline="0" dirty="0" smtClean="0">
                <a:solidFill>
                  <a:schemeClr val="tx1"/>
                </a:solidFill>
                <a:latin typeface="+mn-lt"/>
                <a:ea typeface="+mn-ea"/>
                <a:cs typeface="+mn-cs"/>
              </a:rPr>
              <a:t> ĐLCT &lt; 30ml/</a:t>
            </a:r>
            <a:r>
              <a:rPr lang="en-US" sz="1200" kern="1200" baseline="0" dirty="0" err="1" smtClean="0">
                <a:solidFill>
                  <a:schemeClr val="tx1"/>
                </a:solidFill>
                <a:latin typeface="+mn-lt"/>
                <a:ea typeface="+mn-ea"/>
                <a:cs typeface="+mn-cs"/>
              </a:rPr>
              <a:t>phút</a:t>
            </a:r>
            <a:endParaRPr lang="en-US" dirty="0"/>
          </a:p>
        </p:txBody>
      </p:sp>
      <p:sp>
        <p:nvSpPr>
          <p:cNvPr id="4" name="Slide Number Placeholder 3"/>
          <p:cNvSpPr>
            <a:spLocks noGrp="1"/>
          </p:cNvSpPr>
          <p:nvPr>
            <p:ph type="sldNum" sz="quarter" idx="10"/>
          </p:nvPr>
        </p:nvSpPr>
        <p:spPr/>
        <p:txBody>
          <a:bodyPr/>
          <a:lstStyle/>
          <a:p>
            <a:fld id="{F7FE5ECD-7426-4F2F-8F1C-8C340215B41D}" type="slidenum">
              <a:rPr lang="en-US" smtClean="0"/>
              <a:pPr/>
              <a:t>95</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Hiện</a:t>
            </a:r>
            <a:r>
              <a:rPr lang="en-US" dirty="0" smtClean="0"/>
              <a:t> nay </a:t>
            </a:r>
            <a:r>
              <a:rPr lang="en-US" dirty="0" err="1" smtClean="0"/>
              <a:t>Rosiglitazon</a:t>
            </a:r>
            <a:r>
              <a:rPr lang="en-US" baseline="0" dirty="0" smtClean="0"/>
              <a:t> </a:t>
            </a:r>
            <a:r>
              <a:rPr lang="en-US" baseline="0" dirty="0" err="1" smtClean="0"/>
              <a:t>dã</a:t>
            </a:r>
            <a:r>
              <a:rPr lang="en-US" baseline="0" dirty="0" smtClean="0"/>
              <a:t> </a:t>
            </a:r>
            <a:r>
              <a:rPr lang="en-US" baseline="0" dirty="0" err="1" smtClean="0"/>
              <a:t>rút</a:t>
            </a:r>
            <a:r>
              <a:rPr lang="en-US" baseline="0" dirty="0" smtClean="0"/>
              <a:t> </a:t>
            </a:r>
            <a:r>
              <a:rPr lang="en-US" baseline="0" dirty="0" err="1" smtClean="0"/>
              <a:t>khỏi</a:t>
            </a:r>
            <a:r>
              <a:rPr lang="en-US" baseline="0" dirty="0" smtClean="0"/>
              <a:t> </a:t>
            </a:r>
            <a:r>
              <a:rPr lang="en-US" baseline="0" dirty="0" err="1" smtClean="0"/>
              <a:t>thị</a:t>
            </a:r>
            <a:r>
              <a:rPr lang="en-US" baseline="0" dirty="0" smtClean="0"/>
              <a:t> </a:t>
            </a:r>
            <a:r>
              <a:rPr lang="en-US" baseline="0" dirty="0" err="1" smtClean="0"/>
              <a:t>trường</a:t>
            </a:r>
            <a:endParaRPr lang="en-US" dirty="0"/>
          </a:p>
        </p:txBody>
      </p:sp>
      <p:sp>
        <p:nvSpPr>
          <p:cNvPr id="4" name="Slide Number Placeholder 3"/>
          <p:cNvSpPr>
            <a:spLocks noGrp="1"/>
          </p:cNvSpPr>
          <p:nvPr>
            <p:ph type="sldNum" sz="quarter" idx="10"/>
          </p:nvPr>
        </p:nvSpPr>
        <p:spPr/>
        <p:txBody>
          <a:bodyPr/>
          <a:lstStyle/>
          <a:p>
            <a:fld id="{F7FE5ECD-7426-4F2F-8F1C-8C340215B41D}" type="slidenum">
              <a:rPr lang="en-US" smtClean="0"/>
              <a:pPr/>
              <a:t>96</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cap="none" normalizeH="0" baseline="0" dirty="0" err="1" smtClean="0">
                <a:ln>
                  <a:noFill/>
                </a:ln>
                <a:solidFill>
                  <a:srgbClr val="333333"/>
                </a:solidFill>
                <a:effectLst/>
                <a:latin typeface="Helvetica"/>
                <a:ea typeface="Times New Roman" pitchFamily="18" charset="0"/>
                <a:cs typeface="Times New Roman" pitchFamily="18" charset="0"/>
              </a:rPr>
              <a:t>thường</a:t>
            </a:r>
            <a:r>
              <a:rPr kumimoji="0" lang="en-US" b="0"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b="0" i="0" u="none" strike="noStrike" cap="none" normalizeH="0" baseline="0" dirty="0" err="1" smtClean="0">
                <a:ln>
                  <a:noFill/>
                </a:ln>
                <a:solidFill>
                  <a:srgbClr val="333333"/>
                </a:solidFill>
                <a:effectLst/>
                <a:latin typeface="Helvetica"/>
                <a:ea typeface="Times New Roman" pitchFamily="18" charset="0"/>
                <a:cs typeface="Times New Roman" pitchFamily="18" charset="0"/>
              </a:rPr>
              <a:t>đ</a:t>
            </a:r>
            <a:r>
              <a:rPr kumimoji="0" lang="en-US" b="0" i="0" u="none" strike="noStrike" cap="none" normalizeH="0" baseline="0" dirty="0" err="1" smtClean="0">
                <a:ln>
                  <a:noFill/>
                </a:ln>
                <a:solidFill>
                  <a:srgbClr val="333333"/>
                </a:solidFill>
                <a:effectLst/>
                <a:latin typeface="+mn-lt"/>
                <a:ea typeface="Times New Roman" pitchFamily="18" charset="0"/>
                <a:cs typeface="Times New Roman" pitchFamily="18" charset="0"/>
              </a:rPr>
              <a:t>ó</a:t>
            </a:r>
            <a:r>
              <a:rPr kumimoji="0" lang="en-US" b="0" i="0" u="none" strike="noStrike" cap="none" normalizeH="0" baseline="0" dirty="0" err="1" smtClean="0">
                <a:ln>
                  <a:noFill/>
                </a:ln>
                <a:solidFill>
                  <a:srgbClr val="333333"/>
                </a:solidFill>
                <a:effectLst/>
                <a:latin typeface="Helvetica"/>
                <a:ea typeface="Times New Roman" pitchFamily="18" charset="0"/>
                <a:cs typeface="Times New Roman" pitchFamily="18" charset="0"/>
              </a:rPr>
              <a:t>ng</a:t>
            </a:r>
            <a:r>
              <a:rPr kumimoji="0" lang="en-US" b="0"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b="0" i="0" u="none" strike="noStrike" cap="none" normalizeH="0" baseline="0" dirty="0" err="1" smtClean="0">
                <a:ln>
                  <a:noFill/>
                </a:ln>
                <a:solidFill>
                  <a:srgbClr val="333333"/>
                </a:solidFill>
                <a:effectLst/>
                <a:latin typeface="Helvetica"/>
                <a:ea typeface="Times New Roman" pitchFamily="18" charset="0"/>
                <a:cs typeface="Times New Roman" pitchFamily="18" charset="0"/>
              </a:rPr>
              <a:t>viên</a:t>
            </a:r>
            <a:r>
              <a:rPr kumimoji="0" lang="en-US" b="0" i="0" u="none" strike="noStrike" cap="none" normalizeH="0" baseline="0" dirty="0" smtClean="0">
                <a:ln>
                  <a:noFill/>
                </a:ln>
                <a:solidFill>
                  <a:srgbClr val="333333"/>
                </a:solidFill>
                <a:effectLst/>
                <a:latin typeface="Helvetica"/>
                <a:ea typeface="Times New Roman" pitchFamily="18" charset="0"/>
                <a:cs typeface="Times New Roman" pitchFamily="18" charset="0"/>
              </a:rPr>
              <a:t> 500 mg. </a:t>
            </a:r>
            <a:r>
              <a:rPr kumimoji="0" lang="en-US" b="0" i="0" u="none" strike="noStrike" cap="none" normalizeH="0" baseline="0" dirty="0" err="1" smtClean="0">
                <a:ln>
                  <a:noFill/>
                </a:ln>
                <a:solidFill>
                  <a:srgbClr val="333333"/>
                </a:solidFill>
                <a:effectLst/>
                <a:latin typeface="Helvetica"/>
                <a:ea typeface="Times New Roman" pitchFamily="18" charset="0"/>
                <a:cs typeface="Times New Roman" pitchFamily="18" charset="0"/>
              </a:rPr>
              <a:t>C</a:t>
            </a:r>
            <a:r>
              <a:rPr kumimoji="0" lang="en-US" b="0" i="0" u="none" strike="noStrike" cap="none" normalizeH="0" baseline="0" dirty="0" err="1" smtClean="0">
                <a:ln>
                  <a:noFill/>
                </a:ln>
                <a:solidFill>
                  <a:srgbClr val="333333"/>
                </a:solidFill>
                <a:effectLst/>
                <a:latin typeface="+mn-lt"/>
                <a:ea typeface="Times New Roman" pitchFamily="18" charset="0"/>
                <a:cs typeface="Times New Roman" pitchFamily="18" charset="0"/>
              </a:rPr>
              <a:t>á</a:t>
            </a:r>
            <a:r>
              <a:rPr kumimoji="0" lang="en-US" b="0" i="0" u="none" strike="noStrike" cap="none" normalizeH="0" baseline="0" dirty="0" err="1" smtClean="0">
                <a:ln>
                  <a:noFill/>
                </a:ln>
                <a:solidFill>
                  <a:srgbClr val="333333"/>
                </a:solidFill>
                <a:effectLst/>
                <a:latin typeface="Helvetica"/>
                <a:ea typeface="Times New Roman" pitchFamily="18" charset="0"/>
                <a:cs typeface="Times New Roman" pitchFamily="18" charset="0"/>
              </a:rPr>
              <a:t>c</a:t>
            </a:r>
            <a:r>
              <a:rPr kumimoji="0" lang="en-US" b="0"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b="0" i="0" u="none" strike="noStrike" cap="none" normalizeH="0" baseline="0" dirty="0" err="1" smtClean="0">
                <a:ln>
                  <a:noFill/>
                </a:ln>
                <a:solidFill>
                  <a:srgbClr val="333333"/>
                </a:solidFill>
                <a:effectLst/>
                <a:latin typeface="Helvetica"/>
                <a:ea typeface="Times New Roman" pitchFamily="18" charset="0"/>
                <a:cs typeface="Times New Roman" pitchFamily="18" charset="0"/>
              </a:rPr>
              <a:t>thuốc</a:t>
            </a:r>
            <a:r>
              <a:rPr kumimoji="0" lang="en-US" b="0"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b="0" i="0" u="none" strike="noStrike" cap="none" normalizeH="0" baseline="0" dirty="0" err="1" smtClean="0">
                <a:ln>
                  <a:noFill/>
                </a:ln>
                <a:solidFill>
                  <a:srgbClr val="333333"/>
                </a:solidFill>
                <a:effectLst/>
                <a:latin typeface="Helvetica"/>
                <a:ea typeface="Times New Roman" pitchFamily="18" charset="0"/>
                <a:cs typeface="Times New Roman" pitchFamily="18" charset="0"/>
              </a:rPr>
              <a:t>thuộc</a:t>
            </a:r>
            <a:r>
              <a:rPr kumimoji="0" lang="en-US" b="0"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b="0" i="0" u="none" strike="noStrike" cap="none" normalizeH="0" baseline="0" dirty="0" err="1" smtClean="0">
                <a:ln>
                  <a:noFill/>
                </a:ln>
                <a:solidFill>
                  <a:srgbClr val="333333"/>
                </a:solidFill>
                <a:effectLst/>
                <a:latin typeface="Helvetica"/>
                <a:ea typeface="Times New Roman" pitchFamily="18" charset="0"/>
                <a:cs typeface="Times New Roman" pitchFamily="18" charset="0"/>
              </a:rPr>
              <a:t>nh</a:t>
            </a:r>
            <a:r>
              <a:rPr kumimoji="0" lang="en-US" b="0" i="0" u="none" strike="noStrike" cap="none" normalizeH="0" baseline="0" dirty="0" err="1" smtClean="0">
                <a:ln>
                  <a:noFill/>
                </a:ln>
                <a:solidFill>
                  <a:srgbClr val="333333"/>
                </a:solidFill>
                <a:effectLst/>
                <a:latin typeface="+mn-lt"/>
                <a:ea typeface="Times New Roman" pitchFamily="18" charset="0"/>
                <a:cs typeface="Times New Roman" pitchFamily="18" charset="0"/>
              </a:rPr>
              <a:t>ó</a:t>
            </a:r>
            <a:r>
              <a:rPr kumimoji="0" lang="en-US" b="0" i="0" u="none" strike="noStrike" cap="none" normalizeH="0" baseline="0" dirty="0" err="1" smtClean="0">
                <a:ln>
                  <a:noFill/>
                </a:ln>
                <a:solidFill>
                  <a:srgbClr val="333333"/>
                </a:solidFill>
                <a:effectLst/>
                <a:latin typeface="Helvetica"/>
                <a:ea typeface="Times New Roman" pitchFamily="18" charset="0"/>
                <a:cs typeface="Times New Roman" pitchFamily="18" charset="0"/>
              </a:rPr>
              <a:t>m</a:t>
            </a:r>
            <a:r>
              <a:rPr kumimoji="0" lang="en-US" b="0"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b="0" i="0" u="none" strike="noStrike" cap="none" normalizeH="0" baseline="0" dirty="0" err="1" smtClean="0">
                <a:ln>
                  <a:noFill/>
                </a:ln>
                <a:solidFill>
                  <a:srgbClr val="333333"/>
                </a:solidFill>
                <a:effectLst/>
                <a:latin typeface="Helvetica"/>
                <a:ea typeface="Times New Roman" pitchFamily="18" charset="0"/>
                <a:cs typeface="Times New Roman" pitchFamily="18" charset="0"/>
              </a:rPr>
              <a:t>n</a:t>
            </a:r>
            <a:r>
              <a:rPr kumimoji="0" lang="en-US" b="0" i="0" u="none" strike="noStrike" cap="none" normalizeH="0" baseline="0" dirty="0" err="1" smtClean="0">
                <a:ln>
                  <a:noFill/>
                </a:ln>
                <a:solidFill>
                  <a:srgbClr val="333333"/>
                </a:solidFill>
                <a:effectLst/>
                <a:latin typeface="+mn-lt"/>
                <a:ea typeface="Times New Roman" pitchFamily="18" charset="0"/>
                <a:cs typeface="Times New Roman" pitchFamily="18" charset="0"/>
              </a:rPr>
              <a:t>à</a:t>
            </a:r>
            <a:r>
              <a:rPr kumimoji="0" lang="en-US" b="0" i="0" u="none" strike="noStrike" cap="none" normalizeH="0" baseline="0" dirty="0" err="1" smtClean="0">
                <a:ln>
                  <a:noFill/>
                </a:ln>
                <a:solidFill>
                  <a:srgbClr val="333333"/>
                </a:solidFill>
                <a:effectLst/>
                <a:latin typeface="Helvetica"/>
                <a:ea typeface="Times New Roman" pitchFamily="18" charset="0"/>
                <a:cs typeface="Times New Roman" pitchFamily="18" charset="0"/>
              </a:rPr>
              <a:t>y</a:t>
            </a:r>
            <a:r>
              <a:rPr kumimoji="0" lang="en-US" b="0"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b="0" i="0" u="none" strike="noStrike" cap="none" normalizeH="0" baseline="0" dirty="0" err="1" smtClean="0">
                <a:ln>
                  <a:noFill/>
                </a:ln>
                <a:solidFill>
                  <a:srgbClr val="333333"/>
                </a:solidFill>
                <a:effectLst/>
                <a:latin typeface="Helvetica"/>
                <a:ea typeface="Times New Roman" pitchFamily="18" charset="0"/>
                <a:cs typeface="Times New Roman" pitchFamily="18" charset="0"/>
              </a:rPr>
              <a:t>hiện</a:t>
            </a:r>
            <a:r>
              <a:rPr kumimoji="0" lang="en-US" b="0" i="0" u="none" strike="noStrike" cap="none" normalizeH="0" baseline="0" dirty="0" smtClean="0">
                <a:ln>
                  <a:noFill/>
                </a:ln>
                <a:solidFill>
                  <a:srgbClr val="333333"/>
                </a:solidFill>
                <a:effectLst/>
                <a:latin typeface="Helvetica"/>
                <a:ea typeface="Times New Roman" pitchFamily="18" charset="0"/>
                <a:cs typeface="Times New Roman" pitchFamily="18" charset="0"/>
              </a:rPr>
              <a:t> nay </a:t>
            </a:r>
            <a:r>
              <a:rPr kumimoji="0" lang="en-US" b="1" i="0" u="none" strike="noStrike" cap="none" normalizeH="0" baseline="0" dirty="0" err="1" smtClean="0">
                <a:ln>
                  <a:noFill/>
                </a:ln>
                <a:solidFill>
                  <a:srgbClr val="333333"/>
                </a:solidFill>
                <a:effectLst/>
                <a:latin typeface="+mn-lt"/>
                <a:ea typeface="Times New Roman" pitchFamily="18" charset="0"/>
                <a:cs typeface="Times New Roman" pitchFamily="18" charset="0"/>
              </a:rPr>
              <a:t>í</a:t>
            </a:r>
            <a:r>
              <a:rPr kumimoji="0" lang="en-US" b="1" i="0" u="none" strike="noStrike" cap="none" normalizeH="0" baseline="0" dirty="0" err="1" smtClean="0">
                <a:ln>
                  <a:noFill/>
                </a:ln>
                <a:solidFill>
                  <a:srgbClr val="333333"/>
                </a:solidFill>
                <a:effectLst/>
                <a:latin typeface="Helvetica"/>
                <a:ea typeface="Times New Roman" pitchFamily="18" charset="0"/>
                <a:cs typeface="Times New Roman" pitchFamily="18" charset="0"/>
              </a:rPr>
              <a:t>t</a:t>
            </a:r>
            <a:r>
              <a:rPr kumimoji="0" lang="en-US" b="1"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b="1" i="0" u="none" strike="noStrike" cap="none" normalizeH="0" baseline="0" dirty="0" err="1" smtClean="0">
                <a:ln>
                  <a:noFill/>
                </a:ln>
                <a:solidFill>
                  <a:srgbClr val="333333"/>
                </a:solidFill>
                <a:effectLst/>
                <a:latin typeface="Helvetica"/>
                <a:ea typeface="Times New Roman" pitchFamily="18" charset="0"/>
                <a:cs typeface="Times New Roman" pitchFamily="18" charset="0"/>
              </a:rPr>
              <a:t>được</a:t>
            </a:r>
            <a:r>
              <a:rPr kumimoji="0" lang="en-US" b="1"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b="1" i="0" u="none" strike="noStrike" cap="none" normalizeH="0" baseline="0" dirty="0" err="1" smtClean="0">
                <a:ln>
                  <a:noFill/>
                </a:ln>
                <a:solidFill>
                  <a:srgbClr val="333333"/>
                </a:solidFill>
                <a:effectLst/>
                <a:latin typeface="Helvetica"/>
                <a:ea typeface="Times New Roman" pitchFamily="18" charset="0"/>
                <a:cs typeface="Times New Roman" pitchFamily="18" charset="0"/>
              </a:rPr>
              <a:t>sử</a:t>
            </a:r>
            <a:r>
              <a:rPr kumimoji="0" lang="en-US" b="1"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b="1" i="0" u="none" strike="noStrike" cap="none" normalizeH="0" baseline="0" dirty="0" err="1" smtClean="0">
                <a:ln>
                  <a:noFill/>
                </a:ln>
                <a:solidFill>
                  <a:srgbClr val="333333"/>
                </a:solidFill>
                <a:effectLst/>
                <a:latin typeface="Helvetica"/>
                <a:ea typeface="Times New Roman" pitchFamily="18" charset="0"/>
                <a:cs typeface="Times New Roman" pitchFamily="18" charset="0"/>
              </a:rPr>
              <a:t>dụng</a:t>
            </a:r>
            <a:r>
              <a:rPr kumimoji="0" lang="en-US" b="0" i="0" u="none" strike="noStrike" cap="none" normalizeH="0" baseline="0" dirty="0" smtClean="0">
                <a:ln>
                  <a:noFill/>
                </a:ln>
                <a:solidFill>
                  <a:srgbClr val="333333"/>
                </a:solidFill>
                <a:effectLst/>
                <a:latin typeface="Helvetica"/>
                <a:ea typeface="Times New Roman" pitchFamily="18" charset="0"/>
                <a:cs typeface="Times New Roman" pitchFamily="18" charset="0"/>
              </a:rPr>
              <a:t> do </a:t>
            </a:r>
            <a:r>
              <a:rPr kumimoji="0" lang="en-US" b="0" i="0" u="none" strike="noStrike" cap="none" normalizeH="0" baseline="0" dirty="0" err="1" smtClean="0">
                <a:ln>
                  <a:noFill/>
                </a:ln>
                <a:solidFill>
                  <a:srgbClr val="333333"/>
                </a:solidFill>
                <a:effectLst/>
                <a:latin typeface="Helvetica"/>
                <a:ea typeface="Times New Roman" pitchFamily="18" charset="0"/>
                <a:cs typeface="Times New Roman" pitchFamily="18" charset="0"/>
              </a:rPr>
              <a:t>độc</a:t>
            </a:r>
            <a:r>
              <a:rPr kumimoji="0" lang="en-US" b="0"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b="0" i="0" u="none" strike="noStrike" cap="none" normalizeH="0" baseline="0" dirty="0" err="1" smtClean="0">
                <a:ln>
                  <a:noFill/>
                </a:ln>
                <a:solidFill>
                  <a:srgbClr val="333333"/>
                </a:solidFill>
                <a:effectLst/>
                <a:latin typeface="Helvetica"/>
                <a:ea typeface="Times New Roman" pitchFamily="18" charset="0"/>
                <a:cs typeface="Times New Roman" pitchFamily="18" charset="0"/>
              </a:rPr>
              <a:t>t</a:t>
            </a:r>
            <a:r>
              <a:rPr kumimoji="0" lang="en-US" b="0" i="0" u="none" strike="noStrike" cap="none" normalizeH="0" baseline="0" dirty="0" err="1" smtClean="0">
                <a:ln>
                  <a:noFill/>
                </a:ln>
                <a:solidFill>
                  <a:srgbClr val="333333"/>
                </a:solidFill>
                <a:effectLst/>
                <a:latin typeface="+mn-lt"/>
                <a:ea typeface="Times New Roman" pitchFamily="18" charset="0"/>
                <a:cs typeface="Times New Roman" pitchFamily="18" charset="0"/>
              </a:rPr>
              <a:t>í</a:t>
            </a:r>
            <a:r>
              <a:rPr kumimoji="0" lang="en-US" b="0" i="0" u="none" strike="noStrike" cap="none" normalizeH="0" baseline="0" dirty="0" err="1" smtClean="0">
                <a:ln>
                  <a:noFill/>
                </a:ln>
                <a:solidFill>
                  <a:srgbClr val="333333"/>
                </a:solidFill>
                <a:effectLst/>
                <a:latin typeface="Helvetica"/>
                <a:ea typeface="Times New Roman" pitchFamily="18" charset="0"/>
                <a:cs typeface="Times New Roman" pitchFamily="18" charset="0"/>
              </a:rPr>
              <a:t>nh</a:t>
            </a:r>
            <a:r>
              <a:rPr kumimoji="0" lang="en-US" b="0"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b="1" i="0" u="none" strike="noStrike" cap="none" normalizeH="0" baseline="0" dirty="0" err="1" smtClean="0">
                <a:ln>
                  <a:noFill/>
                </a:ln>
                <a:solidFill>
                  <a:srgbClr val="333333"/>
                </a:solidFill>
                <a:effectLst/>
                <a:latin typeface="Helvetica"/>
                <a:ea typeface="Times New Roman" pitchFamily="18" charset="0"/>
                <a:cs typeface="Times New Roman" pitchFamily="18" charset="0"/>
              </a:rPr>
              <a:t>cao</a:t>
            </a:r>
            <a:r>
              <a:rPr kumimoji="0" lang="en-US" b="1"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b="1" i="0" u="none" strike="noStrike" cap="none" normalizeH="0" baseline="0" dirty="0" err="1" smtClean="0">
                <a:ln>
                  <a:noFill/>
                </a:ln>
                <a:solidFill>
                  <a:srgbClr val="333333"/>
                </a:solidFill>
                <a:effectLst/>
                <a:latin typeface="Helvetica"/>
                <a:ea typeface="Times New Roman" pitchFamily="18" charset="0"/>
                <a:cs typeface="Times New Roman" pitchFamily="18" charset="0"/>
              </a:rPr>
              <a:t>đối</a:t>
            </a:r>
            <a:r>
              <a:rPr kumimoji="0" lang="en-US" b="1"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b="1" i="0" u="none" strike="noStrike" cap="none" normalizeH="0" baseline="0" dirty="0" err="1" smtClean="0">
                <a:ln>
                  <a:noFill/>
                </a:ln>
                <a:solidFill>
                  <a:srgbClr val="333333"/>
                </a:solidFill>
                <a:effectLst/>
                <a:latin typeface="Helvetica"/>
                <a:ea typeface="Times New Roman" pitchFamily="18" charset="0"/>
                <a:cs typeface="Times New Roman" pitchFamily="18" charset="0"/>
              </a:rPr>
              <a:t>với</a:t>
            </a:r>
            <a:r>
              <a:rPr kumimoji="0" lang="en-US" b="1"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b="1" i="0" u="none" strike="noStrike" cap="none" normalizeH="0" baseline="0" dirty="0" err="1" smtClean="0">
                <a:ln>
                  <a:noFill/>
                </a:ln>
                <a:solidFill>
                  <a:srgbClr val="333333"/>
                </a:solidFill>
                <a:effectLst/>
                <a:latin typeface="Helvetica"/>
                <a:ea typeface="Times New Roman" pitchFamily="18" charset="0"/>
                <a:cs typeface="Times New Roman" pitchFamily="18" charset="0"/>
              </a:rPr>
              <a:t>thận</a:t>
            </a:r>
            <a:r>
              <a:rPr kumimoji="0" lang="en-US" b="0"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b="0" i="0" u="none" strike="noStrike" cap="none" normalizeH="0" baseline="0" dirty="0" err="1" smtClean="0">
                <a:ln>
                  <a:noFill/>
                </a:ln>
                <a:solidFill>
                  <a:srgbClr val="333333"/>
                </a:solidFill>
                <a:effectLst/>
                <a:latin typeface="Helvetica"/>
                <a:ea typeface="Times New Roman" pitchFamily="18" charset="0"/>
                <a:cs typeface="Times New Roman" pitchFamily="18" charset="0"/>
              </a:rPr>
              <a:t>v</a:t>
            </a:r>
            <a:r>
              <a:rPr kumimoji="0" lang="en-US" b="0" i="0" u="none" strike="noStrike" cap="none" normalizeH="0" baseline="0" dirty="0" err="1" smtClean="0">
                <a:ln>
                  <a:noFill/>
                </a:ln>
                <a:solidFill>
                  <a:srgbClr val="333333"/>
                </a:solidFill>
                <a:effectLst/>
                <a:latin typeface="+mn-lt"/>
                <a:ea typeface="Times New Roman" pitchFamily="18" charset="0"/>
                <a:cs typeface="Times New Roman" pitchFamily="18" charset="0"/>
              </a:rPr>
              <a:t>ì</a:t>
            </a:r>
            <a:r>
              <a:rPr kumimoji="0" lang="en-US" b="0"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b="0" i="0" u="none" strike="noStrike" cap="none" normalizeH="0" baseline="0" dirty="0" err="1" smtClean="0">
                <a:ln>
                  <a:noFill/>
                </a:ln>
                <a:solidFill>
                  <a:srgbClr val="333333"/>
                </a:solidFill>
                <a:effectLst/>
                <a:latin typeface="Helvetica"/>
                <a:ea typeface="Times New Roman" pitchFamily="18" charset="0"/>
                <a:cs typeface="Times New Roman" pitchFamily="18" charset="0"/>
              </a:rPr>
              <a:t>thuốc</a:t>
            </a:r>
            <a:r>
              <a:rPr kumimoji="0" lang="en-US" b="0"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b="0" i="0" u="none" strike="noStrike" cap="none" normalizeH="0" baseline="0" dirty="0" err="1" smtClean="0">
                <a:ln>
                  <a:noFill/>
                </a:ln>
                <a:solidFill>
                  <a:srgbClr val="333333"/>
                </a:solidFill>
                <a:effectLst/>
                <a:latin typeface="Helvetica"/>
                <a:ea typeface="Times New Roman" pitchFamily="18" charset="0"/>
                <a:cs typeface="Times New Roman" pitchFamily="18" charset="0"/>
              </a:rPr>
              <a:t>c</a:t>
            </a:r>
            <a:r>
              <a:rPr kumimoji="0" lang="en-US" b="0" i="0" u="none" strike="noStrike" cap="none" normalizeH="0" baseline="0" dirty="0" err="1" smtClean="0">
                <a:ln>
                  <a:noFill/>
                </a:ln>
                <a:solidFill>
                  <a:srgbClr val="333333"/>
                </a:solidFill>
                <a:effectLst/>
                <a:latin typeface="+mn-lt"/>
                <a:ea typeface="Times New Roman" pitchFamily="18" charset="0"/>
                <a:cs typeface="Times New Roman" pitchFamily="18" charset="0"/>
              </a:rPr>
              <a:t>ó</a:t>
            </a:r>
            <a:r>
              <a:rPr kumimoji="0" lang="en-US" b="0"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b="1" i="0" u="none" strike="noStrike" cap="none" normalizeH="0" baseline="0" dirty="0" err="1" smtClean="0">
                <a:ln>
                  <a:noFill/>
                </a:ln>
                <a:solidFill>
                  <a:srgbClr val="333333"/>
                </a:solidFill>
                <a:effectLst/>
                <a:latin typeface="Helvetica"/>
                <a:ea typeface="Times New Roman" pitchFamily="18" charset="0"/>
                <a:cs typeface="Times New Roman" pitchFamily="18" charset="0"/>
              </a:rPr>
              <a:t>trọng</a:t>
            </a:r>
            <a:r>
              <a:rPr kumimoji="0" lang="en-US" b="1"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b="1" i="0" u="none" strike="noStrike" cap="none" normalizeH="0" baseline="0" dirty="0" err="1" smtClean="0">
                <a:ln>
                  <a:noFill/>
                </a:ln>
                <a:solidFill>
                  <a:srgbClr val="333333"/>
                </a:solidFill>
                <a:effectLst/>
                <a:latin typeface="Helvetica"/>
                <a:ea typeface="Times New Roman" pitchFamily="18" charset="0"/>
                <a:cs typeface="Times New Roman" pitchFamily="18" charset="0"/>
              </a:rPr>
              <a:t>lượng</a:t>
            </a:r>
            <a:r>
              <a:rPr kumimoji="0" lang="en-US" b="1"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b="1" i="0" u="none" strike="noStrike" cap="none" normalizeH="0" baseline="0" dirty="0" err="1" smtClean="0">
                <a:ln>
                  <a:noFill/>
                </a:ln>
                <a:solidFill>
                  <a:srgbClr val="333333"/>
                </a:solidFill>
                <a:effectLst/>
                <a:latin typeface="Helvetica"/>
                <a:ea typeface="Times New Roman" pitchFamily="18" charset="0"/>
                <a:cs typeface="Times New Roman" pitchFamily="18" charset="0"/>
              </a:rPr>
              <a:t>phân</a:t>
            </a:r>
            <a:r>
              <a:rPr kumimoji="0" lang="en-US" b="1"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b="1" i="0" u="none" strike="noStrike" cap="none" normalizeH="0" baseline="0" dirty="0" err="1" smtClean="0">
                <a:ln>
                  <a:noFill/>
                </a:ln>
                <a:solidFill>
                  <a:srgbClr val="333333"/>
                </a:solidFill>
                <a:effectLst/>
                <a:latin typeface="Helvetica"/>
                <a:ea typeface="Times New Roman" pitchFamily="18" charset="0"/>
                <a:cs typeface="Times New Roman" pitchFamily="18" charset="0"/>
              </a:rPr>
              <a:t>tử</a:t>
            </a:r>
            <a:r>
              <a:rPr kumimoji="0" lang="en-US" b="1"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b="1" i="0" u="none" strike="noStrike" cap="none" normalizeH="0" baseline="0" dirty="0" err="1" smtClean="0">
                <a:ln>
                  <a:noFill/>
                </a:ln>
                <a:solidFill>
                  <a:srgbClr val="333333"/>
                </a:solidFill>
                <a:effectLst/>
                <a:latin typeface="Helvetica"/>
                <a:ea typeface="Times New Roman" pitchFamily="18" charset="0"/>
                <a:cs typeface="Times New Roman" pitchFamily="18" charset="0"/>
              </a:rPr>
              <a:t>lớn</a:t>
            </a:r>
            <a:r>
              <a:rPr kumimoji="0" lang="en-US" b="0" i="0" u="none" strike="noStrike" cap="none" normalizeH="0" baseline="0" dirty="0" err="1" smtClean="0">
                <a:ln>
                  <a:noFill/>
                </a:ln>
                <a:solidFill>
                  <a:srgbClr val="333333"/>
                </a:solidFill>
                <a:effectLst/>
                <a:latin typeface="Helvetica"/>
                <a:ea typeface="Times New Roman" pitchFamily="18" charset="0"/>
                <a:cs typeface="Times New Roman" pitchFamily="18" charset="0"/>
              </a:rPr>
              <a:t>Nh</a:t>
            </a:r>
            <a:r>
              <a:rPr kumimoji="0" lang="en-US" b="0" i="0" u="none" strike="noStrike" cap="none" normalizeH="0" baseline="0" dirty="0" err="1" smtClean="0">
                <a:ln>
                  <a:noFill/>
                </a:ln>
                <a:solidFill>
                  <a:srgbClr val="333333"/>
                </a:solidFill>
                <a:effectLst/>
                <a:latin typeface="+mn-lt"/>
                <a:ea typeface="Times New Roman" pitchFamily="18" charset="0"/>
                <a:cs typeface="Times New Roman" pitchFamily="18" charset="0"/>
              </a:rPr>
              <a:t>ó</a:t>
            </a:r>
            <a:r>
              <a:rPr kumimoji="0" lang="en-US" b="0" i="0" u="none" strike="noStrike" cap="none" normalizeH="0" baseline="0" dirty="0" err="1" smtClean="0">
                <a:ln>
                  <a:noFill/>
                </a:ln>
                <a:solidFill>
                  <a:srgbClr val="333333"/>
                </a:solidFill>
                <a:effectLst/>
                <a:latin typeface="Helvetica"/>
                <a:ea typeface="Times New Roman" pitchFamily="18" charset="0"/>
                <a:cs typeface="Times New Roman" pitchFamily="18" charset="0"/>
              </a:rPr>
              <a:t>m</a:t>
            </a:r>
            <a:r>
              <a:rPr kumimoji="0" lang="en-US" b="0"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b="1" i="0" u="none" strike="noStrike" cap="none" normalizeH="0" baseline="0" dirty="0" err="1" smtClean="0">
                <a:ln>
                  <a:noFill/>
                </a:ln>
                <a:solidFill>
                  <a:srgbClr val="333333"/>
                </a:solidFill>
                <a:effectLst/>
                <a:latin typeface="Helvetica"/>
                <a:ea typeface="Times New Roman" pitchFamily="18" charset="0"/>
                <a:cs typeface="Times New Roman" pitchFamily="18" charset="0"/>
              </a:rPr>
              <a:t>gliclazide</a:t>
            </a:r>
            <a:r>
              <a:rPr kumimoji="0" lang="en-US" b="1"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b="1" i="0" u="none" strike="noStrike" cap="none" normalizeH="0" baseline="0" dirty="0" err="1" smtClean="0">
                <a:ln>
                  <a:noFill/>
                </a:ln>
                <a:solidFill>
                  <a:srgbClr val="333333"/>
                </a:solidFill>
                <a:effectLst/>
                <a:latin typeface="Helvetica"/>
                <a:ea typeface="Times New Roman" pitchFamily="18" charset="0"/>
                <a:cs typeface="Times New Roman" pitchFamily="18" charset="0"/>
              </a:rPr>
              <a:t>c</a:t>
            </a:r>
            <a:r>
              <a:rPr kumimoji="0" lang="en-US" b="0" i="0" u="none" strike="noStrike" cap="none" normalizeH="0" baseline="0" dirty="0" err="1" smtClean="0">
                <a:ln>
                  <a:noFill/>
                </a:ln>
                <a:solidFill>
                  <a:srgbClr val="333333"/>
                </a:solidFill>
                <a:effectLst/>
                <a:latin typeface="+mn-lt"/>
                <a:ea typeface="Times New Roman" pitchFamily="18" charset="0"/>
                <a:cs typeface="Times New Roman" pitchFamily="18" charset="0"/>
              </a:rPr>
              <a:t>á</a:t>
            </a:r>
            <a:r>
              <a:rPr kumimoji="0" lang="en-US" b="0" i="0" u="none" strike="noStrike" cap="none" normalizeH="0" baseline="0" dirty="0" err="1" smtClean="0">
                <a:ln>
                  <a:noFill/>
                </a:ln>
                <a:solidFill>
                  <a:srgbClr val="333333"/>
                </a:solidFill>
                <a:effectLst/>
                <a:latin typeface="Helvetica"/>
                <a:ea typeface="Times New Roman" pitchFamily="18" charset="0"/>
                <a:cs typeface="Times New Roman" pitchFamily="18" charset="0"/>
              </a:rPr>
              <a:t>c</a:t>
            </a:r>
            <a:r>
              <a:rPr kumimoji="0" lang="en-US" b="0"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b="0" i="0" u="none" strike="noStrike" cap="none" normalizeH="0" baseline="0" dirty="0" err="1" smtClean="0">
                <a:ln>
                  <a:noFill/>
                </a:ln>
                <a:solidFill>
                  <a:srgbClr val="333333"/>
                </a:solidFill>
                <a:effectLst/>
                <a:latin typeface="Helvetica"/>
                <a:ea typeface="Times New Roman" pitchFamily="18" charset="0"/>
                <a:cs typeface="Times New Roman" pitchFamily="18" charset="0"/>
              </a:rPr>
              <a:t>t</a:t>
            </a:r>
            <a:r>
              <a:rPr kumimoji="0" lang="en-US" b="0" i="0" u="none" strike="noStrike" cap="none" normalizeH="0" baseline="0" dirty="0" err="1" smtClean="0">
                <a:ln>
                  <a:noFill/>
                </a:ln>
                <a:solidFill>
                  <a:srgbClr val="333333"/>
                </a:solidFill>
                <a:effectLst/>
                <a:latin typeface="+mn-lt"/>
                <a:ea typeface="Times New Roman" pitchFamily="18" charset="0"/>
                <a:cs typeface="Times New Roman" pitchFamily="18" charset="0"/>
              </a:rPr>
              <a:t>á</a:t>
            </a:r>
            <a:r>
              <a:rPr kumimoji="0" lang="en-US" b="0" i="0" u="none" strike="noStrike" cap="none" normalizeH="0" baseline="0" dirty="0" err="1" smtClean="0">
                <a:ln>
                  <a:noFill/>
                </a:ln>
                <a:solidFill>
                  <a:srgbClr val="333333"/>
                </a:solidFill>
                <a:effectLst/>
                <a:latin typeface="Helvetica"/>
                <a:ea typeface="Times New Roman" pitchFamily="18" charset="0"/>
                <a:cs typeface="Times New Roman" pitchFamily="18" charset="0"/>
              </a:rPr>
              <a:t>c</a:t>
            </a:r>
            <a:r>
              <a:rPr kumimoji="0" lang="en-US" b="0"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b="0" i="0" u="none" strike="noStrike" cap="none" normalizeH="0" baseline="0" dirty="0" err="1" smtClean="0">
                <a:ln>
                  <a:noFill/>
                </a:ln>
                <a:solidFill>
                  <a:srgbClr val="333333"/>
                </a:solidFill>
                <a:effectLst/>
                <a:latin typeface="Helvetica"/>
                <a:ea typeface="Times New Roman" pitchFamily="18" charset="0"/>
                <a:cs typeface="Times New Roman" pitchFamily="18" charset="0"/>
              </a:rPr>
              <a:t>dụng</a:t>
            </a:r>
            <a:r>
              <a:rPr kumimoji="0" lang="en-US" b="0"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b="0" i="0" u="none" strike="noStrike" cap="none" normalizeH="0" baseline="0" dirty="0" err="1" smtClean="0">
                <a:ln>
                  <a:noFill/>
                </a:ln>
                <a:solidFill>
                  <a:srgbClr val="333333"/>
                </a:solidFill>
                <a:effectLst/>
                <a:latin typeface="Helvetica"/>
                <a:ea typeface="Times New Roman" pitchFamily="18" charset="0"/>
                <a:cs typeface="Times New Roman" pitchFamily="18" charset="0"/>
              </a:rPr>
              <a:t>đặc</a:t>
            </a:r>
            <a:r>
              <a:rPr kumimoji="0" lang="en-US" b="0"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b="0" i="0" u="none" strike="noStrike" cap="none" normalizeH="0" baseline="0" dirty="0" err="1" smtClean="0">
                <a:ln>
                  <a:noFill/>
                </a:ln>
                <a:solidFill>
                  <a:srgbClr val="333333"/>
                </a:solidFill>
                <a:effectLst/>
                <a:latin typeface="Helvetica"/>
                <a:ea typeface="Times New Roman" pitchFamily="18" charset="0"/>
                <a:cs typeface="Times New Roman" pitchFamily="18" charset="0"/>
              </a:rPr>
              <a:t>hiệu</a:t>
            </a:r>
            <a:r>
              <a:rPr kumimoji="0" lang="en-US" b="0"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b="0" i="0" u="none" strike="noStrike" cap="none" normalizeH="0" baseline="0" dirty="0" err="1" smtClean="0">
                <a:ln>
                  <a:noFill/>
                </a:ln>
                <a:solidFill>
                  <a:srgbClr val="333333"/>
                </a:solidFill>
                <a:effectLst/>
                <a:latin typeface="Helvetica"/>
                <a:ea typeface="Times New Roman" pitchFamily="18" charset="0"/>
                <a:cs typeface="Times New Roman" pitchFamily="18" charset="0"/>
              </a:rPr>
              <a:t>lên</a:t>
            </a:r>
            <a:r>
              <a:rPr kumimoji="0" lang="en-US" b="0"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b="0" i="0" u="none" strike="noStrike" cap="none" normalizeH="0" baseline="0" dirty="0" err="1" smtClean="0">
                <a:ln>
                  <a:noFill/>
                </a:ln>
                <a:solidFill>
                  <a:srgbClr val="333333"/>
                </a:solidFill>
                <a:effectLst/>
                <a:latin typeface="Helvetica"/>
                <a:ea typeface="Times New Roman" pitchFamily="18" charset="0"/>
                <a:cs typeface="Times New Roman" pitchFamily="18" charset="0"/>
              </a:rPr>
              <a:t>kênh</a:t>
            </a:r>
            <a:r>
              <a:rPr kumimoji="0" lang="en-US" b="0" i="0" u="none" strike="noStrike" cap="none" normalizeH="0" baseline="0" dirty="0" smtClean="0">
                <a:ln>
                  <a:noFill/>
                </a:ln>
                <a:solidFill>
                  <a:srgbClr val="333333"/>
                </a:solidFill>
                <a:effectLst/>
                <a:latin typeface="Helvetica"/>
                <a:ea typeface="Times New Roman" pitchFamily="18" charset="0"/>
                <a:cs typeface="Times New Roman" pitchFamily="18" charset="0"/>
              </a:rPr>
              <a:t> K</a:t>
            </a:r>
            <a:r>
              <a:rPr kumimoji="0" lang="en-US" b="0" i="0" u="none" strike="noStrike" cap="none" normalizeH="0" baseline="-30000" dirty="0" smtClean="0">
                <a:ln>
                  <a:noFill/>
                </a:ln>
                <a:solidFill>
                  <a:srgbClr val="333333"/>
                </a:solidFill>
                <a:effectLst/>
                <a:latin typeface="Helvetica"/>
                <a:ea typeface="Times New Roman" pitchFamily="18" charset="0"/>
                <a:cs typeface="Times New Roman" pitchFamily="18" charset="0"/>
              </a:rPr>
              <a:t>ATP</a:t>
            </a:r>
            <a:r>
              <a:rPr kumimoji="0" lang="en-US" b="0" i="0" u="none" strike="noStrike" cap="none" normalizeH="0" baseline="0" dirty="0" smtClean="0">
                <a:ln>
                  <a:noFill/>
                </a:ln>
                <a:solidFill>
                  <a:srgbClr val="333333"/>
                </a:solidFill>
                <a:effectLst/>
                <a:latin typeface="+mn-lt"/>
                <a:ea typeface="Times New Roman" pitchFamily="18" charset="0"/>
                <a:cs typeface="Times New Roman" pitchFamily="18" charset="0"/>
              </a:rPr>
              <a:t> </a:t>
            </a:r>
            <a:r>
              <a:rPr kumimoji="0" lang="en-US" b="0" i="0" u="none" strike="noStrike" cap="none" normalizeH="0" baseline="0" dirty="0" err="1" smtClean="0">
                <a:ln>
                  <a:noFill/>
                </a:ln>
                <a:solidFill>
                  <a:srgbClr val="333333"/>
                </a:solidFill>
                <a:effectLst/>
                <a:latin typeface="Helvetica"/>
                <a:ea typeface="Times New Roman" pitchFamily="18" charset="0"/>
                <a:cs typeface="Times New Roman" pitchFamily="18" charset="0"/>
              </a:rPr>
              <a:t>l</a:t>
            </a:r>
            <a:r>
              <a:rPr kumimoji="0" lang="en-US" b="0" i="0" u="none" strike="noStrike" cap="none" normalizeH="0" baseline="0" dirty="0" err="1" smtClean="0">
                <a:ln>
                  <a:noFill/>
                </a:ln>
                <a:solidFill>
                  <a:srgbClr val="333333"/>
                </a:solidFill>
                <a:effectLst/>
                <a:latin typeface="+mn-lt"/>
                <a:ea typeface="Times New Roman" pitchFamily="18" charset="0"/>
                <a:cs typeface="Times New Roman" pitchFamily="18" charset="0"/>
              </a:rPr>
              <a:t>à</a:t>
            </a:r>
            <a:r>
              <a:rPr kumimoji="0" lang="en-US" b="0" i="0" u="none" strike="noStrike" cap="none" normalizeH="0" baseline="0" dirty="0" err="1" smtClean="0">
                <a:ln>
                  <a:noFill/>
                </a:ln>
                <a:solidFill>
                  <a:srgbClr val="333333"/>
                </a:solidFill>
                <a:effectLst/>
                <a:latin typeface="Helvetica"/>
                <a:ea typeface="Times New Roman" pitchFamily="18" charset="0"/>
                <a:cs typeface="Times New Roman" pitchFamily="18" charset="0"/>
              </a:rPr>
              <a:t>m</a:t>
            </a:r>
            <a:r>
              <a:rPr kumimoji="0" lang="en-US" b="0"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b="0" i="0" u="none" strike="noStrike" cap="none" normalizeH="0" baseline="0" dirty="0" err="1" smtClean="0">
                <a:ln>
                  <a:noFill/>
                </a:ln>
                <a:solidFill>
                  <a:srgbClr val="333333"/>
                </a:solidFill>
                <a:effectLst/>
                <a:latin typeface="Helvetica"/>
                <a:ea typeface="Times New Roman" pitchFamily="18" charset="0"/>
                <a:cs typeface="Times New Roman" pitchFamily="18" charset="0"/>
              </a:rPr>
              <a:t>phục</a:t>
            </a:r>
            <a:r>
              <a:rPr kumimoji="0" lang="en-US" b="0"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b="0" i="0" u="none" strike="noStrike" cap="none" normalizeH="0" baseline="0" dirty="0" err="1" smtClean="0">
                <a:ln>
                  <a:noFill/>
                </a:ln>
                <a:solidFill>
                  <a:srgbClr val="333333"/>
                </a:solidFill>
                <a:effectLst/>
                <a:latin typeface="Helvetica"/>
                <a:ea typeface="Times New Roman" pitchFamily="18" charset="0"/>
                <a:cs typeface="Times New Roman" pitchFamily="18" charset="0"/>
              </a:rPr>
              <a:t>hồi</a:t>
            </a:r>
            <a:r>
              <a:rPr kumimoji="0" lang="en-US" b="0"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b="0" i="0" u="none" strike="noStrike" cap="none" normalizeH="0" baseline="0" dirty="0" err="1" smtClean="0">
                <a:ln>
                  <a:noFill/>
                </a:ln>
                <a:solidFill>
                  <a:srgbClr val="333333"/>
                </a:solidFill>
                <a:effectLst/>
                <a:latin typeface="Helvetica"/>
                <a:ea typeface="Times New Roman" pitchFamily="18" charset="0"/>
                <a:cs typeface="Times New Roman" pitchFamily="18" charset="0"/>
              </a:rPr>
              <a:t>đỉnh</a:t>
            </a:r>
            <a:r>
              <a:rPr kumimoji="0" lang="en-US" b="0"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b="0" i="0" u="none" strike="noStrike" cap="none" normalizeH="0" baseline="0" dirty="0" err="1" smtClean="0">
                <a:ln>
                  <a:noFill/>
                </a:ln>
                <a:solidFill>
                  <a:srgbClr val="333333"/>
                </a:solidFill>
                <a:effectLst/>
                <a:latin typeface="Helvetica"/>
                <a:ea typeface="Times New Roman" pitchFamily="18" charset="0"/>
                <a:cs typeface="Times New Roman" pitchFamily="18" charset="0"/>
              </a:rPr>
              <a:t>tiết</a:t>
            </a:r>
            <a:r>
              <a:rPr kumimoji="0" lang="en-US" b="0"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b="0" i="0" u="none" strike="noStrike" cap="none" normalizeH="0" baseline="0" dirty="0" err="1" smtClean="0">
                <a:ln>
                  <a:noFill/>
                </a:ln>
                <a:solidFill>
                  <a:srgbClr val="333333"/>
                </a:solidFill>
                <a:effectLst/>
                <a:latin typeface="Helvetica"/>
                <a:ea typeface="Times New Roman" pitchFamily="18" charset="0"/>
                <a:cs typeface="Times New Roman" pitchFamily="18" charset="0"/>
              </a:rPr>
              <a:t>sớm</a:t>
            </a:r>
            <a:r>
              <a:rPr kumimoji="0" lang="en-US" b="0"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b="0" i="0" u="none" strike="noStrike" cap="none" normalizeH="0" baseline="0" dirty="0" err="1" smtClean="0">
                <a:ln>
                  <a:noFill/>
                </a:ln>
                <a:solidFill>
                  <a:srgbClr val="333333"/>
                </a:solidFill>
                <a:effectLst/>
                <a:latin typeface="Helvetica"/>
                <a:ea typeface="Times New Roman" pitchFamily="18" charset="0"/>
                <a:cs typeface="Times New Roman" pitchFamily="18" charset="0"/>
              </a:rPr>
              <a:t>của</a:t>
            </a:r>
            <a:r>
              <a:rPr kumimoji="0" lang="en-US" b="0" i="0" u="none" strike="noStrike" cap="none" normalizeH="0" baseline="0" dirty="0" smtClean="0">
                <a:ln>
                  <a:noFill/>
                </a:ln>
                <a:solidFill>
                  <a:srgbClr val="333333"/>
                </a:solidFill>
                <a:effectLst/>
                <a:latin typeface="Helvetica"/>
                <a:ea typeface="Times New Roman" pitchFamily="18" charset="0"/>
                <a:cs typeface="Times New Roman" pitchFamily="18" charset="0"/>
              </a:rPr>
              <a:t> insulin </a:t>
            </a:r>
            <a:r>
              <a:rPr kumimoji="0" lang="en-US" b="0" i="0" u="none" strike="noStrike" cap="none" normalizeH="0" baseline="0" dirty="0" err="1" smtClean="0">
                <a:ln>
                  <a:noFill/>
                </a:ln>
                <a:solidFill>
                  <a:srgbClr val="333333"/>
                </a:solidFill>
                <a:effectLst/>
                <a:latin typeface="Helvetica"/>
                <a:ea typeface="Times New Roman" pitchFamily="18" charset="0"/>
                <a:cs typeface="Times New Roman" pitchFamily="18" charset="0"/>
              </a:rPr>
              <a:t>gần</a:t>
            </a:r>
            <a:r>
              <a:rPr kumimoji="0" lang="en-US" b="0"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b="0" i="0" u="none" strike="noStrike" cap="none" normalizeH="0" baseline="0" dirty="0" err="1" smtClean="0">
                <a:ln>
                  <a:noFill/>
                </a:ln>
                <a:solidFill>
                  <a:srgbClr val="333333"/>
                </a:solidFill>
                <a:effectLst/>
                <a:latin typeface="Helvetica"/>
                <a:ea typeface="Times New Roman" pitchFamily="18" charset="0"/>
                <a:cs typeface="Times New Roman" pitchFamily="18" charset="0"/>
              </a:rPr>
              <a:t>giống</a:t>
            </a:r>
            <a:r>
              <a:rPr kumimoji="0" lang="en-US" b="0"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b="0" i="0" u="none" strike="noStrike" cap="none" normalizeH="0" baseline="0" dirty="0" err="1" smtClean="0">
                <a:ln>
                  <a:noFill/>
                </a:ln>
                <a:solidFill>
                  <a:srgbClr val="333333"/>
                </a:solidFill>
                <a:effectLst/>
                <a:latin typeface="Helvetica"/>
                <a:ea typeface="Times New Roman" pitchFamily="18" charset="0"/>
                <a:cs typeface="Times New Roman" pitchFamily="18" charset="0"/>
              </a:rPr>
              <a:t>sự</a:t>
            </a:r>
            <a:r>
              <a:rPr kumimoji="0" lang="en-US" b="0"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b="0" i="0" u="none" strike="noStrike" cap="none" normalizeH="0" baseline="0" dirty="0" err="1" smtClean="0">
                <a:ln>
                  <a:noFill/>
                </a:ln>
                <a:solidFill>
                  <a:srgbClr val="333333"/>
                </a:solidFill>
                <a:effectLst/>
                <a:latin typeface="Helvetica"/>
                <a:ea typeface="Times New Roman" pitchFamily="18" charset="0"/>
                <a:cs typeface="Times New Roman" pitchFamily="18" charset="0"/>
              </a:rPr>
              <a:t>b</a:t>
            </a:r>
            <a:r>
              <a:rPr kumimoji="0" lang="en-US" b="0" i="0" u="none" strike="noStrike" cap="none" normalizeH="0" baseline="0" dirty="0" err="1" smtClean="0">
                <a:ln>
                  <a:noFill/>
                </a:ln>
                <a:solidFill>
                  <a:srgbClr val="333333"/>
                </a:solidFill>
                <a:effectLst/>
                <a:latin typeface="+mn-lt"/>
                <a:ea typeface="Times New Roman" pitchFamily="18" charset="0"/>
                <a:cs typeface="Times New Roman" pitchFamily="18" charset="0"/>
              </a:rPr>
              <a:t>à</a:t>
            </a:r>
            <a:r>
              <a:rPr kumimoji="0" lang="en-US" b="0" i="0" u="none" strike="noStrike" cap="none" normalizeH="0" baseline="0" dirty="0" err="1" smtClean="0">
                <a:ln>
                  <a:noFill/>
                </a:ln>
                <a:solidFill>
                  <a:srgbClr val="333333"/>
                </a:solidFill>
                <a:effectLst/>
                <a:latin typeface="Helvetica"/>
                <a:ea typeface="Times New Roman" pitchFamily="18" charset="0"/>
                <a:cs typeface="Times New Roman" pitchFamily="18" charset="0"/>
              </a:rPr>
              <a:t>i</a:t>
            </a:r>
            <a:r>
              <a:rPr kumimoji="0" lang="en-US" b="0"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b="0" i="0" u="none" strike="noStrike" cap="none" normalizeH="0" baseline="0" dirty="0" err="1" smtClean="0">
                <a:ln>
                  <a:noFill/>
                </a:ln>
                <a:solidFill>
                  <a:srgbClr val="333333"/>
                </a:solidFill>
                <a:effectLst/>
                <a:latin typeface="Helvetica"/>
                <a:ea typeface="Times New Roman" pitchFamily="18" charset="0"/>
                <a:cs typeface="Times New Roman" pitchFamily="18" charset="0"/>
              </a:rPr>
              <a:t>tiết</a:t>
            </a:r>
            <a:r>
              <a:rPr kumimoji="0" lang="en-US" b="0" i="0" u="none" strike="noStrike" cap="none" normalizeH="0" baseline="0" dirty="0" smtClean="0">
                <a:ln>
                  <a:noFill/>
                </a:ln>
                <a:solidFill>
                  <a:srgbClr val="333333"/>
                </a:solidFill>
                <a:effectLst/>
                <a:latin typeface="Helvetica"/>
                <a:ea typeface="Times New Roman" pitchFamily="18" charset="0"/>
                <a:cs typeface="Times New Roman" pitchFamily="18" charset="0"/>
              </a:rPr>
              <a:t> insulin </a:t>
            </a:r>
            <a:r>
              <a:rPr kumimoji="0" lang="en-US" b="0" i="0" u="none" strike="noStrike" cap="none" normalizeH="0" baseline="0" dirty="0" err="1" smtClean="0">
                <a:ln>
                  <a:noFill/>
                </a:ln>
                <a:solidFill>
                  <a:srgbClr val="333333"/>
                </a:solidFill>
                <a:effectLst/>
                <a:latin typeface="Helvetica"/>
                <a:ea typeface="Times New Roman" pitchFamily="18" charset="0"/>
                <a:cs typeface="Times New Roman" pitchFamily="18" charset="0"/>
              </a:rPr>
              <a:t>sinh</a:t>
            </a:r>
            <a:r>
              <a:rPr kumimoji="0" lang="en-US" b="0"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b="0" i="0" u="none" strike="noStrike" cap="none" normalizeH="0" baseline="0" dirty="0" err="1" smtClean="0">
                <a:ln>
                  <a:noFill/>
                </a:ln>
                <a:solidFill>
                  <a:srgbClr val="333333"/>
                </a:solidFill>
                <a:effectLst/>
                <a:latin typeface="Helvetica"/>
                <a:ea typeface="Times New Roman" pitchFamily="18" charset="0"/>
                <a:cs typeface="Times New Roman" pitchFamily="18" charset="0"/>
              </a:rPr>
              <a:t>lý</a:t>
            </a:r>
            <a:r>
              <a:rPr kumimoji="0" lang="en-US" b="0"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b="1" i="0" u="none" strike="noStrike" cap="none" normalizeH="0" baseline="0" dirty="0" err="1" smtClean="0">
                <a:ln>
                  <a:noFill/>
                </a:ln>
                <a:solidFill>
                  <a:srgbClr val="333333"/>
                </a:solidFill>
                <a:effectLst/>
                <a:latin typeface="Helvetica"/>
                <a:ea typeface="Times New Roman" pitchFamily="18" charset="0"/>
                <a:cs typeface="Times New Roman" pitchFamily="18" charset="0"/>
              </a:rPr>
              <a:t>nên</a:t>
            </a:r>
            <a:r>
              <a:rPr kumimoji="0" lang="en-US" b="1"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b="1" i="0" u="none" strike="noStrike" cap="none" normalizeH="0" baseline="0" dirty="0" err="1" smtClean="0">
                <a:ln>
                  <a:noFill/>
                </a:ln>
                <a:solidFill>
                  <a:srgbClr val="333333"/>
                </a:solidFill>
                <a:effectLst/>
                <a:latin typeface="+mn-lt"/>
                <a:ea typeface="Times New Roman" pitchFamily="18" charset="0"/>
                <a:cs typeface="Times New Roman" pitchFamily="18" charset="0"/>
              </a:rPr>
              <a:t>í</a:t>
            </a:r>
            <a:r>
              <a:rPr kumimoji="0" lang="en-US" b="1" i="0" u="none" strike="noStrike" cap="none" normalizeH="0" baseline="0" dirty="0" err="1" smtClean="0">
                <a:ln>
                  <a:noFill/>
                </a:ln>
                <a:solidFill>
                  <a:srgbClr val="333333"/>
                </a:solidFill>
                <a:effectLst/>
                <a:latin typeface="Helvetica"/>
                <a:ea typeface="Times New Roman" pitchFamily="18" charset="0"/>
                <a:cs typeface="Times New Roman" pitchFamily="18" charset="0"/>
              </a:rPr>
              <a:t>t</a:t>
            </a:r>
            <a:r>
              <a:rPr kumimoji="0" lang="en-US" b="1"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b="1" i="0" u="none" strike="noStrike" cap="none" normalizeH="0" baseline="0" dirty="0" err="1" smtClean="0">
                <a:ln>
                  <a:noFill/>
                </a:ln>
                <a:solidFill>
                  <a:srgbClr val="333333"/>
                </a:solidFill>
                <a:effectLst/>
                <a:latin typeface="Helvetica"/>
                <a:ea typeface="Times New Roman" pitchFamily="18" charset="0"/>
                <a:cs typeface="Times New Roman" pitchFamily="18" charset="0"/>
              </a:rPr>
              <a:t>gây</a:t>
            </a:r>
            <a:r>
              <a:rPr kumimoji="0" lang="en-US" b="1"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b="1" i="0" u="none" strike="noStrike" cap="none" normalizeH="0" baseline="0" dirty="0" err="1" smtClean="0">
                <a:ln>
                  <a:noFill/>
                </a:ln>
                <a:solidFill>
                  <a:srgbClr val="333333"/>
                </a:solidFill>
                <a:effectLst/>
                <a:latin typeface="Helvetica"/>
                <a:ea typeface="Times New Roman" pitchFamily="18" charset="0"/>
                <a:cs typeface="Times New Roman" pitchFamily="18" charset="0"/>
              </a:rPr>
              <a:t>hạ</a:t>
            </a:r>
            <a:r>
              <a:rPr kumimoji="0" lang="en-US" b="1" i="0" u="none" strike="noStrike" cap="none" normalizeH="0" baseline="0" dirty="0" smtClean="0">
                <a:ln>
                  <a:noFill/>
                </a:ln>
                <a:solidFill>
                  <a:srgbClr val="333333"/>
                </a:solidFill>
                <a:effectLst/>
                <a:latin typeface="Helvetica"/>
                <a:ea typeface="Times New Roman" pitchFamily="18" charset="0"/>
                <a:cs typeface="Times New Roman" pitchFamily="18" charset="0"/>
              </a:rPr>
              <a:t> glucose </a:t>
            </a:r>
            <a:r>
              <a:rPr kumimoji="0" lang="en-US" b="1" i="0" u="none" strike="noStrike" cap="none" normalizeH="0" baseline="0" dirty="0" err="1" smtClean="0">
                <a:ln>
                  <a:noFill/>
                </a:ln>
                <a:solidFill>
                  <a:srgbClr val="333333"/>
                </a:solidFill>
                <a:effectLst/>
                <a:latin typeface="Helvetica"/>
                <a:ea typeface="Times New Roman" pitchFamily="18" charset="0"/>
                <a:cs typeface="Times New Roman" pitchFamily="18" charset="0"/>
              </a:rPr>
              <a:t>m</a:t>
            </a:r>
            <a:r>
              <a:rPr kumimoji="0" lang="en-US" b="1" i="0" u="none" strike="noStrike" cap="none" normalizeH="0" baseline="0" dirty="0" err="1" smtClean="0">
                <a:ln>
                  <a:noFill/>
                </a:ln>
                <a:solidFill>
                  <a:srgbClr val="333333"/>
                </a:solidFill>
                <a:effectLst/>
                <a:latin typeface="+mn-lt"/>
                <a:ea typeface="Times New Roman" pitchFamily="18" charset="0"/>
                <a:cs typeface="Times New Roman" pitchFamily="18" charset="0"/>
              </a:rPr>
              <a:t>á</a:t>
            </a:r>
            <a:r>
              <a:rPr kumimoji="0" lang="en-US" b="1" i="0" u="none" strike="noStrike" cap="none" normalizeH="0" baseline="0" dirty="0" err="1" smtClean="0">
                <a:ln>
                  <a:noFill/>
                </a:ln>
                <a:solidFill>
                  <a:srgbClr val="333333"/>
                </a:solidFill>
                <a:effectLst/>
                <a:latin typeface="Helvetica"/>
                <a:ea typeface="Times New Roman" pitchFamily="18" charset="0"/>
                <a:cs typeface="Times New Roman" pitchFamily="18" charset="0"/>
              </a:rPr>
              <a:t>u</a:t>
            </a:r>
            <a:r>
              <a:rPr kumimoji="0" lang="en-US" b="1"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b="1" i="0" u="none" strike="noStrike" cap="none" normalizeH="0" baseline="0" dirty="0" err="1" smtClean="0">
                <a:ln>
                  <a:noFill/>
                </a:ln>
                <a:solidFill>
                  <a:srgbClr val="333333"/>
                </a:solidFill>
                <a:effectLst/>
                <a:latin typeface="Helvetica"/>
                <a:ea typeface="Times New Roman" pitchFamily="18" charset="0"/>
                <a:cs typeface="Times New Roman" pitchFamily="18" charset="0"/>
              </a:rPr>
              <a:t>hơn</a:t>
            </a:r>
            <a:r>
              <a:rPr kumimoji="0" lang="en-US" b="1"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b="1" i="0" u="none" strike="noStrike" cap="none" normalizeH="0" baseline="0" dirty="0" err="1" smtClean="0">
                <a:ln>
                  <a:noFill/>
                </a:ln>
                <a:solidFill>
                  <a:srgbClr val="333333"/>
                </a:solidFill>
                <a:effectLst/>
                <a:latin typeface="Helvetica"/>
                <a:ea typeface="Times New Roman" pitchFamily="18" charset="0"/>
                <a:cs typeface="Times New Roman" pitchFamily="18" charset="0"/>
              </a:rPr>
              <a:t>c</a:t>
            </a:r>
            <a:r>
              <a:rPr kumimoji="0" lang="en-US" b="1" i="0" u="none" strike="noStrike" cap="none" normalizeH="0" baseline="0" dirty="0" err="1" smtClean="0">
                <a:ln>
                  <a:noFill/>
                </a:ln>
                <a:solidFill>
                  <a:srgbClr val="333333"/>
                </a:solidFill>
                <a:effectLst/>
                <a:latin typeface="+mn-lt"/>
                <a:ea typeface="Times New Roman" pitchFamily="18" charset="0"/>
                <a:cs typeface="Times New Roman" pitchFamily="18" charset="0"/>
              </a:rPr>
              <a:t>á</a:t>
            </a:r>
            <a:r>
              <a:rPr kumimoji="0" lang="en-US" b="1" i="0" u="none" strike="noStrike" cap="none" normalizeH="0" baseline="0" dirty="0" err="1" smtClean="0">
                <a:ln>
                  <a:noFill/>
                </a:ln>
                <a:solidFill>
                  <a:srgbClr val="333333"/>
                </a:solidFill>
                <a:effectLst/>
                <a:latin typeface="Helvetica"/>
                <a:ea typeface="Times New Roman" pitchFamily="18" charset="0"/>
                <a:cs typeface="Times New Roman" pitchFamily="18" charset="0"/>
              </a:rPr>
              <a:t>c</a:t>
            </a:r>
            <a:r>
              <a:rPr kumimoji="0" lang="en-US" b="1"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b="1" i="0" u="none" strike="noStrike" cap="none" normalizeH="0" baseline="0" dirty="0" err="1" smtClean="0">
                <a:ln>
                  <a:noFill/>
                </a:ln>
                <a:solidFill>
                  <a:srgbClr val="333333"/>
                </a:solidFill>
                <a:effectLst/>
                <a:latin typeface="Helvetica"/>
                <a:ea typeface="Times New Roman" pitchFamily="18" charset="0"/>
                <a:cs typeface="Times New Roman" pitchFamily="18" charset="0"/>
              </a:rPr>
              <a:t>thuốc</a:t>
            </a:r>
            <a:r>
              <a:rPr kumimoji="0" lang="en-US" b="1"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b="1" i="0" u="none" strike="noStrike" cap="none" normalizeH="0" baseline="0" dirty="0" err="1" smtClean="0">
                <a:ln>
                  <a:noFill/>
                </a:ln>
                <a:solidFill>
                  <a:srgbClr val="333333"/>
                </a:solidFill>
                <a:effectLst/>
                <a:latin typeface="Helvetica"/>
                <a:ea typeface="Times New Roman" pitchFamily="18" charset="0"/>
                <a:cs typeface="Times New Roman" pitchFamily="18" charset="0"/>
              </a:rPr>
              <a:t>sulfonylure</a:t>
            </a:r>
            <a:r>
              <a:rPr kumimoji="0" lang="en-US" b="1"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b="1" i="0" u="none" strike="noStrike" cap="none" normalizeH="0" baseline="0" dirty="0" err="1" smtClean="0">
                <a:ln>
                  <a:noFill/>
                </a:ln>
                <a:solidFill>
                  <a:srgbClr val="333333"/>
                </a:solidFill>
                <a:effectLst/>
                <a:latin typeface="Helvetica"/>
                <a:ea typeface="Times New Roman" pitchFamily="18" charset="0"/>
                <a:cs typeface="Times New Roman" pitchFamily="18" charset="0"/>
              </a:rPr>
              <a:t>kh</a:t>
            </a:r>
            <a:r>
              <a:rPr kumimoji="0" lang="en-US" b="1" i="0" u="none" strike="noStrike" cap="none" normalizeH="0" baseline="0" dirty="0" err="1" smtClean="0">
                <a:ln>
                  <a:noFill/>
                </a:ln>
                <a:solidFill>
                  <a:srgbClr val="333333"/>
                </a:solidFill>
                <a:effectLst/>
                <a:latin typeface="+mn-lt"/>
                <a:ea typeface="Times New Roman" pitchFamily="18" charset="0"/>
                <a:cs typeface="Times New Roman" pitchFamily="18" charset="0"/>
              </a:rPr>
              <a:t>á</a:t>
            </a:r>
            <a:r>
              <a:rPr kumimoji="0" lang="en-US" b="1" i="0" u="none" strike="noStrike" cap="none" normalizeH="0" baseline="0" dirty="0" err="1" smtClean="0">
                <a:ln>
                  <a:noFill/>
                </a:ln>
                <a:solidFill>
                  <a:srgbClr val="333333"/>
                </a:solidFill>
                <a:effectLst/>
                <a:latin typeface="Helvetica"/>
                <a:ea typeface="Times New Roman" pitchFamily="18" charset="0"/>
                <a:cs typeface="Times New Roman" pitchFamily="18" charset="0"/>
              </a:rPr>
              <a:t>c</a:t>
            </a:r>
            <a:r>
              <a:rPr kumimoji="0" lang="en-US" b="1" i="0" u="none" strike="noStrike" cap="none" normalizeH="0" baseline="0" dirty="0" smtClean="0">
                <a:ln>
                  <a:noFill/>
                </a:ln>
                <a:solidFill>
                  <a:srgbClr val="333333"/>
                </a:solidFill>
                <a:effectLst/>
                <a:latin typeface="Helvetica"/>
                <a:ea typeface="Times New Roman" pitchFamily="18" charset="0"/>
                <a:cs typeface="Times New Roman" pitchFamily="18" charset="0"/>
              </a:rPr>
              <a:t>.</a:t>
            </a:r>
            <a:r>
              <a:rPr kumimoji="0" lang="en-US" b="0"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b="0" i="0" u="none" strike="noStrike" cap="none" normalizeH="0" baseline="0" dirty="0" err="1" smtClean="0">
                <a:ln>
                  <a:noFill/>
                </a:ln>
                <a:solidFill>
                  <a:srgbClr val="333333"/>
                </a:solidFill>
                <a:effectLst/>
                <a:latin typeface="Helvetica"/>
                <a:ea typeface="Times New Roman" pitchFamily="18" charset="0"/>
                <a:cs typeface="Times New Roman" pitchFamily="18" charset="0"/>
              </a:rPr>
              <a:t>Những</a:t>
            </a:r>
            <a:r>
              <a:rPr kumimoji="0" lang="en-US" b="0"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b="0" i="0" u="none" strike="noStrike" cap="none" normalizeH="0" baseline="0" dirty="0" err="1" smtClean="0">
                <a:ln>
                  <a:noFill/>
                </a:ln>
                <a:solidFill>
                  <a:srgbClr val="333333"/>
                </a:solidFill>
                <a:effectLst/>
                <a:latin typeface="Helvetica"/>
                <a:ea typeface="Times New Roman" pitchFamily="18" charset="0"/>
                <a:cs typeface="Times New Roman" pitchFamily="18" charset="0"/>
              </a:rPr>
              <a:t>thuốc</a:t>
            </a:r>
            <a:r>
              <a:rPr kumimoji="0" lang="en-US" b="0"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b="0" i="0" u="none" strike="noStrike" cap="none" normalizeH="0" baseline="0" dirty="0" err="1" smtClean="0">
                <a:ln>
                  <a:noFill/>
                </a:ln>
                <a:solidFill>
                  <a:srgbClr val="333333"/>
                </a:solidFill>
                <a:effectLst/>
                <a:latin typeface="Helvetica"/>
                <a:ea typeface="Times New Roman" pitchFamily="18" charset="0"/>
                <a:cs typeface="Times New Roman" pitchFamily="18" charset="0"/>
              </a:rPr>
              <a:t>thuộc</a:t>
            </a:r>
            <a:r>
              <a:rPr kumimoji="0" lang="en-US" b="0"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b="0" i="0" u="none" strike="noStrike" cap="none" normalizeH="0" baseline="0" dirty="0" err="1" smtClean="0">
                <a:ln>
                  <a:noFill/>
                </a:ln>
                <a:solidFill>
                  <a:srgbClr val="333333"/>
                </a:solidFill>
                <a:effectLst/>
                <a:latin typeface="Helvetica"/>
                <a:ea typeface="Times New Roman" pitchFamily="18" charset="0"/>
                <a:cs typeface="Times New Roman" pitchFamily="18" charset="0"/>
              </a:rPr>
              <a:t>thế</a:t>
            </a:r>
            <a:r>
              <a:rPr kumimoji="0" lang="en-US" b="0"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b="0" i="0" u="none" strike="noStrike" cap="none" normalizeH="0" baseline="0" dirty="0" err="1" smtClean="0">
                <a:ln>
                  <a:noFill/>
                </a:ln>
                <a:solidFill>
                  <a:srgbClr val="333333"/>
                </a:solidFill>
                <a:effectLst/>
                <a:latin typeface="Helvetica"/>
                <a:ea typeface="Times New Roman" pitchFamily="18" charset="0"/>
                <a:cs typeface="Times New Roman" pitchFamily="18" charset="0"/>
              </a:rPr>
              <a:t>hệ</a:t>
            </a:r>
            <a:r>
              <a:rPr kumimoji="0" lang="en-US" b="0" i="0" u="none" strike="noStrike" cap="none" normalizeH="0" baseline="0" dirty="0" smtClean="0">
                <a:ln>
                  <a:noFill/>
                </a:ln>
                <a:solidFill>
                  <a:srgbClr val="333333"/>
                </a:solidFill>
                <a:effectLst/>
                <a:latin typeface="Helvetica"/>
                <a:ea typeface="Times New Roman" pitchFamily="18" charset="0"/>
                <a:cs typeface="Times New Roman" pitchFamily="18" charset="0"/>
              </a:rPr>
              <a:t> 2 </a:t>
            </a:r>
            <a:r>
              <a:rPr kumimoji="0" lang="en-US" b="0" i="0" u="none" strike="noStrike" cap="none" normalizeH="0" baseline="0" dirty="0" err="1" smtClean="0">
                <a:ln>
                  <a:noFill/>
                </a:ln>
                <a:solidFill>
                  <a:srgbClr val="333333"/>
                </a:solidFill>
                <a:effectLst/>
                <a:latin typeface="Helvetica"/>
                <a:ea typeface="Times New Roman" pitchFamily="18" charset="0"/>
                <a:cs typeface="Times New Roman" pitchFamily="18" charset="0"/>
              </a:rPr>
              <a:t>c</a:t>
            </a:r>
            <a:r>
              <a:rPr kumimoji="0" lang="en-US" b="0" i="0" u="none" strike="noStrike" cap="none" normalizeH="0" baseline="0" dirty="0" err="1" smtClean="0">
                <a:ln>
                  <a:noFill/>
                </a:ln>
                <a:solidFill>
                  <a:srgbClr val="333333"/>
                </a:solidFill>
                <a:effectLst/>
                <a:latin typeface="+mn-lt"/>
                <a:ea typeface="Times New Roman" pitchFamily="18" charset="0"/>
                <a:cs typeface="Times New Roman" pitchFamily="18" charset="0"/>
              </a:rPr>
              <a:t>ó</a:t>
            </a:r>
            <a:r>
              <a:rPr kumimoji="0" lang="en-US" b="0"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b="0" i="0" u="none" strike="noStrike" cap="none" normalizeH="0" baseline="0" dirty="0" err="1" smtClean="0">
                <a:ln>
                  <a:noFill/>
                </a:ln>
                <a:solidFill>
                  <a:srgbClr val="333333"/>
                </a:solidFill>
                <a:effectLst/>
                <a:latin typeface="Helvetica"/>
                <a:ea typeface="Times New Roman" pitchFamily="18" charset="0"/>
                <a:cs typeface="Times New Roman" pitchFamily="18" charset="0"/>
              </a:rPr>
              <a:t>t</a:t>
            </a:r>
            <a:r>
              <a:rPr kumimoji="0" lang="en-US" b="0" i="0" u="none" strike="noStrike" cap="none" normalizeH="0" baseline="0" dirty="0" err="1" smtClean="0">
                <a:ln>
                  <a:noFill/>
                </a:ln>
                <a:solidFill>
                  <a:srgbClr val="333333"/>
                </a:solidFill>
                <a:effectLst/>
                <a:latin typeface="+mn-lt"/>
                <a:ea typeface="Times New Roman" pitchFamily="18" charset="0"/>
                <a:cs typeface="Times New Roman" pitchFamily="18" charset="0"/>
              </a:rPr>
              <a:t>á</a:t>
            </a:r>
            <a:r>
              <a:rPr kumimoji="0" lang="en-US" b="0" i="0" u="none" strike="noStrike" cap="none" normalizeH="0" baseline="0" dirty="0" err="1" smtClean="0">
                <a:ln>
                  <a:noFill/>
                </a:ln>
                <a:solidFill>
                  <a:srgbClr val="333333"/>
                </a:solidFill>
                <a:effectLst/>
                <a:latin typeface="Helvetica"/>
                <a:ea typeface="Times New Roman" pitchFamily="18" charset="0"/>
                <a:cs typeface="Times New Roman" pitchFamily="18" charset="0"/>
              </a:rPr>
              <a:t>c</a:t>
            </a:r>
            <a:r>
              <a:rPr kumimoji="0" lang="en-US" b="0"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b="0" i="0" u="none" strike="noStrike" cap="none" normalizeH="0" baseline="0" dirty="0" err="1" smtClean="0">
                <a:ln>
                  <a:noFill/>
                </a:ln>
                <a:solidFill>
                  <a:srgbClr val="333333"/>
                </a:solidFill>
                <a:effectLst/>
                <a:latin typeface="Helvetica"/>
                <a:ea typeface="Times New Roman" pitchFamily="18" charset="0"/>
                <a:cs typeface="Times New Roman" pitchFamily="18" charset="0"/>
              </a:rPr>
              <a:t>dụng</a:t>
            </a:r>
            <a:r>
              <a:rPr kumimoji="0" lang="en-US" b="0"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b="0" i="0" u="none" strike="noStrike" cap="none" normalizeH="0" baseline="0" dirty="0" err="1" smtClean="0">
                <a:ln>
                  <a:noFill/>
                </a:ln>
                <a:solidFill>
                  <a:srgbClr val="333333"/>
                </a:solidFill>
                <a:effectLst/>
                <a:latin typeface="Helvetica"/>
                <a:ea typeface="Times New Roman" pitchFamily="18" charset="0"/>
                <a:cs typeface="Times New Roman" pitchFamily="18" charset="0"/>
              </a:rPr>
              <a:t>hạ</a:t>
            </a:r>
            <a:r>
              <a:rPr kumimoji="0" lang="en-US" b="0" i="0" u="none" strike="noStrike" cap="none" normalizeH="0" baseline="0" dirty="0" smtClean="0">
                <a:ln>
                  <a:noFill/>
                </a:ln>
                <a:solidFill>
                  <a:srgbClr val="333333"/>
                </a:solidFill>
                <a:effectLst/>
                <a:latin typeface="Helvetica"/>
                <a:ea typeface="Times New Roman" pitchFamily="18" charset="0"/>
                <a:cs typeface="Times New Roman" pitchFamily="18" charset="0"/>
              </a:rPr>
              <a:t> glucose </a:t>
            </a:r>
            <a:r>
              <a:rPr kumimoji="0" lang="en-US" b="0" i="0" u="none" strike="noStrike" cap="none" normalizeH="0" baseline="0" dirty="0" err="1" smtClean="0">
                <a:ln>
                  <a:noFill/>
                </a:ln>
                <a:solidFill>
                  <a:srgbClr val="333333"/>
                </a:solidFill>
                <a:effectLst/>
                <a:latin typeface="Helvetica"/>
                <a:ea typeface="Times New Roman" pitchFamily="18" charset="0"/>
                <a:cs typeface="Times New Roman" pitchFamily="18" charset="0"/>
              </a:rPr>
              <a:t>m</a:t>
            </a:r>
            <a:r>
              <a:rPr kumimoji="0" lang="en-US" b="0" i="0" u="none" strike="noStrike" cap="none" normalizeH="0" baseline="0" dirty="0" err="1" smtClean="0">
                <a:ln>
                  <a:noFill/>
                </a:ln>
                <a:solidFill>
                  <a:srgbClr val="333333"/>
                </a:solidFill>
                <a:effectLst/>
                <a:latin typeface="+mn-lt"/>
                <a:ea typeface="Times New Roman" pitchFamily="18" charset="0"/>
                <a:cs typeface="Times New Roman" pitchFamily="18" charset="0"/>
              </a:rPr>
              <a:t>á</a:t>
            </a:r>
            <a:r>
              <a:rPr kumimoji="0" lang="en-US" b="0" i="0" u="none" strike="noStrike" cap="none" normalizeH="0" baseline="0" dirty="0" err="1" smtClean="0">
                <a:ln>
                  <a:noFill/>
                </a:ln>
                <a:solidFill>
                  <a:srgbClr val="333333"/>
                </a:solidFill>
                <a:effectLst/>
                <a:latin typeface="Helvetica"/>
                <a:ea typeface="Times New Roman" pitchFamily="18" charset="0"/>
                <a:cs typeface="Times New Roman" pitchFamily="18" charset="0"/>
              </a:rPr>
              <a:t>u</a:t>
            </a:r>
            <a:r>
              <a:rPr kumimoji="0" lang="en-US" b="0"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b="0" i="0" u="none" strike="noStrike" cap="none" normalizeH="0" baseline="0" dirty="0" err="1" smtClean="0">
                <a:ln>
                  <a:noFill/>
                </a:ln>
                <a:solidFill>
                  <a:srgbClr val="333333"/>
                </a:solidFill>
                <a:effectLst/>
                <a:latin typeface="Helvetica"/>
                <a:ea typeface="Times New Roman" pitchFamily="18" charset="0"/>
                <a:cs typeface="Times New Roman" pitchFamily="18" charset="0"/>
              </a:rPr>
              <a:t>tốt</a:t>
            </a:r>
            <a:r>
              <a:rPr kumimoji="0" lang="en-US" b="0"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b="1" i="0" u="none" strike="noStrike" cap="none" normalizeH="0" baseline="0" dirty="0" err="1" smtClean="0">
                <a:ln>
                  <a:noFill/>
                </a:ln>
                <a:solidFill>
                  <a:srgbClr val="333333"/>
                </a:solidFill>
                <a:effectLst/>
                <a:latin typeface="+mn-lt"/>
                <a:ea typeface="Times New Roman" pitchFamily="18" charset="0"/>
                <a:cs typeface="Times New Roman" pitchFamily="18" charset="0"/>
              </a:rPr>
              <a:t>í</a:t>
            </a:r>
            <a:r>
              <a:rPr kumimoji="0" lang="en-US" b="1" i="0" u="none" strike="noStrike" cap="none" normalizeH="0" baseline="0" dirty="0" err="1" smtClean="0">
                <a:ln>
                  <a:noFill/>
                </a:ln>
                <a:solidFill>
                  <a:srgbClr val="333333"/>
                </a:solidFill>
                <a:effectLst/>
                <a:latin typeface="Helvetica"/>
                <a:ea typeface="Times New Roman" pitchFamily="18" charset="0"/>
                <a:cs typeface="Times New Roman" pitchFamily="18" charset="0"/>
              </a:rPr>
              <a:t>t</a:t>
            </a:r>
            <a:r>
              <a:rPr kumimoji="0" lang="en-US" b="1"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b="1" i="0" u="none" strike="noStrike" cap="none" normalizeH="0" baseline="0" dirty="0" err="1" smtClean="0">
                <a:ln>
                  <a:noFill/>
                </a:ln>
                <a:solidFill>
                  <a:srgbClr val="333333"/>
                </a:solidFill>
                <a:effectLst/>
                <a:latin typeface="Helvetica"/>
                <a:ea typeface="Times New Roman" pitchFamily="18" charset="0"/>
                <a:cs typeface="Times New Roman" pitchFamily="18" charset="0"/>
              </a:rPr>
              <a:t>độc</a:t>
            </a:r>
            <a:r>
              <a:rPr kumimoji="0" lang="en-US" b="1"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b="1" i="0" u="none" strike="noStrike" cap="none" normalizeH="0" baseline="0" dirty="0" err="1" smtClean="0">
                <a:ln>
                  <a:noFill/>
                </a:ln>
                <a:solidFill>
                  <a:srgbClr val="333333"/>
                </a:solidFill>
                <a:effectLst/>
                <a:latin typeface="Helvetica"/>
                <a:ea typeface="Times New Roman" pitchFamily="18" charset="0"/>
                <a:cs typeface="Times New Roman" pitchFamily="18" charset="0"/>
              </a:rPr>
              <a:t>hơn</a:t>
            </a:r>
            <a:r>
              <a:rPr kumimoji="0" lang="en-US" b="1"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b="1" i="0" u="none" strike="noStrike" cap="none" normalizeH="0" baseline="0" dirty="0" err="1" smtClean="0">
                <a:ln>
                  <a:noFill/>
                </a:ln>
                <a:solidFill>
                  <a:srgbClr val="333333"/>
                </a:solidFill>
                <a:effectLst/>
                <a:latin typeface="Helvetica"/>
                <a:ea typeface="Times New Roman" pitchFamily="18" charset="0"/>
                <a:cs typeface="Times New Roman" pitchFamily="18" charset="0"/>
              </a:rPr>
              <a:t>những</a:t>
            </a:r>
            <a:r>
              <a:rPr kumimoji="0" lang="en-US" b="1"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b="1" i="0" u="none" strike="noStrike" cap="none" normalizeH="0" baseline="0" dirty="0" err="1" smtClean="0">
                <a:ln>
                  <a:noFill/>
                </a:ln>
                <a:solidFill>
                  <a:srgbClr val="333333"/>
                </a:solidFill>
                <a:effectLst/>
                <a:latin typeface="Helvetica"/>
                <a:ea typeface="Times New Roman" pitchFamily="18" charset="0"/>
                <a:cs typeface="Times New Roman" pitchFamily="18" charset="0"/>
              </a:rPr>
              <a:t>thuốc</a:t>
            </a:r>
            <a:r>
              <a:rPr kumimoji="0" lang="en-US" b="1"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b="1" i="0" u="none" strike="noStrike" cap="none" normalizeH="0" baseline="0" dirty="0" err="1" smtClean="0">
                <a:ln>
                  <a:noFill/>
                </a:ln>
                <a:solidFill>
                  <a:srgbClr val="333333"/>
                </a:solidFill>
                <a:effectLst/>
                <a:latin typeface="Helvetica"/>
                <a:ea typeface="Times New Roman" pitchFamily="18" charset="0"/>
                <a:cs typeface="Times New Roman" pitchFamily="18" charset="0"/>
              </a:rPr>
              <a:t>thuộc</a:t>
            </a:r>
            <a:r>
              <a:rPr kumimoji="0" lang="en-US" b="1"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b="1" i="0" u="none" strike="noStrike" cap="none" normalizeH="0" baseline="0" dirty="0" err="1" smtClean="0">
                <a:ln>
                  <a:noFill/>
                </a:ln>
                <a:solidFill>
                  <a:srgbClr val="333333"/>
                </a:solidFill>
                <a:effectLst/>
                <a:latin typeface="Helvetica"/>
                <a:ea typeface="Times New Roman" pitchFamily="18" charset="0"/>
                <a:cs typeface="Times New Roman" pitchFamily="18" charset="0"/>
              </a:rPr>
              <a:t>thế</a:t>
            </a:r>
            <a:r>
              <a:rPr kumimoji="0" lang="en-US" b="1"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b="1" i="0" u="none" strike="noStrike" cap="none" normalizeH="0" baseline="0" dirty="0" err="1" smtClean="0">
                <a:ln>
                  <a:noFill/>
                </a:ln>
                <a:solidFill>
                  <a:srgbClr val="333333"/>
                </a:solidFill>
                <a:effectLst/>
                <a:latin typeface="Helvetica"/>
                <a:ea typeface="Times New Roman" pitchFamily="18" charset="0"/>
                <a:cs typeface="Times New Roman" pitchFamily="18" charset="0"/>
              </a:rPr>
              <a:t>hệ</a:t>
            </a:r>
            <a:r>
              <a:rPr kumimoji="0" lang="en-US" b="1" i="0" u="none" strike="noStrike" cap="none" normalizeH="0" baseline="0" dirty="0" smtClean="0">
                <a:ln>
                  <a:noFill/>
                </a:ln>
                <a:solidFill>
                  <a:srgbClr val="333333"/>
                </a:solidFill>
                <a:effectLst/>
                <a:latin typeface="Helvetica"/>
                <a:ea typeface="Times New Roman" pitchFamily="18" charset="0"/>
                <a:cs typeface="Times New Roman" pitchFamily="18" charset="0"/>
              </a:rPr>
              <a:t> 1</a:t>
            </a:r>
            <a:r>
              <a:rPr kumimoji="0" lang="en-US" b="0"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F7FE5ECD-7426-4F2F-8F1C-8C340215B41D}" type="slidenum">
              <a:rPr lang="en-US" smtClean="0"/>
              <a:pPr/>
              <a:t>99</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0" lang="en-US" sz="12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en-US" sz="1200" b="1"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Repaglinide</a:t>
            </a:r>
            <a:r>
              <a:rPr kumimoji="0" lang="en-US" sz="12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en-US" sz="1200" b="0"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sử</a:t>
            </a:r>
            <a:r>
              <a:rPr kumimoji="0" lang="en-US" sz="1200" b="0" i="0" u="none" strike="noStrike" cap="none" normalizeH="0" dirty="0" smtClean="0">
                <a:ln>
                  <a:noFill/>
                </a:ln>
                <a:solidFill>
                  <a:srgbClr val="333333"/>
                </a:solidFill>
                <a:effectLst/>
                <a:latin typeface="Times New Roman" pitchFamily="18" charset="0"/>
                <a:ea typeface="Times New Roman" pitchFamily="18" charset="0"/>
                <a:cs typeface="Times New Roman" pitchFamily="18" charset="0"/>
              </a:rPr>
              <a:t> </a:t>
            </a:r>
            <a:r>
              <a:rPr kumimoji="0" lang="en-US" sz="1200" b="0" i="0" u="none" strike="noStrike" cap="none" normalizeH="0" dirty="0" err="1" smtClean="0">
                <a:ln>
                  <a:noFill/>
                </a:ln>
                <a:solidFill>
                  <a:srgbClr val="333333"/>
                </a:solidFill>
                <a:effectLst/>
                <a:latin typeface="Times New Roman" pitchFamily="18" charset="0"/>
                <a:ea typeface="Times New Roman" pitchFamily="18" charset="0"/>
                <a:cs typeface="Times New Roman" pitchFamily="18" charset="0"/>
              </a:rPr>
              <a:t>dụng</a:t>
            </a:r>
            <a:r>
              <a:rPr kumimoji="0" lang="en-US" sz="1200" b="0" i="0" u="none" strike="noStrike" cap="none" normalizeH="0" dirty="0" smtClean="0">
                <a:ln>
                  <a:noFill/>
                </a:ln>
                <a:solidFill>
                  <a:srgbClr val="333333"/>
                </a:solidFill>
                <a:effectLst/>
                <a:latin typeface="Times New Roman" pitchFamily="18" charset="0"/>
                <a:ea typeface="Times New Roman" pitchFamily="18" charset="0"/>
                <a:cs typeface="Times New Roman" pitchFamily="18" charset="0"/>
              </a:rPr>
              <a:t> </a:t>
            </a:r>
            <a:r>
              <a:rPr kumimoji="0" lang="en-US" sz="1200" b="0" i="0" u="none" strike="noStrike" cap="none" normalizeH="0" dirty="0" err="1" smtClean="0">
                <a:ln>
                  <a:noFill/>
                </a:ln>
                <a:solidFill>
                  <a:srgbClr val="333333"/>
                </a:solidFill>
                <a:effectLst/>
                <a:latin typeface="Times New Roman" pitchFamily="18" charset="0"/>
                <a:ea typeface="Times New Roman" pitchFamily="18" charset="0"/>
                <a:cs typeface="Times New Roman" pitchFamily="18" charset="0"/>
              </a:rPr>
              <a:t>được</a:t>
            </a:r>
            <a:r>
              <a:rPr kumimoji="0" lang="en-US" sz="1200" b="0" i="0" u="none" strike="noStrike" cap="none" normalizeH="0" dirty="0" smtClean="0">
                <a:ln>
                  <a:noFill/>
                </a:ln>
                <a:solidFill>
                  <a:srgbClr val="333333"/>
                </a:solidFill>
                <a:effectLst/>
                <a:latin typeface="Times New Roman" pitchFamily="18" charset="0"/>
                <a:ea typeface="Times New Roman" pitchFamily="18" charset="0"/>
                <a:cs typeface="Times New Roman" pitchFamily="18" charset="0"/>
              </a:rPr>
              <a:t> </a:t>
            </a:r>
            <a:r>
              <a:rPr kumimoji="0" lang="en-US" sz="1200" b="0" i="0" u="none" strike="noStrike" cap="none" normalizeH="0" dirty="0" err="1" smtClean="0">
                <a:ln>
                  <a:noFill/>
                </a:ln>
                <a:solidFill>
                  <a:srgbClr val="333333"/>
                </a:solidFill>
                <a:effectLst/>
                <a:latin typeface="Times New Roman" pitchFamily="18" charset="0"/>
                <a:ea typeface="Times New Roman" pitchFamily="18" charset="0"/>
                <a:cs typeface="Times New Roman" pitchFamily="18" charset="0"/>
              </a:rPr>
              <a:t>cho</a:t>
            </a:r>
            <a:r>
              <a:rPr kumimoji="0" lang="en-US" sz="1200" b="0" i="0" u="none" strike="noStrike" cap="none" normalizeH="0" dirty="0" smtClean="0">
                <a:ln>
                  <a:noFill/>
                </a:ln>
                <a:solidFill>
                  <a:srgbClr val="333333"/>
                </a:solidFill>
                <a:effectLst/>
                <a:latin typeface="Times New Roman" pitchFamily="18" charset="0"/>
                <a:ea typeface="Times New Roman" pitchFamily="18" charset="0"/>
                <a:cs typeface="Times New Roman" pitchFamily="18" charset="0"/>
              </a:rPr>
              <a:t> </a:t>
            </a:r>
            <a:r>
              <a:rPr kumimoji="0" lang="en-US" sz="1200" b="0" i="0" u="none" strike="noStrike" cap="none" normalizeH="0" dirty="0" err="1" smtClean="0">
                <a:ln>
                  <a:noFill/>
                </a:ln>
                <a:solidFill>
                  <a:srgbClr val="333333"/>
                </a:solidFill>
                <a:effectLst/>
                <a:latin typeface="Times New Roman" pitchFamily="18" charset="0"/>
                <a:ea typeface="Times New Roman" pitchFamily="18" charset="0"/>
                <a:cs typeface="Times New Roman" pitchFamily="18" charset="0"/>
              </a:rPr>
              <a:t>bệnh</a:t>
            </a:r>
            <a:r>
              <a:rPr kumimoji="0" lang="en-US" sz="1200" b="0" i="0" u="none" strike="noStrike" cap="none" normalizeH="0" dirty="0" smtClean="0">
                <a:ln>
                  <a:noFill/>
                </a:ln>
                <a:solidFill>
                  <a:srgbClr val="333333"/>
                </a:solidFill>
                <a:effectLst/>
                <a:latin typeface="Times New Roman" pitchFamily="18" charset="0"/>
                <a:ea typeface="Times New Roman" pitchFamily="18" charset="0"/>
                <a:cs typeface="Times New Roman" pitchFamily="18" charset="0"/>
              </a:rPr>
              <a:t> </a:t>
            </a:r>
            <a:r>
              <a:rPr kumimoji="0" lang="en-US" sz="1200" b="0" i="0" u="none" strike="noStrike" cap="none" normalizeH="0" dirty="0" err="1" smtClean="0">
                <a:ln>
                  <a:noFill/>
                </a:ln>
                <a:solidFill>
                  <a:srgbClr val="333333"/>
                </a:solidFill>
                <a:effectLst/>
                <a:latin typeface="Times New Roman" pitchFamily="18" charset="0"/>
                <a:ea typeface="Times New Roman" pitchFamily="18" charset="0"/>
                <a:cs typeface="Times New Roman" pitchFamily="18" charset="0"/>
              </a:rPr>
              <a:t>nhân</a:t>
            </a:r>
            <a:r>
              <a:rPr kumimoji="0" lang="en-US" sz="1200" b="0" i="0" u="none" strike="noStrike" cap="none" normalizeH="0" dirty="0" smtClean="0">
                <a:ln>
                  <a:noFill/>
                </a:ln>
                <a:solidFill>
                  <a:srgbClr val="333333"/>
                </a:solidFill>
                <a:effectLst/>
                <a:latin typeface="Times New Roman" pitchFamily="18" charset="0"/>
                <a:ea typeface="Times New Roman" pitchFamily="18" charset="0"/>
                <a:cs typeface="Times New Roman" pitchFamily="18" charset="0"/>
              </a:rPr>
              <a:t> BTM</a:t>
            </a:r>
            <a:endParaRPr lang="en-US" dirty="0"/>
          </a:p>
        </p:txBody>
      </p:sp>
      <p:sp>
        <p:nvSpPr>
          <p:cNvPr id="4" name="Slide Number Placeholder 3"/>
          <p:cNvSpPr>
            <a:spLocks noGrp="1"/>
          </p:cNvSpPr>
          <p:nvPr>
            <p:ph type="sldNum" sz="quarter" idx="10"/>
          </p:nvPr>
        </p:nvSpPr>
        <p:spPr/>
        <p:txBody>
          <a:bodyPr/>
          <a:lstStyle/>
          <a:p>
            <a:fld id="{F7FE5ECD-7426-4F2F-8F1C-8C340215B41D}" type="slidenum">
              <a:rPr lang="en-US" smtClean="0"/>
              <a:pPr/>
              <a:t>103</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err="1" smtClean="0"/>
              <a:t>Tác</a:t>
            </a:r>
            <a:r>
              <a:rPr lang="en-US" sz="1200" dirty="0" smtClean="0"/>
              <a:t> </a:t>
            </a:r>
            <a:r>
              <a:rPr lang="en-US" sz="1200" dirty="0" err="1" smtClean="0"/>
              <a:t>dụng</a:t>
            </a:r>
            <a:r>
              <a:rPr lang="en-US" sz="1200" dirty="0" smtClean="0"/>
              <a:t> </a:t>
            </a:r>
            <a:r>
              <a:rPr lang="en-US" sz="1200" dirty="0" err="1" smtClean="0"/>
              <a:t>này</a:t>
            </a:r>
            <a:r>
              <a:rPr lang="en-US" sz="1200" dirty="0" smtClean="0"/>
              <a:t> </a:t>
            </a:r>
            <a:r>
              <a:rPr lang="en-US" sz="1200" dirty="0" err="1" smtClean="0"/>
              <a:t>làm</a:t>
            </a:r>
            <a:r>
              <a:rPr lang="en-US" sz="1200" dirty="0" smtClean="0"/>
              <a:t> </a:t>
            </a:r>
            <a:r>
              <a:rPr lang="en-US" sz="1200" dirty="0" err="1" smtClean="0"/>
              <a:t>chậm</a:t>
            </a:r>
            <a:r>
              <a:rPr lang="en-US" sz="1200" dirty="0" smtClean="0"/>
              <a:t> </a:t>
            </a:r>
            <a:r>
              <a:rPr lang="en-US" sz="1200" dirty="0" err="1" smtClean="0"/>
              <a:t>hấp</a:t>
            </a:r>
            <a:r>
              <a:rPr lang="en-US" sz="1200" dirty="0" smtClean="0"/>
              <a:t> </a:t>
            </a:r>
            <a:r>
              <a:rPr lang="en-US" sz="1200" dirty="0" err="1" smtClean="0"/>
              <a:t>thu</a:t>
            </a:r>
            <a:r>
              <a:rPr lang="en-US" sz="1200" dirty="0" smtClean="0"/>
              <a:t> monosaccharide, do </a:t>
            </a:r>
            <a:r>
              <a:rPr lang="en-US" sz="1200" dirty="0" err="1" smtClean="0"/>
              <a:t>vậy</a:t>
            </a:r>
            <a:r>
              <a:rPr lang="en-US" sz="1200" dirty="0" smtClean="0"/>
              <a:t> </a:t>
            </a:r>
            <a:r>
              <a:rPr lang="en-US" sz="1200" dirty="0" err="1" smtClean="0"/>
              <a:t>hạ</a:t>
            </a:r>
            <a:r>
              <a:rPr lang="en-US" sz="1200" dirty="0" smtClean="0"/>
              <a:t> </a:t>
            </a:r>
            <a:r>
              <a:rPr lang="en-US" sz="1200" dirty="0" err="1" smtClean="0"/>
              <a:t>thấp</a:t>
            </a:r>
            <a:r>
              <a:rPr lang="en-US" sz="1200" dirty="0" smtClean="0"/>
              <a:t> </a:t>
            </a:r>
            <a:r>
              <a:rPr lang="en-US" sz="1200" dirty="0" err="1" smtClean="0"/>
              <a:t>lượng</a:t>
            </a:r>
            <a:r>
              <a:rPr lang="en-US" sz="1200" dirty="0" smtClean="0"/>
              <a:t> glucose </a:t>
            </a:r>
            <a:r>
              <a:rPr lang="en-US" sz="1200" dirty="0" err="1" smtClean="0"/>
              <a:t>máu</a:t>
            </a:r>
            <a:r>
              <a:rPr lang="en-US" sz="1200" dirty="0" smtClean="0"/>
              <a:t> </a:t>
            </a:r>
            <a:r>
              <a:rPr lang="en-US" sz="1200" dirty="0" err="1" smtClean="0"/>
              <a:t>sau</a:t>
            </a:r>
            <a:r>
              <a:rPr lang="en-US" sz="1200" dirty="0" smtClean="0"/>
              <a:t> </a:t>
            </a:r>
            <a:r>
              <a:rPr lang="en-US" sz="1200" dirty="0" err="1" smtClean="0"/>
              <a:t>bữa</a:t>
            </a:r>
            <a:r>
              <a:rPr lang="en-US" sz="1200" dirty="0" smtClean="0"/>
              <a:t> </a:t>
            </a:r>
            <a:r>
              <a:rPr lang="en-US" sz="1200" dirty="0" err="1" smtClean="0"/>
              <a:t>ăn</a:t>
            </a:r>
            <a:r>
              <a:rPr lang="en-US" sz="1200" dirty="0" smtClean="0"/>
              <a:t>. </a:t>
            </a:r>
            <a:endParaRPr lang="en-US" dirty="0"/>
          </a:p>
        </p:txBody>
      </p:sp>
      <p:sp>
        <p:nvSpPr>
          <p:cNvPr id="4" name="Slide Number Placeholder 3"/>
          <p:cNvSpPr>
            <a:spLocks noGrp="1"/>
          </p:cNvSpPr>
          <p:nvPr>
            <p:ph type="sldNum" sz="quarter" idx="10"/>
          </p:nvPr>
        </p:nvSpPr>
        <p:spPr/>
        <p:txBody>
          <a:bodyPr/>
          <a:lstStyle/>
          <a:p>
            <a:fld id="{F7FE5ECD-7426-4F2F-8F1C-8C340215B41D}" type="slidenum">
              <a:rPr lang="en-US" smtClean="0"/>
              <a:pPr/>
              <a:t>106</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FE5ECD-7426-4F2F-8F1C-8C340215B41D}" type="slidenum">
              <a:rPr lang="en-US" smtClean="0"/>
              <a:pPr/>
              <a:t>116</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Efficacy: </a:t>
            </a:r>
            <a:r>
              <a:rPr lang="en-US" dirty="0" err="1" smtClean="0"/>
              <a:t>hquar</a:t>
            </a:r>
            <a:r>
              <a:rPr lang="en-US" dirty="0" smtClean="0"/>
              <a:t>, hypo risk:</a:t>
            </a:r>
            <a:r>
              <a:rPr lang="vi-VN" dirty="0" smtClean="0"/>
              <a:t>nguy cơ kháng</a:t>
            </a:r>
            <a:r>
              <a:rPr lang="en-US" dirty="0" smtClean="0"/>
              <a:t>, gain: </a:t>
            </a:r>
            <a:r>
              <a:rPr lang="en-US" dirty="0" err="1" smtClean="0"/>
              <a:t>tăng</a:t>
            </a:r>
            <a:r>
              <a:rPr lang="en-US" baseline="0" dirty="0" smtClean="0"/>
              <a:t> </a:t>
            </a:r>
            <a:r>
              <a:rPr lang="en-US" baseline="0" dirty="0" err="1" smtClean="0"/>
              <a:t>cân</a:t>
            </a:r>
            <a:r>
              <a:rPr lang="en-US" baseline="0" dirty="0" smtClean="0"/>
              <a:t>, neutral: </a:t>
            </a:r>
            <a:r>
              <a:rPr lang="en-US" baseline="0" dirty="0" err="1" smtClean="0"/>
              <a:t>giữ</a:t>
            </a:r>
            <a:r>
              <a:rPr lang="en-US" baseline="0" dirty="0" smtClean="0"/>
              <a:t> </a:t>
            </a:r>
            <a:r>
              <a:rPr lang="en-US" baseline="0" dirty="0" err="1" smtClean="0"/>
              <a:t>nguyên</a:t>
            </a:r>
            <a:r>
              <a:rPr lang="en-US" baseline="0" dirty="0" smtClean="0"/>
              <a:t>, hypoglycemia: </a:t>
            </a:r>
            <a:r>
              <a:rPr lang="en-US" baseline="0" dirty="0" err="1" smtClean="0"/>
              <a:t>hạ</a:t>
            </a:r>
            <a:r>
              <a:rPr lang="en-US" baseline="0" dirty="0" smtClean="0"/>
              <a:t> </a:t>
            </a:r>
            <a:r>
              <a:rPr lang="en-US" baseline="0" dirty="0" err="1" smtClean="0"/>
              <a:t>Dhuyets</a:t>
            </a:r>
            <a:r>
              <a:rPr lang="en-US" baseline="0" dirty="0" smtClean="0"/>
              <a:t>, combination </a:t>
            </a:r>
            <a:r>
              <a:rPr lang="en-US" baseline="0" dirty="0" err="1" smtClean="0"/>
              <a:t>injectable</a:t>
            </a:r>
            <a:r>
              <a:rPr lang="en-US" baseline="0" dirty="0" smtClean="0"/>
              <a:t> therapy:</a:t>
            </a:r>
            <a:r>
              <a:rPr lang="vi-VN" baseline="0" dirty="0" smtClean="0"/>
              <a:t>kết hợp điều trị tiêm</a:t>
            </a:r>
            <a:endParaRPr lang="en-US" dirty="0"/>
          </a:p>
        </p:txBody>
      </p:sp>
      <p:sp>
        <p:nvSpPr>
          <p:cNvPr id="4" name="Slide Number Placeholder 3"/>
          <p:cNvSpPr>
            <a:spLocks noGrp="1"/>
          </p:cNvSpPr>
          <p:nvPr>
            <p:ph type="sldNum" sz="quarter" idx="10"/>
          </p:nvPr>
        </p:nvSpPr>
        <p:spPr/>
        <p:txBody>
          <a:bodyPr/>
          <a:lstStyle/>
          <a:p>
            <a:fld id="{F7FE5ECD-7426-4F2F-8F1C-8C340215B41D}" type="slidenum">
              <a:rPr lang="en-US" smtClean="0"/>
              <a:pPr/>
              <a:t>117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Promotes: </a:t>
            </a:r>
            <a:r>
              <a:rPr lang="en-US" dirty="0" err="1" smtClean="0"/>
              <a:t>thúc</a:t>
            </a:r>
            <a:r>
              <a:rPr lang="en-US" baseline="0" dirty="0" smtClean="0"/>
              <a:t> </a:t>
            </a:r>
            <a:r>
              <a:rPr lang="en-US" baseline="0" dirty="0" err="1" smtClean="0"/>
              <a:t>đẩy</a:t>
            </a:r>
            <a:r>
              <a:rPr lang="en-US" baseline="0" dirty="0" smtClean="0"/>
              <a:t>. Formation: </a:t>
            </a:r>
            <a:r>
              <a:rPr lang="en-US" baseline="0" dirty="0" err="1" smtClean="0"/>
              <a:t>sự</a:t>
            </a:r>
            <a:r>
              <a:rPr lang="en-US" baseline="0" dirty="0" smtClean="0"/>
              <a:t> </a:t>
            </a:r>
            <a:r>
              <a:rPr lang="en-US" baseline="0" dirty="0" err="1" smtClean="0"/>
              <a:t>hình</a:t>
            </a:r>
            <a:r>
              <a:rPr lang="en-US" baseline="0" dirty="0" smtClean="0"/>
              <a:t> </a:t>
            </a:r>
            <a:r>
              <a:rPr lang="en-US" baseline="0" dirty="0" err="1" smtClean="0"/>
              <a:t>thành</a:t>
            </a:r>
            <a:endParaRPr lang="en-US" dirty="0" smtClean="0"/>
          </a:p>
        </p:txBody>
      </p:sp>
      <p:sp>
        <p:nvSpPr>
          <p:cNvPr id="4" name="Slide Number Placeholder 3"/>
          <p:cNvSpPr>
            <a:spLocks noGrp="1"/>
          </p:cNvSpPr>
          <p:nvPr>
            <p:ph type="sldNum" sz="quarter" idx="5"/>
          </p:nvPr>
        </p:nvSpPr>
        <p:spPr/>
        <p:txBody>
          <a:bodyPr/>
          <a:lstStyle/>
          <a:p>
            <a:pPr>
              <a:defRPr/>
            </a:pPr>
            <a:fld id="{01C8CDC2-B399-4671-BB65-74FCE09DD626}"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vi-VN" sz="1200" b="0" i="0" kern="1200" dirty="0" smtClean="0">
                <a:solidFill>
                  <a:schemeClr val="tx1"/>
                </a:solidFill>
                <a:latin typeface="+mn-lt"/>
                <a:ea typeface="+mn-ea"/>
                <a:cs typeface="+mn-cs"/>
              </a:rPr>
              <a:t>ACTH là tên viết tắt của hormone kích vỏ thượng thận (adrenocorticotropic hormone), còn gọi là corticotropin, là một hormone peptide gồm 39 acid amin, do thùy trước tuyến yên tiết ra dưới tác dụng kích thích của hormone giải phóng corticotrophin CRH (corticotropin releasing hormone) của vùng dưới đồi (hypothalamus) [1, 2]. ACTH kích thích vỏ thượng thận bài tiết ra các glucocorticoid. Nồng độ các glucocorticoid trong máu tăng lại ức chế sự bài tiết của CRH và ACTH theo cơ chế ức chế ngược (negative feedback mechanism). Do đó, mức độ ACTH trong máu được đo có thể giúp phát hiện, chẩn đoán và theo dõi các tình trạng bệnh lý liên quan với sự tăng hoặc giảm cortisol của cơ thể. Những tình trạng bệnh lý này bao gồm: bệnh Cushing, hội chứng Cushing [4, 5], bệnh Addison (suy thượng thận nguyên phát), suy thượng thận thứ phát (giảm sản xuất cortisol do rối loạn chức năng tuyến yên), suy tuyến yên, …</a:t>
            </a:r>
            <a:endParaRPr lang="en-US" dirty="0"/>
          </a:p>
        </p:txBody>
      </p:sp>
      <p:sp>
        <p:nvSpPr>
          <p:cNvPr id="4" name="Slide Number Placeholder 3"/>
          <p:cNvSpPr>
            <a:spLocks noGrp="1"/>
          </p:cNvSpPr>
          <p:nvPr>
            <p:ph type="sldNum" sz="quarter" idx="10"/>
          </p:nvPr>
        </p:nvSpPr>
        <p:spPr/>
        <p:txBody>
          <a:bodyPr/>
          <a:lstStyle/>
          <a:p>
            <a:fld id="{F7FE5ECD-7426-4F2F-8F1C-8C340215B41D}"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latin typeface="+mn-lt"/>
                <a:ea typeface="+mn-ea"/>
                <a:cs typeface="+mn-cs"/>
              </a:rPr>
              <a:t>Signal: </a:t>
            </a:r>
            <a:r>
              <a:rPr lang="en-US" sz="1200" b="0" i="0" kern="1200" dirty="0" err="1" smtClean="0">
                <a:solidFill>
                  <a:schemeClr val="tx1"/>
                </a:solidFill>
                <a:latin typeface="+mn-lt"/>
                <a:ea typeface="+mn-ea"/>
                <a:cs typeface="+mn-cs"/>
              </a:rPr>
              <a:t>tín</a:t>
            </a:r>
            <a:r>
              <a:rPr lang="en-US" sz="1200" b="0" i="0" kern="1200" baseline="0" dirty="0" smtClean="0">
                <a:solidFill>
                  <a:schemeClr val="tx1"/>
                </a:solidFill>
                <a:latin typeface="+mn-lt"/>
                <a:ea typeface="+mn-ea"/>
                <a:cs typeface="+mn-cs"/>
              </a:rPr>
              <a:t> </a:t>
            </a:r>
            <a:r>
              <a:rPr lang="en-US" sz="1200" b="0" i="0" kern="1200" baseline="0" dirty="0" err="1" smtClean="0">
                <a:solidFill>
                  <a:schemeClr val="tx1"/>
                </a:solidFill>
                <a:latin typeface="+mn-lt"/>
                <a:ea typeface="+mn-ea"/>
                <a:cs typeface="+mn-cs"/>
              </a:rPr>
              <a:t>hiệu</a:t>
            </a:r>
            <a:endParaRPr lang="en-US" sz="1200" b="0" i="0" kern="1200" baseline="0" dirty="0" smtClean="0">
              <a:solidFill>
                <a:schemeClr val="tx1"/>
              </a:solidFill>
              <a:latin typeface="+mn-lt"/>
              <a:ea typeface="+mn-ea"/>
              <a:cs typeface="+mn-cs"/>
            </a:endParaRPr>
          </a:p>
          <a:p>
            <a:r>
              <a:rPr lang="en-US" sz="1200" b="0" i="0" kern="1200" baseline="0" dirty="0" err="1" smtClean="0">
                <a:solidFill>
                  <a:schemeClr val="tx1"/>
                </a:solidFill>
                <a:latin typeface="+mn-lt"/>
                <a:ea typeface="+mn-ea"/>
                <a:cs typeface="+mn-cs"/>
              </a:rPr>
              <a:t>Versicel</a:t>
            </a:r>
            <a:r>
              <a:rPr lang="en-US" sz="1200" b="0" i="0" kern="1200" baseline="0" dirty="0" smtClean="0">
                <a:solidFill>
                  <a:schemeClr val="tx1"/>
                </a:solidFill>
                <a:latin typeface="+mn-lt"/>
                <a:ea typeface="+mn-ea"/>
                <a:cs typeface="+mn-cs"/>
              </a:rPr>
              <a:t>: </a:t>
            </a:r>
            <a:r>
              <a:rPr lang="en-US" sz="1200" b="0" i="0" kern="1200" baseline="0" dirty="0" err="1" smtClean="0">
                <a:solidFill>
                  <a:schemeClr val="tx1"/>
                </a:solidFill>
                <a:latin typeface="+mn-lt"/>
                <a:ea typeface="+mn-ea"/>
                <a:cs typeface="+mn-cs"/>
              </a:rPr>
              <a:t>bao</a:t>
            </a:r>
            <a:r>
              <a:rPr lang="en-US" sz="1200" b="0" i="0" kern="1200" baseline="0" dirty="0" smtClean="0">
                <a:solidFill>
                  <a:schemeClr val="tx1"/>
                </a:solidFill>
                <a:latin typeface="+mn-lt"/>
                <a:ea typeface="+mn-ea"/>
                <a:cs typeface="+mn-cs"/>
              </a:rPr>
              <a:t> </a:t>
            </a:r>
            <a:r>
              <a:rPr lang="en-US" sz="1200" b="0" i="0" kern="1200" baseline="0" dirty="0" err="1" smtClean="0">
                <a:solidFill>
                  <a:schemeClr val="tx1"/>
                </a:solidFill>
                <a:latin typeface="+mn-lt"/>
                <a:ea typeface="+mn-ea"/>
                <a:cs typeface="+mn-cs"/>
              </a:rPr>
              <a:t>nhỏ</a:t>
            </a:r>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 </a:t>
            </a:r>
            <a:r>
              <a:rPr lang="vi-VN" sz="1200" b="0" i="0" kern="1200" dirty="0" smtClean="0">
                <a:solidFill>
                  <a:schemeClr val="tx1"/>
                </a:solidFill>
                <a:latin typeface="+mn-lt"/>
                <a:ea typeface="+mn-ea"/>
                <a:cs typeface="+mn-cs"/>
              </a:rPr>
              <a:t>Mô đích </a:t>
            </a:r>
            <a:r>
              <a:rPr lang="vi-VN" sz="1200" b="1" i="0" kern="1200" dirty="0" smtClean="0">
                <a:solidFill>
                  <a:schemeClr val="tx1"/>
                </a:solidFill>
                <a:latin typeface="+mn-lt"/>
                <a:ea typeface="+mn-ea"/>
                <a:cs typeface="+mn-cs"/>
              </a:rPr>
              <a:t>của insulin là toàn bộ các tế bào trong cơ thể</a:t>
            </a:r>
            <a:r>
              <a:rPr lang="vi-VN" sz="1200" b="0" i="0" kern="1200" dirty="0" smtClean="0">
                <a:solidFill>
                  <a:schemeClr val="tx1"/>
                </a:solidFill>
                <a:latin typeface="+mn-lt"/>
                <a:ea typeface="+mn-ea"/>
                <a:cs typeface="+mn-cs"/>
              </a:rPr>
              <a:t>, trong đó 3 mô </a:t>
            </a:r>
            <a:r>
              <a:rPr lang="vi-VN" sz="1200" b="1" i="0" kern="1200" dirty="0" smtClean="0">
                <a:solidFill>
                  <a:schemeClr val="tx1"/>
                </a:solidFill>
                <a:latin typeface="+mn-lt"/>
                <a:ea typeface="+mn-ea"/>
                <a:cs typeface="+mn-cs"/>
              </a:rPr>
              <a:t>đích chính yếu </a:t>
            </a:r>
            <a:r>
              <a:rPr lang="vi-VN" sz="1200" b="0" i="0" kern="1200" dirty="0" smtClean="0">
                <a:solidFill>
                  <a:schemeClr val="tx1"/>
                </a:solidFill>
                <a:latin typeface="+mn-lt"/>
                <a:ea typeface="+mn-ea"/>
                <a:cs typeface="+mn-cs"/>
              </a:rPr>
              <a:t>là: – </a:t>
            </a:r>
            <a:r>
              <a:rPr lang="vi-VN" sz="1200" b="1" i="0" kern="1200" dirty="0" smtClean="0">
                <a:solidFill>
                  <a:schemeClr val="tx1"/>
                </a:solidFill>
                <a:latin typeface="+mn-lt"/>
                <a:ea typeface="+mn-ea"/>
                <a:cs typeface="+mn-cs"/>
              </a:rPr>
              <a:t>Mô gan – Mô mỡ – Mô cơ vân </a:t>
            </a:r>
            <a:r>
              <a:rPr lang="vi-VN" sz="1200" b="0" i="0" kern="1200" dirty="0" smtClean="0">
                <a:solidFill>
                  <a:schemeClr val="tx1"/>
                </a:solidFill>
                <a:latin typeface="+mn-lt"/>
                <a:ea typeface="+mn-ea"/>
                <a:cs typeface="+mn-cs"/>
              </a:rPr>
              <a:t>MÔ ĐÍCH CỦA INSULIN</a:t>
            </a:r>
          </a:p>
          <a:p>
            <a:r>
              <a:rPr lang="vi-VN" sz="1200" b="0" i="0" u="none" strike="noStrike" kern="1200" dirty="0" smtClean="0">
                <a:solidFill>
                  <a:schemeClr val="tx1"/>
                </a:solidFill>
                <a:latin typeface="+mn-lt"/>
                <a:ea typeface="+mn-ea"/>
                <a:cs typeface="+mn-cs"/>
                <a:hlinkClick r:id="rId3" tooltip="MÔ ĐÍCH CỦA INSULIN&#10; "/>
              </a:rPr>
              <a:t>10. </a:t>
            </a:r>
            <a:r>
              <a:rPr lang="vi-VN" sz="1200" b="0" i="0" kern="1200" dirty="0" smtClean="0">
                <a:solidFill>
                  <a:schemeClr val="tx1"/>
                </a:solidFill>
                <a:latin typeface="+mn-lt"/>
                <a:ea typeface="+mn-ea"/>
                <a:cs typeface="+mn-cs"/>
              </a:rPr>
              <a:t>MÔ ĐÍCH CỦA INSULIN</a:t>
            </a:r>
          </a:p>
          <a:p>
            <a:r>
              <a:rPr lang="vi-VN" sz="1200" b="0" i="0" u="none" strike="noStrike" kern="1200" dirty="0" smtClean="0">
                <a:solidFill>
                  <a:schemeClr val="tx1"/>
                </a:solidFill>
                <a:latin typeface="+mn-lt"/>
                <a:ea typeface="+mn-ea"/>
                <a:cs typeface="+mn-cs"/>
                <a:hlinkClick r:id="rId4" tooltip="THỤ THỂ CỦA INSULIN&#10;Thuộc nhóm thụ thể&#10;tyrosine kinase, gồm..."/>
              </a:rPr>
              <a:t>11. </a:t>
            </a:r>
            <a:r>
              <a:rPr lang="vi-VN" sz="1200" b="0" i="0" kern="1200" dirty="0" smtClean="0">
                <a:solidFill>
                  <a:schemeClr val="tx1"/>
                </a:solidFill>
                <a:latin typeface="+mn-lt"/>
                <a:ea typeface="+mn-ea"/>
                <a:cs typeface="+mn-cs"/>
              </a:rPr>
              <a:t>THỤ THỂ CỦA INSULIN Thuộc nhóm thụ thể tyrosine kinase, gồm: - 2 tiểu đơn vị alpha bên ngoài màng đón nhận insulin - </a:t>
            </a:r>
            <a:r>
              <a:rPr lang="vi-VN" sz="1200" b="1" i="0" kern="1200" dirty="0" smtClean="0">
                <a:solidFill>
                  <a:schemeClr val="tx1"/>
                </a:solidFill>
                <a:latin typeface="+mn-lt"/>
                <a:ea typeface="+mn-ea"/>
                <a:cs typeface="+mn-cs"/>
              </a:rPr>
              <a:t>2 tiểu đơn vị beta xuyên màng </a:t>
            </a:r>
            <a:r>
              <a:rPr lang="vi-VN" sz="1200" b="0" i="0" kern="1200" dirty="0" smtClean="0">
                <a:solidFill>
                  <a:schemeClr val="tx1"/>
                </a:solidFill>
                <a:latin typeface="+mn-lt"/>
                <a:ea typeface="+mn-ea"/>
                <a:cs typeface="+mn-cs"/>
              </a:rPr>
              <a:t>truyền tín hiệu vào nội bào qua sự </a:t>
            </a:r>
            <a:r>
              <a:rPr lang="vi-VN" sz="1200" b="1" i="0" kern="1200" dirty="0" smtClean="0">
                <a:solidFill>
                  <a:schemeClr val="tx1"/>
                </a:solidFill>
                <a:latin typeface="+mn-lt"/>
                <a:ea typeface="+mn-ea"/>
                <a:cs typeface="+mn-cs"/>
              </a:rPr>
              <a:t>phosphoryl hóa tyrosine.</a:t>
            </a:r>
          </a:p>
          <a:p>
            <a:r>
              <a:rPr lang="vi-VN" sz="1200" b="0" i="0" kern="1200" dirty="0" smtClean="0">
                <a:solidFill>
                  <a:schemeClr val="tx1"/>
                </a:solidFill>
                <a:latin typeface="+mn-lt"/>
                <a:ea typeface="+mn-ea"/>
                <a:cs typeface="+mn-cs"/>
              </a:rPr>
              <a:t>M</a:t>
            </a:r>
            <a:endParaRPr lang="en-US" sz="1200" b="0" i="0" kern="1200" dirty="0" smtClean="0">
              <a:solidFill>
                <a:schemeClr val="tx1"/>
              </a:solidFill>
              <a:latin typeface="+mn-lt"/>
              <a:ea typeface="+mn-ea"/>
              <a:cs typeface="+mn-cs"/>
            </a:endParaRPr>
          </a:p>
          <a:p>
            <a:r>
              <a:rPr lang="vi-VN" sz="1200" b="0" i="0" kern="1200" dirty="0" smtClean="0">
                <a:solidFill>
                  <a:schemeClr val="tx1"/>
                </a:solidFill>
                <a:latin typeface="+mn-lt"/>
                <a:ea typeface="+mn-ea"/>
                <a:cs typeface="+mn-cs"/>
              </a:rPr>
              <a:t>ở kênh GLUT4 đưa glucose vào các tế bào, tạo năng lượng cung cấp cho các hoạt động khác. </a:t>
            </a:r>
            <a:endParaRPr lang="en-US" sz="1200" b="0" i="0" kern="1200" dirty="0" smtClean="0">
              <a:solidFill>
                <a:schemeClr val="tx1"/>
              </a:solidFill>
              <a:latin typeface="+mn-lt"/>
              <a:ea typeface="+mn-ea"/>
              <a:cs typeface="+mn-cs"/>
            </a:endParaRPr>
          </a:p>
          <a:p>
            <a:r>
              <a:rPr lang="en-US" sz="1200" b="0" i="0" kern="1200" dirty="0" err="1" smtClean="0">
                <a:solidFill>
                  <a:schemeClr val="tx1"/>
                </a:solidFill>
                <a:latin typeface="+mn-lt"/>
                <a:ea typeface="+mn-ea"/>
                <a:cs typeface="+mn-cs"/>
              </a:rPr>
              <a:t>Tế</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bào</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não</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sử</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dụng</a:t>
            </a:r>
            <a:r>
              <a:rPr lang="en-US" sz="1200" b="0" i="0" kern="1200" dirty="0" smtClean="0">
                <a:solidFill>
                  <a:schemeClr val="tx1"/>
                </a:solidFill>
                <a:latin typeface="+mn-lt"/>
                <a:ea typeface="+mn-ea"/>
                <a:cs typeface="+mn-cs"/>
              </a:rPr>
              <a:t> glucose </a:t>
            </a:r>
            <a:r>
              <a:rPr lang="en-US" sz="1200" b="0" i="0" kern="1200" dirty="0" err="1" smtClean="0">
                <a:solidFill>
                  <a:schemeClr val="tx1"/>
                </a:solidFill>
                <a:latin typeface="+mn-lt"/>
                <a:ea typeface="+mn-ea"/>
                <a:cs typeface="+mn-cs"/>
              </a:rPr>
              <a:t>không</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cần</a:t>
            </a:r>
            <a:r>
              <a:rPr lang="en-US" sz="1200" b="0" i="0" kern="1200" dirty="0" smtClean="0">
                <a:solidFill>
                  <a:schemeClr val="tx1"/>
                </a:solidFill>
                <a:latin typeface="+mn-lt"/>
                <a:ea typeface="+mn-ea"/>
                <a:cs typeface="+mn-cs"/>
              </a:rPr>
              <a:t> qua </a:t>
            </a:r>
            <a:r>
              <a:rPr lang="en-US" sz="1200" b="0" i="0" kern="1200" dirty="0" err="1" smtClean="0">
                <a:solidFill>
                  <a:schemeClr val="tx1"/>
                </a:solidFill>
                <a:latin typeface="+mn-lt"/>
                <a:ea typeface="+mn-ea"/>
                <a:cs typeface="+mn-cs"/>
              </a:rPr>
              <a:t>trung</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gian</a:t>
            </a:r>
            <a:r>
              <a:rPr lang="en-US" sz="1200" b="0" i="0" kern="1200" dirty="0" smtClean="0">
                <a:solidFill>
                  <a:schemeClr val="tx1"/>
                </a:solidFill>
                <a:latin typeface="+mn-lt"/>
                <a:ea typeface="+mn-ea"/>
                <a:cs typeface="+mn-cs"/>
              </a:rPr>
              <a:t> insulin (</a:t>
            </a:r>
            <a:r>
              <a:rPr lang="en-US" sz="1200" b="0" i="0" kern="1200" dirty="0" err="1" smtClean="0">
                <a:solidFill>
                  <a:schemeClr val="tx1"/>
                </a:solidFill>
                <a:latin typeface="+mn-lt"/>
                <a:ea typeface="+mn-ea"/>
                <a:cs typeface="+mn-cs"/>
              </a:rPr>
              <a:t>tế</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bào</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não</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không</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có</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kênh</a:t>
            </a:r>
            <a:r>
              <a:rPr lang="en-US" sz="1200" b="0" i="0" kern="1200" dirty="0" smtClean="0">
                <a:solidFill>
                  <a:schemeClr val="tx1"/>
                </a:solidFill>
                <a:latin typeface="+mn-lt"/>
                <a:ea typeface="+mn-ea"/>
                <a:cs typeface="+mn-cs"/>
              </a:rPr>
              <a:t> GLUT4</a:t>
            </a:r>
          </a:p>
          <a:p>
            <a:r>
              <a:rPr lang="vi-VN" sz="1200" b="0" i="0" kern="1200" dirty="0" smtClean="0">
                <a:solidFill>
                  <a:schemeClr val="tx1"/>
                </a:solidFill>
                <a:latin typeface="+mn-lt"/>
                <a:ea typeface="+mn-ea"/>
                <a:cs typeface="+mn-cs"/>
              </a:rPr>
              <a:t> GLUT4 (glucose transporter 4) - Kênh GLUT4 có mặt trên các mô đích của insulin, mở ra phụ thuộc vào sự gắn của insulin vào thụ thể. - Các kênh GLUT khác ít chịu tác động của insulin.</a:t>
            </a:r>
            <a:endParaRPr lang="en-US" sz="1200" b="0" i="0" kern="1200" dirty="0" smtClean="0">
              <a:solidFill>
                <a:schemeClr val="tx1"/>
              </a:solidFill>
              <a:latin typeface="+mn-lt"/>
              <a:ea typeface="+mn-ea"/>
              <a:cs typeface="+mn-cs"/>
            </a:endParaRPr>
          </a:p>
          <a:p>
            <a:r>
              <a:rPr lang="vi-VN" sz="1200" b="0" i="0" kern="1200" dirty="0" smtClean="0">
                <a:solidFill>
                  <a:schemeClr val="tx1"/>
                </a:solidFill>
                <a:latin typeface="+mn-lt"/>
                <a:ea typeface="+mn-ea"/>
                <a:cs typeface="+mn-cs"/>
              </a:rPr>
              <a:t>SOMATOSTATIN • Do tế bào delta đảo tụy tiết ra • Khi ăn sẽ kích thích bài tiết somatostatin • Giảm vận động của dạ dày, ruột, túi mật (giảm hấp thu thức ăn vào máu) • Giảm sự bài tiết insulin và glucagon (giảm sử dụng chất dinh dưỡng được hấp thu</a:t>
            </a:r>
            <a:endParaRPr lang="en-US" dirty="0"/>
          </a:p>
        </p:txBody>
      </p:sp>
      <p:sp>
        <p:nvSpPr>
          <p:cNvPr id="4" name="Slide Number Placeholder 3"/>
          <p:cNvSpPr>
            <a:spLocks noGrp="1"/>
          </p:cNvSpPr>
          <p:nvPr>
            <p:ph type="sldNum" sz="quarter" idx="10"/>
          </p:nvPr>
        </p:nvSpPr>
        <p:spPr/>
        <p:txBody>
          <a:bodyPr/>
          <a:lstStyle/>
          <a:p>
            <a:fld id="{147EBEC6-C471-4F2D-A396-E7830D38E050}" type="slidenum">
              <a:rPr lang="en-US" smtClean="0"/>
              <a:pPr/>
              <a:t>10</a:t>
            </a:fld>
            <a:endParaRPr lang="en-US"/>
          </a:p>
        </p:txBody>
      </p:sp>
    </p:spTree>
    <p:extLst>
      <p:ext uri="{BB962C8B-B14F-4D97-AF65-F5344CB8AC3E}">
        <p14:creationId xmlns:p14="http://schemas.microsoft.com/office/powerpoint/2010/main" xmlns="" val="2175156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C439CC-E829-448C-A096-5E1C3947668F}" type="datetimeFigureOut">
              <a:rPr lang="en-US" smtClean="0"/>
              <a:pPr/>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78949E-39B2-45F6-87C2-A448029005CF}" type="slidenum">
              <a:rPr lang="en-US" smtClean="0"/>
              <a:pPr/>
              <a:t>‹#›</a:t>
            </a:fld>
            <a:endParaRPr lang="en-US"/>
          </a:p>
        </p:txBody>
      </p:sp>
    </p:spTree>
    <p:extLst>
      <p:ext uri="{BB962C8B-B14F-4D97-AF65-F5344CB8AC3E}">
        <p14:creationId xmlns:p14="http://schemas.microsoft.com/office/powerpoint/2010/main" xmlns="" val="1579239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C439CC-E829-448C-A096-5E1C3947668F}" type="datetimeFigureOut">
              <a:rPr lang="en-US" smtClean="0"/>
              <a:pPr/>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78949E-39B2-45F6-87C2-A448029005CF}" type="slidenum">
              <a:rPr lang="en-US" smtClean="0"/>
              <a:pPr/>
              <a:t>‹#›</a:t>
            </a:fld>
            <a:endParaRPr lang="en-US"/>
          </a:p>
        </p:txBody>
      </p:sp>
    </p:spTree>
    <p:extLst>
      <p:ext uri="{BB962C8B-B14F-4D97-AF65-F5344CB8AC3E}">
        <p14:creationId xmlns:p14="http://schemas.microsoft.com/office/powerpoint/2010/main" xmlns="" val="3466359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C439CC-E829-448C-A096-5E1C3947668F}" type="datetimeFigureOut">
              <a:rPr lang="en-US" smtClean="0"/>
              <a:pPr/>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78949E-39B2-45F6-87C2-A448029005CF}" type="slidenum">
              <a:rPr lang="en-US" smtClean="0"/>
              <a:pPr/>
              <a:t>‹#›</a:t>
            </a:fld>
            <a:endParaRPr lang="en-US"/>
          </a:p>
        </p:txBody>
      </p:sp>
    </p:spTree>
    <p:extLst>
      <p:ext uri="{BB962C8B-B14F-4D97-AF65-F5344CB8AC3E}">
        <p14:creationId xmlns:p14="http://schemas.microsoft.com/office/powerpoint/2010/main" xmlns="" val="164052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C439CC-E829-448C-A096-5E1C3947668F}" type="datetimeFigureOut">
              <a:rPr lang="en-US" smtClean="0"/>
              <a:pPr/>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78949E-39B2-45F6-87C2-A448029005CF}" type="slidenum">
              <a:rPr lang="en-US" smtClean="0"/>
              <a:pPr/>
              <a:t>‹#›</a:t>
            </a:fld>
            <a:endParaRPr lang="en-US"/>
          </a:p>
        </p:txBody>
      </p:sp>
    </p:spTree>
    <p:extLst>
      <p:ext uri="{BB962C8B-B14F-4D97-AF65-F5344CB8AC3E}">
        <p14:creationId xmlns:p14="http://schemas.microsoft.com/office/powerpoint/2010/main" xmlns="" val="842882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C439CC-E829-448C-A096-5E1C3947668F}" type="datetimeFigureOut">
              <a:rPr lang="en-US" smtClean="0"/>
              <a:pPr/>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78949E-39B2-45F6-87C2-A448029005CF}" type="slidenum">
              <a:rPr lang="en-US" smtClean="0"/>
              <a:pPr/>
              <a:t>‹#›</a:t>
            </a:fld>
            <a:endParaRPr lang="en-US"/>
          </a:p>
        </p:txBody>
      </p:sp>
    </p:spTree>
    <p:extLst>
      <p:ext uri="{BB962C8B-B14F-4D97-AF65-F5344CB8AC3E}">
        <p14:creationId xmlns:p14="http://schemas.microsoft.com/office/powerpoint/2010/main" xmlns="" val="838083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C439CC-E829-448C-A096-5E1C3947668F}" type="datetimeFigureOut">
              <a:rPr lang="en-US" smtClean="0"/>
              <a:pPr/>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78949E-39B2-45F6-87C2-A448029005CF}" type="slidenum">
              <a:rPr lang="en-US" smtClean="0"/>
              <a:pPr/>
              <a:t>‹#›</a:t>
            </a:fld>
            <a:endParaRPr lang="en-US"/>
          </a:p>
        </p:txBody>
      </p:sp>
    </p:spTree>
    <p:extLst>
      <p:ext uri="{BB962C8B-B14F-4D97-AF65-F5344CB8AC3E}">
        <p14:creationId xmlns:p14="http://schemas.microsoft.com/office/powerpoint/2010/main" xmlns="" val="488522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C439CC-E829-448C-A096-5E1C3947668F}" type="datetimeFigureOut">
              <a:rPr lang="en-US" smtClean="0"/>
              <a:pPr/>
              <a:t>10/18/2018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78949E-39B2-45F6-87C2-A448029005CF}" type="slidenum">
              <a:rPr lang="en-US" smtClean="0"/>
              <a:pPr/>
              <a:t>‹#›</a:t>
            </a:fld>
            <a:endParaRPr lang="en-US"/>
          </a:p>
        </p:txBody>
      </p:sp>
    </p:spTree>
    <p:extLst>
      <p:ext uri="{BB962C8B-B14F-4D97-AF65-F5344CB8AC3E}">
        <p14:creationId xmlns:p14="http://schemas.microsoft.com/office/powerpoint/2010/main" xmlns="" val="285115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C439CC-E829-448C-A096-5E1C3947668F}" type="datetimeFigureOut">
              <a:rPr lang="en-US" smtClean="0"/>
              <a:pPr/>
              <a:t>10/18/2018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78949E-39B2-45F6-87C2-A448029005CF}" type="slidenum">
              <a:rPr lang="en-US" smtClean="0"/>
              <a:pPr/>
              <a:t>‹#›</a:t>
            </a:fld>
            <a:endParaRPr lang="en-US"/>
          </a:p>
        </p:txBody>
      </p:sp>
    </p:spTree>
    <p:extLst>
      <p:ext uri="{BB962C8B-B14F-4D97-AF65-F5344CB8AC3E}">
        <p14:creationId xmlns:p14="http://schemas.microsoft.com/office/powerpoint/2010/main" xmlns="" val="1168169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C439CC-E829-448C-A096-5E1C3947668F}" type="datetimeFigureOut">
              <a:rPr lang="en-US" smtClean="0"/>
              <a:pPr/>
              <a:t>10/18/2018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78949E-39B2-45F6-87C2-A448029005CF}" type="slidenum">
              <a:rPr lang="en-US" smtClean="0"/>
              <a:pPr/>
              <a:t>‹#›</a:t>
            </a:fld>
            <a:endParaRPr lang="en-US"/>
          </a:p>
        </p:txBody>
      </p:sp>
    </p:spTree>
    <p:extLst>
      <p:ext uri="{BB962C8B-B14F-4D97-AF65-F5344CB8AC3E}">
        <p14:creationId xmlns:p14="http://schemas.microsoft.com/office/powerpoint/2010/main" xmlns="" val="3353183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C439CC-E829-448C-A096-5E1C3947668F}" type="datetimeFigureOut">
              <a:rPr lang="en-US" smtClean="0"/>
              <a:pPr/>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78949E-39B2-45F6-87C2-A448029005CF}" type="slidenum">
              <a:rPr lang="en-US" smtClean="0"/>
              <a:pPr/>
              <a:t>‹#›</a:t>
            </a:fld>
            <a:endParaRPr lang="en-US"/>
          </a:p>
        </p:txBody>
      </p:sp>
    </p:spTree>
    <p:extLst>
      <p:ext uri="{BB962C8B-B14F-4D97-AF65-F5344CB8AC3E}">
        <p14:creationId xmlns:p14="http://schemas.microsoft.com/office/powerpoint/2010/main" xmlns="" val="3956283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C439CC-E829-448C-A096-5E1C3947668F}" type="datetimeFigureOut">
              <a:rPr lang="en-US" smtClean="0"/>
              <a:pPr/>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78949E-39B2-45F6-87C2-A448029005CF}" type="slidenum">
              <a:rPr lang="en-US" smtClean="0"/>
              <a:pPr/>
              <a:t>‹#›</a:t>
            </a:fld>
            <a:endParaRPr lang="en-US"/>
          </a:p>
        </p:txBody>
      </p:sp>
    </p:spTree>
    <p:extLst>
      <p:ext uri="{BB962C8B-B14F-4D97-AF65-F5344CB8AC3E}">
        <p14:creationId xmlns:p14="http://schemas.microsoft.com/office/powerpoint/2010/main" xmlns="" val="1810117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C439CC-E829-448C-A096-5E1C3947668F}" type="datetimeFigureOut">
              <a:rPr lang="en-US" smtClean="0"/>
              <a:pPr/>
              <a:t>10/18/2018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78949E-39B2-45F6-87C2-A448029005CF}" type="slidenum">
              <a:rPr lang="en-US" smtClean="0"/>
              <a:pPr/>
              <a:t>‹#›</a:t>
            </a:fld>
            <a:endParaRPr lang="en-US"/>
          </a:p>
        </p:txBody>
      </p:sp>
    </p:spTree>
    <p:extLst>
      <p:ext uri="{BB962C8B-B14F-4D97-AF65-F5344CB8AC3E}">
        <p14:creationId xmlns:p14="http://schemas.microsoft.com/office/powerpoint/2010/main" xmlns="" val="3463618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image" Target="../media/image118.png"/><Relationship Id="rId1" Type="http://schemas.openxmlformats.org/officeDocument/2006/relationships/slideLayout" Target="../slideLayouts/slideLayout2.xml"/><Relationship Id="rId5" Type="http://schemas.openxmlformats.org/officeDocument/2006/relationships/image" Target="../media/image121.png"/><Relationship Id="rId4" Type="http://schemas.openxmlformats.org/officeDocument/2006/relationships/image" Target="../media/image120.jpe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image" Target="../media/image122.jpeg"/><Relationship Id="rId1" Type="http://schemas.openxmlformats.org/officeDocument/2006/relationships/slideLayout" Target="../slideLayouts/slideLayout2.xml"/><Relationship Id="rId4" Type="http://schemas.openxmlformats.org/officeDocument/2006/relationships/image" Target="../media/image124.jpe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127.jpeg"/><Relationship Id="rId2" Type="http://schemas.openxmlformats.org/officeDocument/2006/relationships/image" Target="../media/image126.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28.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129.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8" Type="http://schemas.openxmlformats.org/officeDocument/2006/relationships/image" Target="../media/image135.png"/><Relationship Id="rId13" Type="http://schemas.openxmlformats.org/officeDocument/2006/relationships/image" Target="../media/image140.png"/><Relationship Id="rId18" Type="http://schemas.openxmlformats.org/officeDocument/2006/relationships/image" Target="../media/image145.png"/><Relationship Id="rId26" Type="http://schemas.openxmlformats.org/officeDocument/2006/relationships/image" Target="../media/image153.png"/><Relationship Id="rId39" Type="http://schemas.openxmlformats.org/officeDocument/2006/relationships/image" Target="../media/image166.png"/><Relationship Id="rId3" Type="http://schemas.openxmlformats.org/officeDocument/2006/relationships/image" Target="../media/image130.png"/><Relationship Id="rId21" Type="http://schemas.openxmlformats.org/officeDocument/2006/relationships/image" Target="../media/image148.png"/><Relationship Id="rId34" Type="http://schemas.openxmlformats.org/officeDocument/2006/relationships/image" Target="../media/image161.png"/><Relationship Id="rId7" Type="http://schemas.openxmlformats.org/officeDocument/2006/relationships/image" Target="../media/image134.png"/><Relationship Id="rId12" Type="http://schemas.openxmlformats.org/officeDocument/2006/relationships/image" Target="../media/image139.png"/><Relationship Id="rId17" Type="http://schemas.openxmlformats.org/officeDocument/2006/relationships/image" Target="../media/image144.png"/><Relationship Id="rId25" Type="http://schemas.openxmlformats.org/officeDocument/2006/relationships/image" Target="../media/image152.png"/><Relationship Id="rId33" Type="http://schemas.openxmlformats.org/officeDocument/2006/relationships/image" Target="../media/image160.png"/><Relationship Id="rId38" Type="http://schemas.openxmlformats.org/officeDocument/2006/relationships/image" Target="../media/image165.png"/><Relationship Id="rId2" Type="http://schemas.openxmlformats.org/officeDocument/2006/relationships/notesSlide" Target="../notesSlides/notesSlide68.xml"/><Relationship Id="rId16" Type="http://schemas.openxmlformats.org/officeDocument/2006/relationships/image" Target="../media/image143.png"/><Relationship Id="rId20" Type="http://schemas.openxmlformats.org/officeDocument/2006/relationships/image" Target="../media/image147.png"/><Relationship Id="rId29" Type="http://schemas.openxmlformats.org/officeDocument/2006/relationships/image" Target="../media/image156.png"/><Relationship Id="rId1" Type="http://schemas.openxmlformats.org/officeDocument/2006/relationships/slideLayout" Target="../slideLayouts/slideLayout2.xml"/><Relationship Id="rId6" Type="http://schemas.openxmlformats.org/officeDocument/2006/relationships/image" Target="../media/image133.png"/><Relationship Id="rId11" Type="http://schemas.openxmlformats.org/officeDocument/2006/relationships/image" Target="../media/image138.png"/><Relationship Id="rId24" Type="http://schemas.openxmlformats.org/officeDocument/2006/relationships/image" Target="../media/image151.png"/><Relationship Id="rId32" Type="http://schemas.openxmlformats.org/officeDocument/2006/relationships/image" Target="../media/image159.png"/><Relationship Id="rId37" Type="http://schemas.openxmlformats.org/officeDocument/2006/relationships/image" Target="../media/image164.png"/><Relationship Id="rId5" Type="http://schemas.openxmlformats.org/officeDocument/2006/relationships/image" Target="../media/image132.png"/><Relationship Id="rId15" Type="http://schemas.openxmlformats.org/officeDocument/2006/relationships/image" Target="../media/image142.png"/><Relationship Id="rId23" Type="http://schemas.openxmlformats.org/officeDocument/2006/relationships/image" Target="../media/image150.png"/><Relationship Id="rId28" Type="http://schemas.openxmlformats.org/officeDocument/2006/relationships/image" Target="../media/image155.png"/><Relationship Id="rId36" Type="http://schemas.openxmlformats.org/officeDocument/2006/relationships/image" Target="../media/image163.png"/><Relationship Id="rId10" Type="http://schemas.openxmlformats.org/officeDocument/2006/relationships/image" Target="../media/image137.png"/><Relationship Id="rId19" Type="http://schemas.openxmlformats.org/officeDocument/2006/relationships/image" Target="../media/image146.png"/><Relationship Id="rId31" Type="http://schemas.openxmlformats.org/officeDocument/2006/relationships/image" Target="../media/image158.png"/><Relationship Id="rId4" Type="http://schemas.openxmlformats.org/officeDocument/2006/relationships/image" Target="../media/image131.png"/><Relationship Id="rId9" Type="http://schemas.openxmlformats.org/officeDocument/2006/relationships/image" Target="../media/image136.png"/><Relationship Id="rId14" Type="http://schemas.openxmlformats.org/officeDocument/2006/relationships/image" Target="../media/image141.png"/><Relationship Id="rId22" Type="http://schemas.openxmlformats.org/officeDocument/2006/relationships/image" Target="../media/image149.png"/><Relationship Id="rId27" Type="http://schemas.openxmlformats.org/officeDocument/2006/relationships/image" Target="../media/image154.png"/><Relationship Id="rId30" Type="http://schemas.openxmlformats.org/officeDocument/2006/relationships/image" Target="../media/image157.png"/><Relationship Id="rId35" Type="http://schemas.openxmlformats.org/officeDocument/2006/relationships/image" Target="../media/image162.png"/></Relationships>
</file>

<file path=ppt/slides/_rels/slide117.xml.rels><?xml version="1.0" encoding="UTF-8" standalone="yes"?>
<Relationships xmlns="http://schemas.openxmlformats.org/package/2006/relationships"><Relationship Id="rId3" Type="http://schemas.openxmlformats.org/officeDocument/2006/relationships/image" Target="../media/image167.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168.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16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image" Target="../media/image170.png"/><Relationship Id="rId1" Type="http://schemas.openxmlformats.org/officeDocument/2006/relationships/slideLayout" Target="../slideLayouts/slideLayout2.xml"/><Relationship Id="rId6" Type="http://schemas.openxmlformats.org/officeDocument/2006/relationships/image" Target="../media/image97.jpeg"/><Relationship Id="rId5" Type="http://schemas.openxmlformats.org/officeDocument/2006/relationships/image" Target="../media/image173.png"/><Relationship Id="rId4" Type="http://schemas.openxmlformats.org/officeDocument/2006/relationships/image" Target="../media/image172.png"/></Relationships>
</file>

<file path=ppt/slides/_rels/slide125.xml.rels><?xml version="1.0" encoding="UTF-8" standalone="yes"?>
<Relationships xmlns="http://schemas.openxmlformats.org/package/2006/relationships"><Relationship Id="rId8" Type="http://schemas.openxmlformats.org/officeDocument/2006/relationships/hyperlink" Target="http://www.diabetes.niddk.nih.gov/" TargetMode="External"/><Relationship Id="rId3" Type="http://schemas.openxmlformats.org/officeDocument/2006/relationships/hyperlink" Target="http://www.diabetes.org/" TargetMode="External"/><Relationship Id="rId7" Type="http://schemas.openxmlformats.org/officeDocument/2006/relationships/hyperlink" Target="http://www.diabetes.ca/" TargetMode="External"/><Relationship Id="rId2" Type="http://schemas.openxmlformats.org/officeDocument/2006/relationships/image" Target="../media/image174.png"/><Relationship Id="rId1" Type="http://schemas.openxmlformats.org/officeDocument/2006/relationships/slideLayout" Target="../slideLayouts/slideLayout2.xml"/><Relationship Id="rId6" Type="http://schemas.openxmlformats.org/officeDocument/2006/relationships/hyperlink" Target="http://www.jdf.org/" TargetMode="External"/><Relationship Id="rId5" Type="http://schemas.openxmlformats.org/officeDocument/2006/relationships/hyperlink" Target="http://www.idf.org/" TargetMode="External"/><Relationship Id="rId4" Type="http://schemas.openxmlformats.org/officeDocument/2006/relationships/hyperlink" Target="http://www.cdc.gov/diabetes/" TargetMode="External"/><Relationship Id="rId9" Type="http://schemas.openxmlformats.org/officeDocument/2006/relationships/hyperlink" Target="http://www.guidelinecentral.com/guidelines-author/american-college-of-endocrinology-guideline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0.jpeg"/><Relationship Id="rId7" Type="http://schemas.openxmlformats.org/officeDocument/2006/relationships/diagramColors" Target="../diagrams/colors6.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71.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18" Type="http://schemas.openxmlformats.org/officeDocument/2006/relationships/image" Target="../media/image50.png"/><Relationship Id="rId26" Type="http://schemas.openxmlformats.org/officeDocument/2006/relationships/image" Target="../media/image58.png"/><Relationship Id="rId3" Type="http://schemas.openxmlformats.org/officeDocument/2006/relationships/image" Target="../media/image35.png"/><Relationship Id="rId21" Type="http://schemas.openxmlformats.org/officeDocument/2006/relationships/image" Target="../media/image53.png"/><Relationship Id="rId7" Type="http://schemas.openxmlformats.org/officeDocument/2006/relationships/image" Target="../media/image39.png"/><Relationship Id="rId12" Type="http://schemas.openxmlformats.org/officeDocument/2006/relationships/image" Target="../media/image44.png"/><Relationship Id="rId17" Type="http://schemas.openxmlformats.org/officeDocument/2006/relationships/image" Target="../media/image49.png"/><Relationship Id="rId25" Type="http://schemas.openxmlformats.org/officeDocument/2006/relationships/image" Target="../media/image57.png"/><Relationship Id="rId2" Type="http://schemas.openxmlformats.org/officeDocument/2006/relationships/image" Target="../media/image34.png"/><Relationship Id="rId16" Type="http://schemas.openxmlformats.org/officeDocument/2006/relationships/image" Target="../media/image48.png"/><Relationship Id="rId20"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43.png"/><Relationship Id="rId24" Type="http://schemas.openxmlformats.org/officeDocument/2006/relationships/image" Target="../media/image56.png"/><Relationship Id="rId5" Type="http://schemas.openxmlformats.org/officeDocument/2006/relationships/image" Target="../media/image37.png"/><Relationship Id="rId15" Type="http://schemas.openxmlformats.org/officeDocument/2006/relationships/image" Target="../media/image47.png"/><Relationship Id="rId23" Type="http://schemas.openxmlformats.org/officeDocument/2006/relationships/image" Target="../media/image55.png"/><Relationship Id="rId28" Type="http://schemas.openxmlformats.org/officeDocument/2006/relationships/image" Target="../media/image60.png"/><Relationship Id="rId10" Type="http://schemas.openxmlformats.org/officeDocument/2006/relationships/image" Target="../media/image42.png"/><Relationship Id="rId19" Type="http://schemas.openxmlformats.org/officeDocument/2006/relationships/image" Target="../media/image51.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6.png"/><Relationship Id="rId22" Type="http://schemas.openxmlformats.org/officeDocument/2006/relationships/image" Target="../media/image54.png"/><Relationship Id="rId27" Type="http://schemas.openxmlformats.org/officeDocument/2006/relationships/image" Target="../media/image59.png"/></Relationships>
</file>

<file path=ppt/slides/_rels/slide72.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72.png"/><Relationship Id="rId3" Type="http://schemas.openxmlformats.org/officeDocument/2006/relationships/image" Target="../media/image62.png"/><Relationship Id="rId7" Type="http://schemas.openxmlformats.org/officeDocument/2006/relationships/image" Target="../media/image66.png"/><Relationship Id="rId12" Type="http://schemas.openxmlformats.org/officeDocument/2006/relationships/image" Target="../media/image71.png"/><Relationship Id="rId2" Type="http://schemas.openxmlformats.org/officeDocument/2006/relationships/image" Target="../media/image61.png"/><Relationship Id="rId16" Type="http://schemas.openxmlformats.org/officeDocument/2006/relationships/image" Target="../media/image75.png"/><Relationship Id="rId1" Type="http://schemas.openxmlformats.org/officeDocument/2006/relationships/slideLayout" Target="../slideLayouts/slideLayout2.xml"/><Relationship Id="rId6" Type="http://schemas.openxmlformats.org/officeDocument/2006/relationships/image" Target="../media/image65.png"/><Relationship Id="rId11" Type="http://schemas.openxmlformats.org/officeDocument/2006/relationships/image" Target="../media/image70.png"/><Relationship Id="rId5" Type="http://schemas.openxmlformats.org/officeDocument/2006/relationships/image" Target="../media/image64.png"/><Relationship Id="rId15" Type="http://schemas.openxmlformats.org/officeDocument/2006/relationships/image" Target="../media/image74.pn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png"/><Relationship Id="rId14" Type="http://schemas.openxmlformats.org/officeDocument/2006/relationships/image" Target="../media/image73.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2.xml"/><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slides/_rels/slide7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88.jpeg"/></Relationships>
</file>

<file path=ppt/slides/_rels/slide8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7.xml"/><Relationship Id="rId4" Type="http://schemas.openxmlformats.org/officeDocument/2006/relationships/image" Target="../media/image91.png"/></Relationships>
</file>

<file path=ppt/slides/_rels/slide88.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58.xml"/><Relationship Id="rId1" Type="http://schemas.openxmlformats.org/officeDocument/2006/relationships/slideLayout" Target="../slideLayouts/slideLayout7.xml"/><Relationship Id="rId6" Type="http://schemas.openxmlformats.org/officeDocument/2006/relationships/image" Target="../media/image95.jpeg"/><Relationship Id="rId5" Type="http://schemas.openxmlformats.org/officeDocument/2006/relationships/image" Target="../media/image94.jpeg"/><Relationship Id="rId4" Type="http://schemas.openxmlformats.org/officeDocument/2006/relationships/image" Target="../media/image93.jpeg"/></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60.xml"/><Relationship Id="rId1" Type="http://schemas.openxmlformats.org/officeDocument/2006/relationships/slideLayout" Target="../slideLayouts/slideLayout7.xml"/><Relationship Id="rId4" Type="http://schemas.openxmlformats.org/officeDocument/2006/relationships/image" Target="../media/image97.jpeg"/></Relationships>
</file>

<file path=ppt/slides/_rels/slide91.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9.png"/><Relationship Id="rId3" Type="http://schemas.openxmlformats.org/officeDocument/2006/relationships/image" Target="../media/image99.png"/><Relationship Id="rId7" Type="http://schemas.openxmlformats.org/officeDocument/2006/relationships/image" Target="../media/image103.png"/><Relationship Id="rId12" Type="http://schemas.openxmlformats.org/officeDocument/2006/relationships/image" Target="../media/image108.png"/><Relationship Id="rId2" Type="http://schemas.openxmlformats.org/officeDocument/2006/relationships/image" Target="../media/image98.png"/><Relationship Id="rId1" Type="http://schemas.openxmlformats.org/officeDocument/2006/relationships/slideLayout" Target="../slideLayouts/slideLayout4.xml"/><Relationship Id="rId6" Type="http://schemas.openxmlformats.org/officeDocument/2006/relationships/image" Target="../media/image102.png"/><Relationship Id="rId11" Type="http://schemas.openxmlformats.org/officeDocument/2006/relationships/image" Target="../media/image107.png"/><Relationship Id="rId5" Type="http://schemas.openxmlformats.org/officeDocument/2006/relationships/image" Target="../media/image101.png"/><Relationship Id="rId15" Type="http://schemas.openxmlformats.org/officeDocument/2006/relationships/image" Target="../media/image111.pn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 Id="rId14" Type="http://schemas.openxmlformats.org/officeDocument/2006/relationships/image" Target="../media/image110.png"/></Relationships>
</file>

<file path=ppt/slides/_rels/slide92.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image" Target="../media/image114.jpeg"/><Relationship Id="rId1" Type="http://schemas.openxmlformats.org/officeDocument/2006/relationships/slideLayout" Target="../slideLayouts/slideLayout2.xml"/><Relationship Id="rId5" Type="http://schemas.openxmlformats.org/officeDocument/2006/relationships/image" Target="../media/image117.jpeg"/><Relationship Id="rId4" Type="http://schemas.openxmlformats.org/officeDocument/2006/relationships/image" Target="../media/image116.jpe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5563"/>
            <a:ext cx="9144000" cy="2387600"/>
          </a:xfrm>
        </p:spPr>
        <p:txBody>
          <a:bodyPr/>
          <a:lstStyle/>
          <a:p>
            <a:r>
              <a:rPr lang="en-US" b="1" dirty="0" err="1" smtClean="0">
                <a:solidFill>
                  <a:srgbClr val="FF0000"/>
                </a:solidFill>
              </a:rPr>
              <a:t>Đái</a:t>
            </a:r>
            <a:r>
              <a:rPr lang="en-US" b="1" dirty="0" smtClean="0">
                <a:solidFill>
                  <a:srgbClr val="FF0000"/>
                </a:solidFill>
              </a:rPr>
              <a:t> </a:t>
            </a:r>
            <a:r>
              <a:rPr lang="en-US" b="1" dirty="0" err="1" smtClean="0">
                <a:solidFill>
                  <a:srgbClr val="FF0000"/>
                </a:solidFill>
              </a:rPr>
              <a:t>tháo</a:t>
            </a:r>
            <a:r>
              <a:rPr lang="en-US" b="1" dirty="0" smtClean="0">
                <a:solidFill>
                  <a:srgbClr val="FF0000"/>
                </a:solidFill>
              </a:rPr>
              <a:t> </a:t>
            </a:r>
            <a:r>
              <a:rPr lang="en-US" b="1" dirty="0" err="1" smtClean="0">
                <a:solidFill>
                  <a:srgbClr val="FF0000"/>
                </a:solidFill>
              </a:rPr>
              <a:t>đường</a:t>
            </a:r>
            <a:r>
              <a:rPr lang="en-US" b="1" dirty="0" smtClean="0">
                <a:solidFill>
                  <a:srgbClr val="FF0000"/>
                </a:solidFill>
              </a:rPr>
              <a:t> </a:t>
            </a:r>
            <a:endParaRPr lang="en-US" b="1" dirty="0">
              <a:solidFill>
                <a:srgbClr val="FF0000"/>
              </a:solidFill>
            </a:endParaRPr>
          </a:p>
        </p:txBody>
      </p:sp>
      <p:pic>
        <p:nvPicPr>
          <p:cNvPr id="4" name="Picture 6" descr="diabetes_2.jpg"/>
          <p:cNvPicPr>
            <a:picLocks noChangeAspect="1"/>
          </p:cNvPicPr>
          <p:nvPr/>
        </p:nvPicPr>
        <p:blipFill>
          <a:blip r:embed="rId3" cstate="print"/>
          <a:srcRect/>
          <a:stretch>
            <a:fillRect/>
          </a:stretch>
        </p:blipFill>
        <p:spPr bwMode="auto">
          <a:xfrm>
            <a:off x="1577023" y="2743200"/>
            <a:ext cx="8420417" cy="3044825"/>
          </a:xfrm>
          <a:prstGeom prst="rect">
            <a:avLst/>
          </a:prstGeom>
          <a:ln>
            <a:noFill/>
          </a:ln>
          <a:effectLst>
            <a:softEdge rad="112500"/>
          </a:effectLst>
        </p:spPr>
      </p:pic>
      <p:sp>
        <p:nvSpPr>
          <p:cNvPr id="5" name="TextBox 4"/>
          <p:cNvSpPr txBox="1"/>
          <p:nvPr/>
        </p:nvSpPr>
        <p:spPr>
          <a:xfrm>
            <a:off x="7689273" y="5777345"/>
            <a:ext cx="2310376" cy="369332"/>
          </a:xfrm>
          <a:prstGeom prst="rect">
            <a:avLst/>
          </a:prstGeom>
          <a:noFill/>
        </p:spPr>
        <p:txBody>
          <a:bodyPr wrap="none" rtlCol="0">
            <a:spAutoFit/>
          </a:bodyPr>
          <a:lstStyle/>
          <a:p>
            <a:r>
              <a:rPr lang="en-US" b="1" dirty="0" smtClean="0"/>
              <a:t>GV: NGUYỄN THỊ HIỀN</a:t>
            </a:r>
            <a:endParaRPr lang="en-US" b="1" dirty="0"/>
          </a:p>
        </p:txBody>
      </p:sp>
    </p:spTree>
    <p:extLst>
      <p:ext uri="{BB962C8B-B14F-4D97-AF65-F5344CB8AC3E}">
        <p14:creationId xmlns:p14="http://schemas.microsoft.com/office/powerpoint/2010/main" xmlns="" val="4041502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5645" y="365125"/>
            <a:ext cx="10515600" cy="1325563"/>
          </a:xfrm>
        </p:spPr>
        <p:txBody>
          <a:bodyPr>
            <a:normAutofit/>
          </a:bodyPr>
          <a:lstStyle/>
          <a:p>
            <a:r>
              <a:rPr lang="vi-VN" sz="3200" b="1" dirty="0">
                <a:solidFill>
                  <a:srgbClr val="00B050"/>
                </a:solidFill>
                <a:latin typeface="+mn-lt"/>
              </a:rPr>
              <a:t>C</a:t>
            </a:r>
            <a:r>
              <a:rPr lang="vi-VN" sz="3200" b="1" dirty="0" smtClean="0">
                <a:solidFill>
                  <a:srgbClr val="00B050"/>
                </a:solidFill>
                <a:latin typeface="+mn-lt"/>
              </a:rPr>
              <a:t>ơ chế tác động-tác động của insulin</a:t>
            </a:r>
            <a:endParaRPr lang="en-US" sz="3200" b="1" dirty="0">
              <a:solidFill>
                <a:srgbClr val="00B050"/>
              </a:solidFill>
              <a:latin typeface="+mn-lt"/>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651165" y="1302327"/>
            <a:ext cx="10501744" cy="5140037"/>
          </a:xfrm>
        </p:spPr>
      </p:pic>
      <p:sp>
        <p:nvSpPr>
          <p:cNvPr id="5" name="TextBox 4"/>
          <p:cNvSpPr txBox="1"/>
          <p:nvPr/>
        </p:nvSpPr>
        <p:spPr>
          <a:xfrm>
            <a:off x="858982" y="401774"/>
            <a:ext cx="2702984" cy="461665"/>
          </a:xfrm>
          <a:prstGeom prst="rect">
            <a:avLst/>
          </a:prstGeom>
          <a:noFill/>
        </p:spPr>
        <p:txBody>
          <a:bodyPr wrap="none" rtlCol="0">
            <a:spAutoFit/>
          </a:bodyPr>
          <a:lstStyle/>
          <a:p>
            <a:r>
              <a:rPr lang="en-US" sz="2400" dirty="0" smtClean="0"/>
              <a:t>3 . </a:t>
            </a:r>
            <a:r>
              <a:rPr lang="en-US" sz="2400" dirty="0" err="1" smtClean="0"/>
              <a:t>Cơ</a:t>
            </a:r>
            <a:r>
              <a:rPr lang="en-US" sz="2400" dirty="0" smtClean="0"/>
              <a:t> </a:t>
            </a:r>
            <a:r>
              <a:rPr lang="en-US" sz="2400" dirty="0" err="1" smtClean="0"/>
              <a:t>chế</a:t>
            </a:r>
            <a:r>
              <a:rPr lang="en-US" sz="2400" dirty="0" smtClean="0"/>
              <a:t> </a:t>
            </a:r>
            <a:r>
              <a:rPr lang="en-US" sz="2400" dirty="0" err="1" smtClean="0"/>
              <a:t>bệnh</a:t>
            </a:r>
            <a:r>
              <a:rPr lang="en-US" sz="2400" dirty="0" smtClean="0"/>
              <a:t> </a:t>
            </a:r>
            <a:r>
              <a:rPr lang="en-US" sz="2400" dirty="0" err="1" smtClean="0"/>
              <a:t>sinh</a:t>
            </a:r>
            <a:endParaRPr lang="en-US" sz="2400" dirty="0"/>
          </a:p>
        </p:txBody>
      </p:sp>
    </p:spTree>
    <p:extLst>
      <p:ext uri="{BB962C8B-B14F-4D97-AF65-F5344CB8AC3E}">
        <p14:creationId xmlns:p14="http://schemas.microsoft.com/office/powerpoint/2010/main" xmlns="" val="1892748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04109" y="2247785"/>
            <a:ext cx="7550727" cy="2169825"/>
          </a:xfrm>
          <a:prstGeom prst="rect">
            <a:avLst/>
          </a:prstGeom>
        </p:spPr>
        <p:txBody>
          <a:bodyPr wrap="square">
            <a:spAutoFit/>
          </a:bodyPr>
          <a:lstStyle/>
          <a:p>
            <a:pPr lvl="0" algn="just" eaLnBrk="0" fontAlgn="base" hangingPunct="0">
              <a:lnSpc>
                <a:spcPct val="150000"/>
              </a:lnSpc>
              <a:spcBef>
                <a:spcPct val="0"/>
              </a:spcBef>
              <a:spcAft>
                <a:spcPct val="0"/>
              </a:spcAft>
            </a:pPr>
            <a:r>
              <a:rPr lang="en-US" dirty="0" smtClean="0">
                <a:solidFill>
                  <a:srgbClr val="333333"/>
                </a:solidFill>
                <a:ea typeface="Times New Roman" pitchFamily="18" charset="0"/>
                <a:cs typeface="Times New Roman" pitchFamily="18" charset="0"/>
              </a:rPr>
              <a:t>–</a:t>
            </a:r>
            <a:r>
              <a:rPr lang="en-US" dirty="0" smtClean="0">
                <a:solidFill>
                  <a:srgbClr val="333333"/>
                </a:solidFill>
                <a:latin typeface="Helvetica"/>
                <a:ea typeface="Times New Roman" pitchFamily="18" charset="0"/>
                <a:cs typeface="Times New Roman" pitchFamily="18" charset="0"/>
              </a:rPr>
              <a:t> </a:t>
            </a:r>
            <a:r>
              <a:rPr lang="en-US" b="1" dirty="0" err="1" smtClean="0">
                <a:solidFill>
                  <a:srgbClr val="333333"/>
                </a:solidFill>
                <a:latin typeface="Helvetica"/>
                <a:ea typeface="Times New Roman" pitchFamily="18" charset="0"/>
                <a:cs typeface="Times New Roman" pitchFamily="18" charset="0"/>
              </a:rPr>
              <a:t>Thế</a:t>
            </a:r>
            <a:r>
              <a:rPr lang="en-US" b="1" dirty="0" smtClean="0">
                <a:solidFill>
                  <a:srgbClr val="333333"/>
                </a:solidFill>
                <a:latin typeface="Helvetica"/>
                <a:ea typeface="Times New Roman" pitchFamily="18" charset="0"/>
                <a:cs typeface="Times New Roman" pitchFamily="18" charset="0"/>
              </a:rPr>
              <a:t> </a:t>
            </a:r>
            <a:r>
              <a:rPr lang="en-US" b="1" dirty="0" err="1" smtClean="0">
                <a:solidFill>
                  <a:srgbClr val="333333"/>
                </a:solidFill>
                <a:latin typeface="Helvetica"/>
                <a:ea typeface="Times New Roman" pitchFamily="18" charset="0"/>
                <a:cs typeface="Times New Roman" pitchFamily="18" charset="0"/>
              </a:rPr>
              <a:t>hệ</a:t>
            </a:r>
            <a:r>
              <a:rPr lang="en-US" b="1" dirty="0" smtClean="0">
                <a:solidFill>
                  <a:srgbClr val="333333"/>
                </a:solidFill>
                <a:latin typeface="Helvetica"/>
                <a:ea typeface="Times New Roman" pitchFamily="18" charset="0"/>
                <a:cs typeface="Times New Roman" pitchFamily="18" charset="0"/>
              </a:rPr>
              <a:t> 1:</a:t>
            </a:r>
            <a:r>
              <a:rPr lang="en-US" dirty="0" smtClean="0">
                <a:solidFill>
                  <a:srgbClr val="333333"/>
                </a:solidFill>
                <a:latin typeface="Helvetica"/>
                <a:ea typeface="Times New Roman" pitchFamily="18" charset="0"/>
                <a:cs typeface="Times New Roman" pitchFamily="18" charset="0"/>
              </a:rPr>
              <a:t>  </a:t>
            </a:r>
            <a:r>
              <a:rPr lang="en-US" dirty="0" err="1" smtClean="0">
                <a:solidFill>
                  <a:srgbClr val="333333"/>
                </a:solidFill>
                <a:latin typeface="Helvetica"/>
                <a:ea typeface="Times New Roman" pitchFamily="18" charset="0"/>
                <a:cs typeface="Times New Roman" pitchFamily="18" charset="0"/>
              </a:rPr>
              <a:t>Tolbutamide</a:t>
            </a:r>
            <a:r>
              <a:rPr lang="en-US" dirty="0" smtClean="0">
                <a:solidFill>
                  <a:srgbClr val="333333"/>
                </a:solidFill>
                <a:latin typeface="Helvetica"/>
                <a:ea typeface="Times New Roman" pitchFamily="18" charset="0"/>
                <a:cs typeface="Times New Roman" pitchFamily="18" charset="0"/>
              </a:rPr>
              <a:t>, </a:t>
            </a:r>
            <a:r>
              <a:rPr lang="en-US" dirty="0" err="1" smtClean="0">
                <a:solidFill>
                  <a:srgbClr val="333333"/>
                </a:solidFill>
                <a:latin typeface="Helvetica"/>
                <a:ea typeface="Times New Roman" pitchFamily="18" charset="0"/>
                <a:cs typeface="Times New Roman" pitchFamily="18" charset="0"/>
              </a:rPr>
              <a:t>chlorpropamide</a:t>
            </a:r>
            <a:r>
              <a:rPr lang="en-US" dirty="0" smtClean="0">
                <a:solidFill>
                  <a:srgbClr val="333333"/>
                </a:solidFill>
                <a:latin typeface="Helvetica"/>
                <a:ea typeface="Times New Roman" pitchFamily="18" charset="0"/>
                <a:cs typeface="Times New Roman" pitchFamily="18" charset="0"/>
              </a:rPr>
              <a:t>, </a:t>
            </a:r>
            <a:r>
              <a:rPr lang="en-US" dirty="0" err="1" smtClean="0">
                <a:solidFill>
                  <a:srgbClr val="333333"/>
                </a:solidFill>
                <a:latin typeface="Helvetica"/>
                <a:ea typeface="Times New Roman" pitchFamily="18" charset="0"/>
                <a:cs typeface="Times New Roman" pitchFamily="18" charset="0"/>
              </a:rPr>
              <a:t>diabetol</a:t>
            </a:r>
            <a:r>
              <a:rPr lang="en-US" dirty="0" smtClean="0">
                <a:solidFill>
                  <a:srgbClr val="333333"/>
                </a:solidFill>
                <a:latin typeface="Helvetica"/>
                <a:ea typeface="Times New Roman" pitchFamily="18" charset="0"/>
                <a:cs typeface="Times New Roman" pitchFamily="18" charset="0"/>
              </a:rPr>
              <a:t>:</a:t>
            </a:r>
            <a:endParaRPr lang="en-US" dirty="0" smtClean="0">
              <a:latin typeface="Arial" pitchFamily="34" charset="0"/>
              <a:cs typeface="Arial" pitchFamily="34" charset="0"/>
            </a:endParaRPr>
          </a:p>
          <a:p>
            <a:pPr lvl="0" algn="just" eaLnBrk="0" fontAlgn="base" hangingPunct="0">
              <a:lnSpc>
                <a:spcPct val="150000"/>
              </a:lnSpc>
              <a:spcBef>
                <a:spcPct val="0"/>
              </a:spcBef>
              <a:spcAft>
                <a:spcPct val="0"/>
              </a:spcAft>
            </a:pPr>
            <a:r>
              <a:rPr lang="en-US" dirty="0" smtClean="0">
                <a:solidFill>
                  <a:srgbClr val="333333"/>
                </a:solidFill>
                <a:ea typeface="Times New Roman" pitchFamily="18" charset="0"/>
                <a:cs typeface="Times New Roman" pitchFamily="18" charset="0"/>
              </a:rPr>
              <a:t>–</a:t>
            </a:r>
            <a:r>
              <a:rPr lang="en-US" dirty="0" smtClean="0">
                <a:solidFill>
                  <a:srgbClr val="333333"/>
                </a:solidFill>
                <a:latin typeface="Helvetica"/>
                <a:ea typeface="Times New Roman" pitchFamily="18" charset="0"/>
                <a:cs typeface="Times New Roman" pitchFamily="18" charset="0"/>
              </a:rPr>
              <a:t> </a:t>
            </a:r>
            <a:r>
              <a:rPr lang="en-US" b="1" dirty="0" err="1" smtClean="0">
                <a:solidFill>
                  <a:srgbClr val="333333"/>
                </a:solidFill>
                <a:latin typeface="Helvetica"/>
                <a:ea typeface="Times New Roman" pitchFamily="18" charset="0"/>
                <a:cs typeface="Times New Roman" pitchFamily="18" charset="0"/>
              </a:rPr>
              <a:t>Thế</a:t>
            </a:r>
            <a:r>
              <a:rPr lang="en-US" b="1" dirty="0" smtClean="0">
                <a:solidFill>
                  <a:srgbClr val="333333"/>
                </a:solidFill>
                <a:latin typeface="Helvetica"/>
                <a:ea typeface="Times New Roman" pitchFamily="18" charset="0"/>
                <a:cs typeface="Times New Roman" pitchFamily="18" charset="0"/>
              </a:rPr>
              <a:t> </a:t>
            </a:r>
            <a:r>
              <a:rPr lang="en-US" b="1" dirty="0" err="1" smtClean="0">
                <a:solidFill>
                  <a:srgbClr val="333333"/>
                </a:solidFill>
                <a:latin typeface="Helvetica"/>
                <a:ea typeface="Times New Roman" pitchFamily="18" charset="0"/>
                <a:cs typeface="Times New Roman" pitchFamily="18" charset="0"/>
              </a:rPr>
              <a:t>hệ</a:t>
            </a:r>
            <a:r>
              <a:rPr lang="en-US" b="1" dirty="0" smtClean="0">
                <a:solidFill>
                  <a:srgbClr val="333333"/>
                </a:solidFill>
                <a:latin typeface="Helvetica"/>
                <a:ea typeface="Times New Roman" pitchFamily="18" charset="0"/>
                <a:cs typeface="Times New Roman" pitchFamily="18" charset="0"/>
              </a:rPr>
              <a:t> 2:</a:t>
            </a:r>
            <a:r>
              <a:rPr lang="en-US" dirty="0" smtClean="0">
                <a:solidFill>
                  <a:srgbClr val="333333"/>
                </a:solidFill>
                <a:latin typeface="Helvetica"/>
                <a:ea typeface="Times New Roman" pitchFamily="18" charset="0"/>
                <a:cs typeface="Times New Roman" pitchFamily="18" charset="0"/>
              </a:rPr>
              <a:t>  </a:t>
            </a:r>
            <a:r>
              <a:rPr lang="en-US" dirty="0" err="1" smtClean="0">
                <a:solidFill>
                  <a:srgbClr val="333333"/>
                </a:solidFill>
                <a:latin typeface="Helvetica"/>
                <a:ea typeface="Times New Roman" pitchFamily="18" charset="0"/>
                <a:cs typeface="Times New Roman" pitchFamily="18" charset="0"/>
              </a:rPr>
              <a:t>glibenclamide</a:t>
            </a:r>
            <a:r>
              <a:rPr lang="en-US" dirty="0" smtClean="0">
                <a:solidFill>
                  <a:srgbClr val="333333"/>
                </a:solidFill>
                <a:latin typeface="Helvetica"/>
                <a:ea typeface="Times New Roman" pitchFamily="18" charset="0"/>
                <a:cs typeface="Times New Roman" pitchFamily="18" charset="0"/>
              </a:rPr>
              <a:t>, </a:t>
            </a:r>
            <a:r>
              <a:rPr lang="en-US" b="1" dirty="0" err="1" smtClean="0">
                <a:solidFill>
                  <a:srgbClr val="333333"/>
                </a:solidFill>
                <a:latin typeface="Helvetica"/>
                <a:ea typeface="Times New Roman" pitchFamily="18" charset="0"/>
                <a:cs typeface="Times New Roman" pitchFamily="18" charset="0"/>
              </a:rPr>
              <a:t>gliclazide</a:t>
            </a:r>
            <a:r>
              <a:rPr lang="en-US" dirty="0" smtClean="0">
                <a:solidFill>
                  <a:srgbClr val="333333"/>
                </a:solidFill>
                <a:latin typeface="Helvetica"/>
                <a:ea typeface="Times New Roman" pitchFamily="18" charset="0"/>
                <a:cs typeface="Times New Roman" pitchFamily="18" charset="0"/>
              </a:rPr>
              <a:t>, </a:t>
            </a:r>
            <a:r>
              <a:rPr lang="en-US" dirty="0" err="1" smtClean="0">
                <a:solidFill>
                  <a:srgbClr val="333333"/>
                </a:solidFill>
                <a:latin typeface="Helvetica"/>
                <a:ea typeface="Times New Roman" pitchFamily="18" charset="0"/>
                <a:cs typeface="Times New Roman" pitchFamily="18" charset="0"/>
              </a:rPr>
              <a:t>glipizide</a:t>
            </a:r>
            <a:r>
              <a:rPr lang="en-US" dirty="0" smtClean="0">
                <a:solidFill>
                  <a:srgbClr val="333333"/>
                </a:solidFill>
                <a:latin typeface="Helvetica"/>
                <a:ea typeface="Times New Roman" pitchFamily="18" charset="0"/>
                <a:cs typeface="Times New Roman" pitchFamily="18" charset="0"/>
              </a:rPr>
              <a:t>, </a:t>
            </a:r>
            <a:r>
              <a:rPr lang="en-US" dirty="0" err="1" smtClean="0">
                <a:solidFill>
                  <a:srgbClr val="333333"/>
                </a:solidFill>
                <a:latin typeface="Helvetica"/>
                <a:ea typeface="Times New Roman" pitchFamily="18" charset="0"/>
                <a:cs typeface="Times New Roman" pitchFamily="18" charset="0"/>
              </a:rPr>
              <a:t>glyburide</a:t>
            </a:r>
            <a:r>
              <a:rPr lang="en-US" b="1" dirty="0" smtClean="0">
                <a:solidFill>
                  <a:srgbClr val="333333"/>
                </a:solidFill>
                <a:ea typeface="Times New Roman" pitchFamily="18" charset="0"/>
                <a:cs typeface="Times New Roman" pitchFamily="18" charset="0"/>
              </a:rPr>
              <a:t>…</a:t>
            </a:r>
            <a:endParaRPr lang="en-US" dirty="0" smtClean="0">
              <a:latin typeface="Arial" pitchFamily="34" charset="0"/>
              <a:cs typeface="Arial" pitchFamily="34" charset="0"/>
            </a:endParaRPr>
          </a:p>
          <a:p>
            <a:pPr lvl="0" algn="just" eaLnBrk="0" fontAlgn="base" hangingPunct="0">
              <a:lnSpc>
                <a:spcPct val="150000"/>
              </a:lnSpc>
              <a:spcBef>
                <a:spcPct val="0"/>
              </a:spcBef>
              <a:spcAft>
                <a:spcPct val="0"/>
              </a:spcAft>
            </a:pPr>
            <a:r>
              <a:rPr lang="en-US" dirty="0" smtClean="0">
                <a:solidFill>
                  <a:srgbClr val="333333"/>
                </a:solidFill>
                <a:latin typeface="Helvetica"/>
                <a:ea typeface="Times New Roman" pitchFamily="18" charset="0"/>
                <a:cs typeface="Times New Roman" pitchFamily="18" charset="0"/>
              </a:rPr>
              <a:t>- </a:t>
            </a:r>
            <a:r>
              <a:rPr lang="en-US" b="1" dirty="0" err="1" smtClean="0">
                <a:solidFill>
                  <a:srgbClr val="333333"/>
                </a:solidFill>
                <a:latin typeface="Helvetica"/>
                <a:ea typeface="Times New Roman" pitchFamily="18" charset="0"/>
                <a:cs typeface="Times New Roman" pitchFamily="18" charset="0"/>
              </a:rPr>
              <a:t>Thế</a:t>
            </a:r>
            <a:r>
              <a:rPr lang="en-US" b="1" dirty="0" smtClean="0">
                <a:solidFill>
                  <a:srgbClr val="333333"/>
                </a:solidFill>
                <a:latin typeface="Helvetica"/>
                <a:ea typeface="Times New Roman" pitchFamily="18" charset="0"/>
                <a:cs typeface="Times New Roman" pitchFamily="18" charset="0"/>
              </a:rPr>
              <a:t> </a:t>
            </a:r>
            <a:r>
              <a:rPr lang="en-US" b="1" dirty="0" err="1" smtClean="0">
                <a:solidFill>
                  <a:srgbClr val="333333"/>
                </a:solidFill>
                <a:latin typeface="Helvetica"/>
                <a:ea typeface="Times New Roman" pitchFamily="18" charset="0"/>
                <a:cs typeface="Times New Roman" pitchFamily="18" charset="0"/>
              </a:rPr>
              <a:t>hệ</a:t>
            </a:r>
            <a:r>
              <a:rPr lang="en-US" b="1" dirty="0" smtClean="0">
                <a:solidFill>
                  <a:srgbClr val="333333"/>
                </a:solidFill>
                <a:latin typeface="Helvetica"/>
                <a:ea typeface="Times New Roman" pitchFamily="18" charset="0"/>
                <a:cs typeface="Times New Roman" pitchFamily="18" charset="0"/>
              </a:rPr>
              <a:t> 3 : </a:t>
            </a:r>
            <a:r>
              <a:rPr lang="en-US" b="1" dirty="0" err="1" smtClean="0">
                <a:solidFill>
                  <a:srgbClr val="333333"/>
                </a:solidFill>
                <a:latin typeface="Helvetica"/>
                <a:ea typeface="Times New Roman" pitchFamily="18" charset="0"/>
                <a:cs typeface="Times New Roman" pitchFamily="18" charset="0"/>
              </a:rPr>
              <a:t>glimepiride</a:t>
            </a:r>
            <a:r>
              <a:rPr lang="en-US" dirty="0" smtClean="0">
                <a:solidFill>
                  <a:srgbClr val="333333"/>
                </a:solidFill>
                <a:latin typeface="Helvetica"/>
                <a:ea typeface="Times New Roman" pitchFamily="18" charset="0"/>
                <a:cs typeface="Times New Roman" pitchFamily="18" charset="0"/>
              </a:rPr>
              <a:t>: </a:t>
            </a:r>
            <a:r>
              <a:rPr lang="en-US" dirty="0" err="1" smtClean="0">
                <a:solidFill>
                  <a:srgbClr val="333333"/>
                </a:solidFill>
                <a:latin typeface="Helvetica"/>
                <a:ea typeface="Times New Roman" pitchFamily="18" charset="0"/>
                <a:cs typeface="Times New Roman" pitchFamily="18" charset="0"/>
              </a:rPr>
              <a:t>T</a:t>
            </a:r>
            <a:r>
              <a:rPr lang="en-US" dirty="0" err="1" smtClean="0">
                <a:solidFill>
                  <a:srgbClr val="333333"/>
                </a:solidFill>
                <a:ea typeface="Times New Roman" pitchFamily="18" charset="0"/>
                <a:cs typeface="Times New Roman" pitchFamily="18" charset="0"/>
              </a:rPr>
              <a:t>á</a:t>
            </a:r>
            <a:r>
              <a:rPr lang="en-US" dirty="0" err="1" smtClean="0">
                <a:solidFill>
                  <a:srgbClr val="333333"/>
                </a:solidFill>
                <a:latin typeface="Helvetica"/>
                <a:ea typeface="Times New Roman" pitchFamily="18" charset="0"/>
                <a:cs typeface="Times New Roman" pitchFamily="18" charset="0"/>
              </a:rPr>
              <a:t>c</a:t>
            </a:r>
            <a:r>
              <a:rPr lang="en-US" dirty="0" smtClean="0">
                <a:solidFill>
                  <a:srgbClr val="333333"/>
                </a:solidFill>
                <a:latin typeface="Helvetica"/>
                <a:ea typeface="Times New Roman" pitchFamily="18" charset="0"/>
                <a:cs typeface="Times New Roman" pitchFamily="18" charset="0"/>
              </a:rPr>
              <a:t> </a:t>
            </a:r>
            <a:r>
              <a:rPr lang="en-US" dirty="0" err="1" smtClean="0">
                <a:solidFill>
                  <a:srgbClr val="333333"/>
                </a:solidFill>
                <a:latin typeface="Helvetica"/>
                <a:ea typeface="Times New Roman" pitchFamily="18" charset="0"/>
                <a:cs typeface="Times New Roman" pitchFamily="18" charset="0"/>
              </a:rPr>
              <a:t>dụng</a:t>
            </a:r>
            <a:r>
              <a:rPr lang="en-US" dirty="0" smtClean="0">
                <a:solidFill>
                  <a:srgbClr val="333333"/>
                </a:solidFill>
                <a:latin typeface="Helvetica"/>
                <a:ea typeface="Times New Roman" pitchFamily="18" charset="0"/>
                <a:cs typeface="Times New Roman" pitchFamily="18" charset="0"/>
              </a:rPr>
              <a:t> </a:t>
            </a:r>
            <a:r>
              <a:rPr lang="en-US" dirty="0" err="1" smtClean="0">
                <a:solidFill>
                  <a:srgbClr val="333333"/>
                </a:solidFill>
                <a:latin typeface="Helvetica"/>
                <a:ea typeface="Times New Roman" pitchFamily="18" charset="0"/>
                <a:cs typeface="Times New Roman" pitchFamily="18" charset="0"/>
              </a:rPr>
              <a:t>hạ</a:t>
            </a:r>
            <a:r>
              <a:rPr lang="en-US" dirty="0" smtClean="0">
                <a:solidFill>
                  <a:srgbClr val="333333"/>
                </a:solidFill>
                <a:latin typeface="Helvetica"/>
                <a:ea typeface="Times New Roman" pitchFamily="18" charset="0"/>
                <a:cs typeface="Times New Roman" pitchFamily="18" charset="0"/>
              </a:rPr>
              <a:t> glucose </a:t>
            </a:r>
            <a:r>
              <a:rPr lang="en-US" dirty="0" err="1" smtClean="0">
                <a:solidFill>
                  <a:srgbClr val="333333"/>
                </a:solidFill>
                <a:latin typeface="Helvetica"/>
                <a:ea typeface="Times New Roman" pitchFamily="18" charset="0"/>
                <a:cs typeface="Times New Roman" pitchFamily="18" charset="0"/>
              </a:rPr>
              <a:t>m</a:t>
            </a:r>
            <a:r>
              <a:rPr lang="en-US" dirty="0" err="1" smtClean="0">
                <a:solidFill>
                  <a:srgbClr val="333333"/>
                </a:solidFill>
                <a:ea typeface="Times New Roman" pitchFamily="18" charset="0"/>
                <a:cs typeface="Times New Roman" pitchFamily="18" charset="0"/>
              </a:rPr>
              <a:t>á</a:t>
            </a:r>
            <a:r>
              <a:rPr lang="en-US" dirty="0" err="1" smtClean="0">
                <a:solidFill>
                  <a:srgbClr val="333333"/>
                </a:solidFill>
                <a:latin typeface="Helvetica"/>
                <a:ea typeface="Times New Roman" pitchFamily="18" charset="0"/>
                <a:cs typeface="Times New Roman" pitchFamily="18" charset="0"/>
              </a:rPr>
              <a:t>u</a:t>
            </a:r>
            <a:r>
              <a:rPr lang="en-US" dirty="0" smtClean="0">
                <a:solidFill>
                  <a:srgbClr val="333333"/>
                </a:solidFill>
                <a:latin typeface="Helvetica"/>
                <a:ea typeface="Times New Roman" pitchFamily="18" charset="0"/>
                <a:cs typeface="Times New Roman" pitchFamily="18" charset="0"/>
              </a:rPr>
              <a:t> </a:t>
            </a:r>
            <a:r>
              <a:rPr lang="en-US" dirty="0" err="1" smtClean="0">
                <a:solidFill>
                  <a:srgbClr val="333333"/>
                </a:solidFill>
                <a:latin typeface="Helvetica"/>
                <a:ea typeface="Times New Roman" pitchFamily="18" charset="0"/>
                <a:cs typeface="Times New Roman" pitchFamily="18" charset="0"/>
              </a:rPr>
              <a:t>tốt</a:t>
            </a:r>
            <a:r>
              <a:rPr lang="en-US" dirty="0" smtClean="0">
                <a:solidFill>
                  <a:srgbClr val="333333"/>
                </a:solidFill>
                <a:latin typeface="Helvetica"/>
                <a:ea typeface="Times New Roman" pitchFamily="18" charset="0"/>
                <a:cs typeface="Times New Roman" pitchFamily="18" charset="0"/>
              </a:rPr>
              <a:t>, </a:t>
            </a:r>
            <a:r>
              <a:rPr lang="en-US" dirty="0" err="1" smtClean="0">
                <a:solidFill>
                  <a:srgbClr val="333333"/>
                </a:solidFill>
                <a:latin typeface="Helvetica"/>
                <a:ea typeface="Times New Roman" pitchFamily="18" charset="0"/>
                <a:cs typeface="Times New Roman" pitchFamily="18" charset="0"/>
              </a:rPr>
              <a:t>k</a:t>
            </a:r>
            <a:r>
              <a:rPr lang="en-US" dirty="0" err="1" smtClean="0">
                <a:solidFill>
                  <a:srgbClr val="333333"/>
                </a:solidFill>
                <a:ea typeface="Times New Roman" pitchFamily="18" charset="0"/>
                <a:cs typeface="Times New Roman" pitchFamily="18" charset="0"/>
              </a:rPr>
              <a:t>í</a:t>
            </a:r>
            <a:r>
              <a:rPr lang="en-US" dirty="0" err="1" smtClean="0">
                <a:solidFill>
                  <a:srgbClr val="333333"/>
                </a:solidFill>
                <a:latin typeface="Helvetica"/>
                <a:ea typeface="Times New Roman" pitchFamily="18" charset="0"/>
                <a:cs typeface="Times New Roman" pitchFamily="18" charset="0"/>
              </a:rPr>
              <a:t>ch</a:t>
            </a:r>
            <a:r>
              <a:rPr lang="en-US" dirty="0" smtClean="0">
                <a:solidFill>
                  <a:srgbClr val="333333"/>
                </a:solidFill>
                <a:latin typeface="Helvetica"/>
                <a:ea typeface="Times New Roman" pitchFamily="18" charset="0"/>
                <a:cs typeface="Times New Roman" pitchFamily="18" charset="0"/>
              </a:rPr>
              <a:t> </a:t>
            </a:r>
            <a:r>
              <a:rPr lang="en-US" dirty="0" err="1" smtClean="0">
                <a:solidFill>
                  <a:srgbClr val="333333"/>
                </a:solidFill>
                <a:latin typeface="Helvetica"/>
                <a:ea typeface="Times New Roman" pitchFamily="18" charset="0"/>
                <a:cs typeface="Times New Roman" pitchFamily="18" charset="0"/>
              </a:rPr>
              <a:t>th</a:t>
            </a:r>
            <a:r>
              <a:rPr lang="en-US" dirty="0" err="1" smtClean="0">
                <a:solidFill>
                  <a:srgbClr val="333333"/>
                </a:solidFill>
                <a:ea typeface="Times New Roman" pitchFamily="18" charset="0"/>
                <a:cs typeface="Times New Roman" pitchFamily="18" charset="0"/>
              </a:rPr>
              <a:t>í</a:t>
            </a:r>
            <a:r>
              <a:rPr lang="en-US" dirty="0" err="1" smtClean="0">
                <a:solidFill>
                  <a:srgbClr val="333333"/>
                </a:solidFill>
                <a:latin typeface="Helvetica"/>
                <a:ea typeface="Times New Roman" pitchFamily="18" charset="0"/>
                <a:cs typeface="Times New Roman" pitchFamily="18" charset="0"/>
              </a:rPr>
              <a:t>ch</a:t>
            </a:r>
            <a:r>
              <a:rPr lang="en-US" dirty="0" smtClean="0">
                <a:solidFill>
                  <a:srgbClr val="333333"/>
                </a:solidFill>
                <a:latin typeface="Helvetica"/>
                <a:ea typeface="Times New Roman" pitchFamily="18" charset="0"/>
                <a:cs typeface="Times New Roman" pitchFamily="18" charset="0"/>
              </a:rPr>
              <a:t> </a:t>
            </a:r>
            <a:r>
              <a:rPr lang="en-US" dirty="0" err="1" smtClean="0">
                <a:solidFill>
                  <a:srgbClr val="333333"/>
                </a:solidFill>
                <a:latin typeface="Helvetica"/>
                <a:ea typeface="Times New Roman" pitchFamily="18" charset="0"/>
                <a:cs typeface="Times New Roman" pitchFamily="18" charset="0"/>
              </a:rPr>
              <a:t>tế</a:t>
            </a:r>
            <a:r>
              <a:rPr lang="en-US" dirty="0" smtClean="0">
                <a:solidFill>
                  <a:srgbClr val="333333"/>
                </a:solidFill>
                <a:latin typeface="Helvetica"/>
                <a:ea typeface="Times New Roman" pitchFamily="18" charset="0"/>
                <a:cs typeface="Times New Roman" pitchFamily="18" charset="0"/>
              </a:rPr>
              <a:t> </a:t>
            </a:r>
            <a:r>
              <a:rPr lang="en-US" dirty="0" err="1" smtClean="0">
                <a:solidFill>
                  <a:srgbClr val="333333"/>
                </a:solidFill>
                <a:latin typeface="Helvetica"/>
                <a:ea typeface="Times New Roman" pitchFamily="18" charset="0"/>
                <a:cs typeface="Times New Roman" pitchFamily="18" charset="0"/>
              </a:rPr>
              <a:t>b</a:t>
            </a:r>
            <a:r>
              <a:rPr lang="en-US" dirty="0" err="1" smtClean="0">
                <a:solidFill>
                  <a:srgbClr val="333333"/>
                </a:solidFill>
                <a:ea typeface="Times New Roman" pitchFamily="18" charset="0"/>
                <a:cs typeface="Times New Roman" pitchFamily="18" charset="0"/>
              </a:rPr>
              <a:t>à</a:t>
            </a:r>
            <a:r>
              <a:rPr lang="en-US" dirty="0" err="1" smtClean="0">
                <a:solidFill>
                  <a:srgbClr val="333333"/>
                </a:solidFill>
                <a:latin typeface="Helvetica"/>
                <a:ea typeface="Times New Roman" pitchFamily="18" charset="0"/>
                <a:cs typeface="Times New Roman" pitchFamily="18" charset="0"/>
              </a:rPr>
              <a:t>o</a:t>
            </a:r>
            <a:r>
              <a:rPr lang="en-US" dirty="0" smtClean="0">
                <a:solidFill>
                  <a:srgbClr val="333333"/>
                </a:solidFill>
                <a:latin typeface="Helvetica"/>
                <a:ea typeface="Times New Roman" pitchFamily="18" charset="0"/>
                <a:cs typeface="Times New Roman" pitchFamily="18" charset="0"/>
              </a:rPr>
              <a:t> </a:t>
            </a:r>
            <a:r>
              <a:rPr lang="en-US" dirty="0" err="1" smtClean="0">
                <a:solidFill>
                  <a:srgbClr val="333333"/>
                </a:solidFill>
                <a:latin typeface="Helvetica"/>
                <a:ea typeface="Times New Roman" pitchFamily="18" charset="0"/>
                <a:cs typeface="Times New Roman" pitchFamily="18" charset="0"/>
              </a:rPr>
              <a:t>bêta</a:t>
            </a:r>
            <a:r>
              <a:rPr lang="en-US" dirty="0" smtClean="0">
                <a:solidFill>
                  <a:srgbClr val="333333"/>
                </a:solidFill>
                <a:latin typeface="Helvetica"/>
                <a:ea typeface="Times New Roman" pitchFamily="18" charset="0"/>
                <a:cs typeface="Times New Roman" pitchFamily="18" charset="0"/>
              </a:rPr>
              <a:t> </a:t>
            </a:r>
            <a:r>
              <a:rPr lang="en-US" dirty="0" err="1" smtClean="0">
                <a:solidFill>
                  <a:srgbClr val="333333"/>
                </a:solidFill>
                <a:latin typeface="Helvetica"/>
                <a:ea typeface="Times New Roman" pitchFamily="18" charset="0"/>
                <a:cs typeface="Times New Roman" pitchFamily="18" charset="0"/>
              </a:rPr>
              <a:t>của</a:t>
            </a:r>
            <a:r>
              <a:rPr lang="en-US" dirty="0" smtClean="0">
                <a:solidFill>
                  <a:srgbClr val="333333"/>
                </a:solidFill>
                <a:latin typeface="Helvetica"/>
                <a:ea typeface="Times New Roman" pitchFamily="18" charset="0"/>
                <a:cs typeface="Times New Roman" pitchFamily="18" charset="0"/>
              </a:rPr>
              <a:t> </a:t>
            </a:r>
            <a:r>
              <a:rPr lang="en-US" dirty="0" err="1" smtClean="0">
                <a:solidFill>
                  <a:srgbClr val="333333"/>
                </a:solidFill>
                <a:latin typeface="Helvetica"/>
                <a:ea typeface="Times New Roman" pitchFamily="18" charset="0"/>
                <a:cs typeface="Times New Roman" pitchFamily="18" charset="0"/>
              </a:rPr>
              <a:t>tụy</a:t>
            </a:r>
            <a:r>
              <a:rPr lang="en-US" dirty="0" smtClean="0">
                <a:solidFill>
                  <a:srgbClr val="333333"/>
                </a:solidFill>
                <a:latin typeface="Helvetica"/>
                <a:ea typeface="Times New Roman" pitchFamily="18" charset="0"/>
                <a:cs typeface="Times New Roman" pitchFamily="18" charset="0"/>
              </a:rPr>
              <a:t> </a:t>
            </a:r>
            <a:r>
              <a:rPr lang="en-US" dirty="0" err="1" smtClean="0">
                <a:solidFill>
                  <a:srgbClr val="333333"/>
                </a:solidFill>
                <a:latin typeface="Helvetica"/>
                <a:ea typeface="Times New Roman" pitchFamily="18" charset="0"/>
                <a:cs typeface="Times New Roman" pitchFamily="18" charset="0"/>
              </a:rPr>
              <a:t>b</a:t>
            </a:r>
            <a:r>
              <a:rPr lang="en-US" dirty="0" err="1" smtClean="0">
                <a:solidFill>
                  <a:srgbClr val="333333"/>
                </a:solidFill>
                <a:ea typeface="Times New Roman" pitchFamily="18" charset="0"/>
                <a:cs typeface="Times New Roman" pitchFamily="18" charset="0"/>
              </a:rPr>
              <a:t>à</a:t>
            </a:r>
            <a:r>
              <a:rPr lang="en-US" dirty="0" err="1" smtClean="0">
                <a:solidFill>
                  <a:srgbClr val="333333"/>
                </a:solidFill>
                <a:latin typeface="Helvetica"/>
                <a:ea typeface="Times New Roman" pitchFamily="18" charset="0"/>
                <a:cs typeface="Times New Roman" pitchFamily="18" charset="0"/>
              </a:rPr>
              <a:t>i</a:t>
            </a:r>
            <a:r>
              <a:rPr lang="en-US" dirty="0" smtClean="0">
                <a:solidFill>
                  <a:srgbClr val="333333"/>
                </a:solidFill>
                <a:latin typeface="Helvetica"/>
                <a:ea typeface="Times New Roman" pitchFamily="18" charset="0"/>
                <a:cs typeface="Times New Roman" pitchFamily="18" charset="0"/>
              </a:rPr>
              <a:t> </a:t>
            </a:r>
            <a:r>
              <a:rPr lang="en-US" dirty="0" err="1" smtClean="0">
                <a:solidFill>
                  <a:srgbClr val="333333"/>
                </a:solidFill>
                <a:latin typeface="Helvetica"/>
                <a:ea typeface="Times New Roman" pitchFamily="18" charset="0"/>
                <a:cs typeface="Times New Roman" pitchFamily="18" charset="0"/>
              </a:rPr>
              <a:t>tiết</a:t>
            </a:r>
            <a:r>
              <a:rPr lang="en-US" dirty="0" smtClean="0">
                <a:solidFill>
                  <a:srgbClr val="333333"/>
                </a:solidFill>
                <a:latin typeface="Helvetica"/>
                <a:ea typeface="Times New Roman" pitchFamily="18" charset="0"/>
                <a:cs typeface="Times New Roman" pitchFamily="18" charset="0"/>
              </a:rPr>
              <a:t> insulin, </a:t>
            </a:r>
            <a:r>
              <a:rPr lang="en-US" b="1" dirty="0" err="1" smtClean="0">
                <a:solidFill>
                  <a:srgbClr val="333333"/>
                </a:solidFill>
                <a:latin typeface="Helvetica"/>
                <a:ea typeface="Times New Roman" pitchFamily="18" charset="0"/>
                <a:cs typeface="Times New Roman" pitchFamily="18" charset="0"/>
              </a:rPr>
              <a:t>tăng</a:t>
            </a:r>
            <a:r>
              <a:rPr lang="en-US" b="1" dirty="0" smtClean="0">
                <a:solidFill>
                  <a:srgbClr val="333333"/>
                </a:solidFill>
                <a:latin typeface="Helvetica"/>
                <a:ea typeface="Times New Roman" pitchFamily="18" charset="0"/>
                <a:cs typeface="Times New Roman" pitchFamily="18" charset="0"/>
              </a:rPr>
              <a:t> </a:t>
            </a:r>
            <a:r>
              <a:rPr lang="en-US" b="1" dirty="0" err="1" smtClean="0">
                <a:solidFill>
                  <a:srgbClr val="333333"/>
                </a:solidFill>
                <a:latin typeface="Helvetica"/>
                <a:ea typeface="Times New Roman" pitchFamily="18" charset="0"/>
                <a:cs typeface="Times New Roman" pitchFamily="18" charset="0"/>
              </a:rPr>
              <a:t>nhạy</a:t>
            </a:r>
            <a:r>
              <a:rPr lang="en-US" b="1" dirty="0" smtClean="0">
                <a:solidFill>
                  <a:srgbClr val="333333"/>
                </a:solidFill>
                <a:latin typeface="Helvetica"/>
                <a:ea typeface="Times New Roman" pitchFamily="18" charset="0"/>
                <a:cs typeface="Times New Roman" pitchFamily="18" charset="0"/>
              </a:rPr>
              <a:t> </a:t>
            </a:r>
            <a:r>
              <a:rPr lang="en-US" b="1" dirty="0" err="1" smtClean="0">
                <a:solidFill>
                  <a:srgbClr val="333333"/>
                </a:solidFill>
                <a:latin typeface="Helvetica"/>
                <a:ea typeface="Times New Roman" pitchFamily="18" charset="0"/>
                <a:cs typeface="Times New Roman" pitchFamily="18" charset="0"/>
              </a:rPr>
              <a:t>cảm</a:t>
            </a:r>
            <a:r>
              <a:rPr lang="en-US" b="1" dirty="0" smtClean="0">
                <a:solidFill>
                  <a:srgbClr val="333333"/>
                </a:solidFill>
                <a:latin typeface="Helvetica"/>
                <a:ea typeface="Times New Roman" pitchFamily="18" charset="0"/>
                <a:cs typeface="Times New Roman" pitchFamily="18" charset="0"/>
              </a:rPr>
              <a:t> </a:t>
            </a:r>
            <a:r>
              <a:rPr lang="en-US" b="1" dirty="0" err="1" smtClean="0">
                <a:solidFill>
                  <a:srgbClr val="333333"/>
                </a:solidFill>
                <a:latin typeface="Helvetica"/>
                <a:ea typeface="Times New Roman" pitchFamily="18" charset="0"/>
                <a:cs typeface="Times New Roman" pitchFamily="18" charset="0"/>
              </a:rPr>
              <a:t>của</a:t>
            </a:r>
            <a:r>
              <a:rPr lang="en-US" b="1" dirty="0" smtClean="0">
                <a:solidFill>
                  <a:srgbClr val="333333"/>
                </a:solidFill>
                <a:latin typeface="Helvetica"/>
                <a:ea typeface="Times New Roman" pitchFamily="18" charset="0"/>
                <a:cs typeface="Times New Roman" pitchFamily="18" charset="0"/>
              </a:rPr>
              <a:t> </a:t>
            </a:r>
            <a:r>
              <a:rPr lang="en-US" b="1" dirty="0" err="1" smtClean="0">
                <a:solidFill>
                  <a:srgbClr val="333333"/>
                </a:solidFill>
                <a:latin typeface="Helvetica"/>
                <a:ea typeface="Times New Roman" pitchFamily="18" charset="0"/>
                <a:cs typeface="Times New Roman" pitchFamily="18" charset="0"/>
              </a:rPr>
              <a:t>mô</a:t>
            </a:r>
            <a:r>
              <a:rPr lang="en-US" b="1" dirty="0" smtClean="0">
                <a:solidFill>
                  <a:srgbClr val="333333"/>
                </a:solidFill>
                <a:latin typeface="Helvetica"/>
                <a:ea typeface="Times New Roman" pitchFamily="18" charset="0"/>
                <a:cs typeface="Times New Roman" pitchFamily="18" charset="0"/>
              </a:rPr>
              <a:t> </a:t>
            </a:r>
            <a:r>
              <a:rPr lang="en-US" b="1" dirty="0" err="1" smtClean="0">
                <a:solidFill>
                  <a:srgbClr val="333333"/>
                </a:solidFill>
                <a:latin typeface="Helvetica"/>
                <a:ea typeface="Times New Roman" pitchFamily="18" charset="0"/>
                <a:cs typeface="Times New Roman" pitchFamily="18" charset="0"/>
              </a:rPr>
              <a:t>ngoại</a:t>
            </a:r>
            <a:r>
              <a:rPr lang="en-US" b="1" dirty="0" smtClean="0">
                <a:solidFill>
                  <a:srgbClr val="333333"/>
                </a:solidFill>
                <a:latin typeface="Helvetica"/>
                <a:ea typeface="Times New Roman" pitchFamily="18" charset="0"/>
                <a:cs typeface="Times New Roman" pitchFamily="18" charset="0"/>
              </a:rPr>
              <a:t> vi </a:t>
            </a:r>
            <a:r>
              <a:rPr lang="en-US" b="1" dirty="0" err="1" smtClean="0">
                <a:solidFill>
                  <a:srgbClr val="333333"/>
                </a:solidFill>
                <a:latin typeface="Helvetica"/>
                <a:ea typeface="Times New Roman" pitchFamily="18" charset="0"/>
                <a:cs typeface="Times New Roman" pitchFamily="18" charset="0"/>
              </a:rPr>
              <a:t>với</a:t>
            </a:r>
            <a:r>
              <a:rPr lang="en-US" b="1" dirty="0" smtClean="0">
                <a:solidFill>
                  <a:srgbClr val="333333"/>
                </a:solidFill>
                <a:latin typeface="Helvetica"/>
                <a:ea typeface="Times New Roman" pitchFamily="18" charset="0"/>
                <a:cs typeface="Times New Roman" pitchFamily="18" charset="0"/>
              </a:rPr>
              <a:t> insulin.</a:t>
            </a:r>
            <a:r>
              <a:rPr lang="en-US" dirty="0" smtClean="0">
                <a:solidFill>
                  <a:srgbClr val="333333"/>
                </a:solidFill>
                <a:latin typeface="Helvetica"/>
                <a:ea typeface="Times New Roman" pitchFamily="18" charset="0"/>
                <a:cs typeface="Times New Roman" pitchFamily="18" charset="0"/>
              </a:rPr>
              <a:t>, </a:t>
            </a:r>
            <a:r>
              <a:rPr lang="en-US" dirty="0" err="1" smtClean="0">
                <a:solidFill>
                  <a:srgbClr val="333333"/>
                </a:solidFill>
                <a:latin typeface="Helvetica"/>
                <a:ea typeface="Times New Roman" pitchFamily="18" charset="0"/>
                <a:cs typeface="Times New Roman" pitchFamily="18" charset="0"/>
              </a:rPr>
              <a:t>thuốc</a:t>
            </a:r>
            <a:r>
              <a:rPr lang="en-US" dirty="0" smtClean="0">
                <a:solidFill>
                  <a:srgbClr val="333333"/>
                </a:solidFill>
                <a:latin typeface="Helvetica"/>
                <a:ea typeface="Times New Roman" pitchFamily="18" charset="0"/>
                <a:cs typeface="Times New Roman" pitchFamily="18" charset="0"/>
              </a:rPr>
              <a:t> </a:t>
            </a:r>
            <a:r>
              <a:rPr lang="en-US" dirty="0" err="1" smtClean="0">
                <a:solidFill>
                  <a:srgbClr val="333333"/>
                </a:solidFill>
                <a:latin typeface="Helvetica"/>
                <a:ea typeface="Times New Roman" pitchFamily="18" charset="0"/>
                <a:cs typeface="Times New Roman" pitchFamily="18" charset="0"/>
              </a:rPr>
              <a:t>ức</a:t>
            </a:r>
            <a:r>
              <a:rPr lang="en-US" dirty="0" smtClean="0">
                <a:solidFill>
                  <a:srgbClr val="333333"/>
                </a:solidFill>
                <a:latin typeface="Helvetica"/>
                <a:ea typeface="Times New Roman" pitchFamily="18" charset="0"/>
                <a:cs typeface="Times New Roman" pitchFamily="18" charset="0"/>
              </a:rPr>
              <a:t> </a:t>
            </a:r>
            <a:r>
              <a:rPr lang="en-US" dirty="0" err="1" smtClean="0">
                <a:solidFill>
                  <a:srgbClr val="333333"/>
                </a:solidFill>
                <a:latin typeface="Helvetica"/>
                <a:ea typeface="Times New Roman" pitchFamily="18" charset="0"/>
                <a:cs typeface="Times New Roman" pitchFamily="18" charset="0"/>
              </a:rPr>
              <a:t>chế</a:t>
            </a:r>
            <a:r>
              <a:rPr lang="en-US" dirty="0" smtClean="0">
                <a:solidFill>
                  <a:srgbClr val="333333"/>
                </a:solidFill>
                <a:latin typeface="Helvetica"/>
                <a:ea typeface="Times New Roman" pitchFamily="18" charset="0"/>
                <a:cs typeface="Times New Roman" pitchFamily="18" charset="0"/>
              </a:rPr>
              <a:t> </a:t>
            </a:r>
            <a:r>
              <a:rPr lang="en-US" dirty="0" err="1" smtClean="0">
                <a:solidFill>
                  <a:srgbClr val="333333"/>
                </a:solidFill>
                <a:latin typeface="Helvetica"/>
                <a:ea typeface="Times New Roman" pitchFamily="18" charset="0"/>
                <a:cs typeface="Times New Roman" pitchFamily="18" charset="0"/>
              </a:rPr>
              <a:t>alfaglucosidase</a:t>
            </a:r>
            <a:r>
              <a:rPr lang="en-US" dirty="0" smtClean="0">
                <a:solidFill>
                  <a:srgbClr val="333333"/>
                </a:solidFill>
                <a:latin typeface="Helvetica"/>
                <a:ea typeface="Times New Roman" pitchFamily="18" charset="0"/>
                <a:cs typeface="Times New Roman" pitchFamily="18" charset="0"/>
              </a:rPr>
              <a:t>, </a:t>
            </a:r>
            <a:r>
              <a:rPr lang="en-US" dirty="0" err="1" smtClean="0">
                <a:solidFill>
                  <a:srgbClr val="333333"/>
                </a:solidFill>
                <a:latin typeface="Helvetica"/>
                <a:ea typeface="Times New Roman" pitchFamily="18" charset="0"/>
                <a:cs typeface="Times New Roman" pitchFamily="18" charset="0"/>
              </a:rPr>
              <a:t>ức</a:t>
            </a:r>
            <a:r>
              <a:rPr lang="en-US" dirty="0" smtClean="0">
                <a:solidFill>
                  <a:srgbClr val="333333"/>
                </a:solidFill>
                <a:latin typeface="Helvetica"/>
                <a:ea typeface="Times New Roman" pitchFamily="18" charset="0"/>
                <a:cs typeface="Times New Roman" pitchFamily="18" charset="0"/>
              </a:rPr>
              <a:t> </a:t>
            </a:r>
            <a:r>
              <a:rPr lang="en-US" dirty="0" err="1" smtClean="0">
                <a:solidFill>
                  <a:srgbClr val="333333"/>
                </a:solidFill>
                <a:latin typeface="Helvetica"/>
                <a:ea typeface="Times New Roman" pitchFamily="18" charset="0"/>
                <a:cs typeface="Times New Roman" pitchFamily="18" charset="0"/>
              </a:rPr>
              <a:t>chế</a:t>
            </a:r>
            <a:r>
              <a:rPr lang="en-US" dirty="0" smtClean="0">
                <a:solidFill>
                  <a:srgbClr val="333333"/>
                </a:solidFill>
                <a:latin typeface="Helvetica"/>
                <a:ea typeface="Times New Roman" pitchFamily="18" charset="0"/>
                <a:cs typeface="Times New Roman" pitchFamily="18" charset="0"/>
              </a:rPr>
              <a:t> DPP-4, insulin.</a:t>
            </a:r>
            <a:endParaRPr lang="en-US" sz="2000" dirty="0" smtClean="0">
              <a:latin typeface="Arial" pitchFamily="34" charset="0"/>
              <a:cs typeface="Arial" pitchFamily="34" charset="0"/>
            </a:endParaRPr>
          </a:p>
        </p:txBody>
      </p:sp>
      <p:sp>
        <p:nvSpPr>
          <p:cNvPr id="5" name="TextBox 4"/>
          <p:cNvSpPr txBox="1"/>
          <p:nvPr/>
        </p:nvSpPr>
        <p:spPr>
          <a:xfrm>
            <a:off x="2147500" y="4613554"/>
            <a:ext cx="3542060" cy="369332"/>
          </a:xfrm>
          <a:prstGeom prst="rect">
            <a:avLst/>
          </a:prstGeom>
          <a:noFill/>
        </p:spPr>
        <p:txBody>
          <a:bodyPr wrap="none" rtlCol="0">
            <a:spAutoFit/>
          </a:bodyPr>
          <a:lstStyle/>
          <a:p>
            <a:r>
              <a:rPr lang="en-US" b="1" dirty="0" err="1" smtClean="0">
                <a:solidFill>
                  <a:srgbClr val="FF0000"/>
                </a:solidFill>
              </a:rPr>
              <a:t>Tác</a:t>
            </a:r>
            <a:r>
              <a:rPr lang="en-US" b="1" dirty="0" smtClean="0">
                <a:solidFill>
                  <a:srgbClr val="FF0000"/>
                </a:solidFill>
              </a:rPr>
              <a:t> </a:t>
            </a:r>
            <a:r>
              <a:rPr lang="en-US" b="1" dirty="0" err="1" smtClean="0">
                <a:solidFill>
                  <a:srgbClr val="FF0000"/>
                </a:solidFill>
              </a:rPr>
              <a:t>dụng</a:t>
            </a:r>
            <a:r>
              <a:rPr lang="en-US" b="1" dirty="0" smtClean="0">
                <a:solidFill>
                  <a:srgbClr val="FF0000"/>
                </a:solidFill>
              </a:rPr>
              <a:t> </a:t>
            </a:r>
            <a:r>
              <a:rPr lang="en-US" b="1" dirty="0" err="1" smtClean="0">
                <a:solidFill>
                  <a:srgbClr val="FF0000"/>
                </a:solidFill>
              </a:rPr>
              <a:t>phụ</a:t>
            </a:r>
            <a:r>
              <a:rPr lang="en-US" b="1" dirty="0" smtClean="0">
                <a:solidFill>
                  <a:srgbClr val="FF0000"/>
                </a:solidFill>
              </a:rPr>
              <a:t> : </a:t>
            </a:r>
            <a:r>
              <a:rPr lang="en-US" b="1" dirty="0" err="1" smtClean="0">
                <a:solidFill>
                  <a:srgbClr val="FF0000"/>
                </a:solidFill>
              </a:rPr>
              <a:t>gây</a:t>
            </a:r>
            <a:r>
              <a:rPr lang="en-US" b="1" dirty="0" smtClean="0">
                <a:solidFill>
                  <a:srgbClr val="FF0000"/>
                </a:solidFill>
              </a:rPr>
              <a:t> </a:t>
            </a:r>
            <a:r>
              <a:rPr lang="en-US" b="1" dirty="0" err="1" smtClean="0">
                <a:solidFill>
                  <a:srgbClr val="FF0000"/>
                </a:solidFill>
              </a:rPr>
              <a:t>hạ</a:t>
            </a:r>
            <a:r>
              <a:rPr lang="en-US" b="1" dirty="0" smtClean="0">
                <a:solidFill>
                  <a:srgbClr val="FF0000"/>
                </a:solidFill>
              </a:rPr>
              <a:t> </a:t>
            </a:r>
            <a:r>
              <a:rPr lang="en-US" b="1" dirty="0" err="1" smtClean="0">
                <a:solidFill>
                  <a:srgbClr val="FF0000"/>
                </a:solidFill>
              </a:rPr>
              <a:t>đường</a:t>
            </a:r>
            <a:r>
              <a:rPr lang="en-US" b="1" dirty="0" smtClean="0">
                <a:solidFill>
                  <a:srgbClr val="FF0000"/>
                </a:solidFill>
              </a:rPr>
              <a:t> </a:t>
            </a:r>
            <a:r>
              <a:rPr lang="en-US" b="1" dirty="0" err="1" smtClean="0">
                <a:solidFill>
                  <a:srgbClr val="FF0000"/>
                </a:solidFill>
              </a:rPr>
              <a:t>huyết</a:t>
            </a:r>
            <a:endParaRPr lang="en-US" b="1" dirty="0">
              <a:solidFill>
                <a:srgbClr val="FF0000"/>
              </a:solidFill>
            </a:endParaRPr>
          </a:p>
        </p:txBody>
      </p:sp>
      <p:sp>
        <p:nvSpPr>
          <p:cNvPr id="6" name="Title 1"/>
          <p:cNvSpPr>
            <a:spLocks noGrp="1"/>
          </p:cNvSpPr>
          <p:nvPr>
            <p:ph type="title"/>
          </p:nvPr>
        </p:nvSpPr>
        <p:spPr>
          <a:xfrm>
            <a:off x="838200" y="365126"/>
            <a:ext cx="10515600" cy="992620"/>
          </a:xfrm>
        </p:spPr>
        <p:style>
          <a:lnRef idx="2">
            <a:schemeClr val="accent2"/>
          </a:lnRef>
          <a:fillRef idx="1">
            <a:schemeClr val="lt1"/>
          </a:fillRef>
          <a:effectRef idx="0">
            <a:schemeClr val="accent2"/>
          </a:effectRef>
          <a:fontRef idx="minor">
            <a:schemeClr val="dk1"/>
          </a:fontRef>
        </p:style>
        <p:txBody>
          <a:bodyPr/>
          <a:lstStyle/>
          <a:p>
            <a:pPr algn="ctr"/>
            <a:r>
              <a:rPr lang="en-US" b="1" dirty="0" err="1" smtClean="0">
                <a:solidFill>
                  <a:srgbClr val="FF0000"/>
                </a:solidFill>
              </a:rPr>
              <a:t>Sulphonylurea</a:t>
            </a:r>
            <a:endParaRPr lang="en-US" dirty="0">
              <a:solidFill>
                <a:srgbClr val="FF0000"/>
              </a:solidFill>
            </a:endParaRPr>
          </a:p>
        </p:txBody>
      </p:sp>
      <p:sp>
        <p:nvSpPr>
          <p:cNvPr id="7" name="TextBox 6"/>
          <p:cNvSpPr txBox="1"/>
          <p:nvPr/>
        </p:nvSpPr>
        <p:spPr>
          <a:xfrm>
            <a:off x="1388837" y="1648697"/>
            <a:ext cx="3462807" cy="830997"/>
          </a:xfrm>
          <a:prstGeom prst="rect">
            <a:avLst/>
          </a:prstGeom>
          <a:noFill/>
        </p:spPr>
        <p:txBody>
          <a:bodyPr wrap="none" rtlCol="0">
            <a:spAutoFit/>
          </a:bodyPr>
          <a:lstStyle/>
          <a:p>
            <a:pPr lvl="0"/>
            <a:r>
              <a:rPr lang="en-US" sz="2400" b="1" dirty="0" err="1" smtClean="0">
                <a:solidFill>
                  <a:srgbClr val="00B0F0"/>
                </a:solidFill>
                <a:latin typeface="Helvetica"/>
                <a:ea typeface="Times New Roman" pitchFamily="18" charset="0"/>
                <a:cs typeface="Times New Roman" pitchFamily="18" charset="0"/>
              </a:rPr>
              <a:t>C</a:t>
            </a:r>
            <a:r>
              <a:rPr lang="en-US" sz="2400" b="1" dirty="0" err="1" smtClean="0">
                <a:solidFill>
                  <a:srgbClr val="00B0F0"/>
                </a:solidFill>
                <a:ea typeface="Times New Roman" pitchFamily="18" charset="0"/>
                <a:cs typeface="Times New Roman" pitchFamily="18" charset="0"/>
              </a:rPr>
              <a:t>á</a:t>
            </a:r>
            <a:r>
              <a:rPr lang="en-US" sz="2400" b="1" dirty="0" err="1" smtClean="0">
                <a:solidFill>
                  <a:srgbClr val="00B0F0"/>
                </a:solidFill>
                <a:latin typeface="Helvetica"/>
                <a:ea typeface="Times New Roman" pitchFamily="18" charset="0"/>
                <a:cs typeface="Times New Roman" pitchFamily="18" charset="0"/>
              </a:rPr>
              <a:t>c</a:t>
            </a:r>
            <a:r>
              <a:rPr lang="en-US" sz="2400" b="1" dirty="0" smtClean="0">
                <a:solidFill>
                  <a:srgbClr val="00B0F0"/>
                </a:solidFill>
                <a:latin typeface="Helvetica"/>
                <a:ea typeface="Times New Roman" pitchFamily="18" charset="0"/>
                <a:cs typeface="Times New Roman" pitchFamily="18" charset="0"/>
              </a:rPr>
              <a:t> </a:t>
            </a:r>
            <a:r>
              <a:rPr lang="en-US" sz="2400" b="1" dirty="0" err="1" smtClean="0">
                <a:solidFill>
                  <a:srgbClr val="00B0F0"/>
                </a:solidFill>
                <a:latin typeface="Helvetica"/>
                <a:ea typeface="Times New Roman" pitchFamily="18" charset="0"/>
                <a:cs typeface="Times New Roman" pitchFamily="18" charset="0"/>
              </a:rPr>
              <a:t>loại</a:t>
            </a:r>
            <a:r>
              <a:rPr lang="en-US" sz="2400" b="1" dirty="0" smtClean="0">
                <a:solidFill>
                  <a:srgbClr val="00B0F0"/>
                </a:solidFill>
                <a:latin typeface="Helvetica"/>
                <a:ea typeface="Times New Roman" pitchFamily="18" charset="0"/>
                <a:cs typeface="Times New Roman" pitchFamily="18" charset="0"/>
              </a:rPr>
              <a:t> </a:t>
            </a:r>
            <a:r>
              <a:rPr lang="en-US" sz="2400" b="1" dirty="0" err="1" smtClean="0">
                <a:solidFill>
                  <a:srgbClr val="00B0F0"/>
                </a:solidFill>
                <a:latin typeface="Helvetica"/>
                <a:ea typeface="Times New Roman" pitchFamily="18" charset="0"/>
                <a:cs typeface="Times New Roman" pitchFamily="18" charset="0"/>
              </a:rPr>
              <a:t>sulphonylure</a:t>
            </a:r>
            <a:r>
              <a:rPr lang="en-US" sz="2400" b="1" dirty="0" smtClean="0">
                <a:solidFill>
                  <a:srgbClr val="00B0F0"/>
                </a:solidFill>
                <a:latin typeface="Helvetica"/>
                <a:ea typeface="Times New Roman" pitchFamily="18" charset="0"/>
                <a:cs typeface="Times New Roman" pitchFamily="18" charset="0"/>
              </a:rPr>
              <a:t>:</a:t>
            </a:r>
            <a:endParaRPr lang="en-US" sz="2400" dirty="0" smtClean="0">
              <a:solidFill>
                <a:srgbClr val="00B0F0"/>
              </a:solidFill>
              <a:latin typeface="Arial" pitchFamily="34" charset="0"/>
              <a:cs typeface="Arial" pitchFamily="34" charset="0"/>
            </a:endParaRPr>
          </a:p>
          <a:p>
            <a:endParaRPr lang="en-US" sz="2400"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38200" y="365126"/>
            <a:ext cx="10515600" cy="992620"/>
          </a:xfrm>
        </p:spPr>
        <p:style>
          <a:lnRef idx="2">
            <a:schemeClr val="accent2"/>
          </a:lnRef>
          <a:fillRef idx="1">
            <a:schemeClr val="lt1"/>
          </a:fillRef>
          <a:effectRef idx="0">
            <a:schemeClr val="accent2"/>
          </a:effectRef>
          <a:fontRef idx="minor">
            <a:schemeClr val="dk1"/>
          </a:fontRef>
        </p:style>
        <p:txBody>
          <a:bodyPr/>
          <a:lstStyle/>
          <a:p>
            <a:pPr algn="ctr"/>
            <a:r>
              <a:rPr lang="en-US" b="1" dirty="0" err="1" smtClean="0">
                <a:solidFill>
                  <a:srgbClr val="FF0000"/>
                </a:solidFill>
              </a:rPr>
              <a:t>Sulphonylurea</a:t>
            </a:r>
            <a:endParaRPr lang="en-US" dirty="0">
              <a:solidFill>
                <a:srgbClr val="FF0000"/>
              </a:solidFill>
            </a:endParaRPr>
          </a:p>
        </p:txBody>
      </p:sp>
      <p:graphicFrame>
        <p:nvGraphicFramePr>
          <p:cNvPr id="8" name="Table 7"/>
          <p:cNvGraphicFramePr>
            <a:graphicFrameLocks noGrp="1"/>
          </p:cNvGraphicFramePr>
          <p:nvPr>
            <p:extLst/>
          </p:nvPr>
        </p:nvGraphicFramePr>
        <p:xfrm>
          <a:off x="1135117" y="1639612"/>
          <a:ext cx="10026868" cy="4786941"/>
        </p:xfrm>
        <a:graphic>
          <a:graphicData uri="http://schemas.openxmlformats.org/drawingml/2006/table">
            <a:tbl>
              <a:tblPr firstRow="1" bandRow="1">
                <a:tableStyleId>{5940675A-B579-460E-94D1-54222C63F5DA}</a:tableStyleId>
              </a:tblPr>
              <a:tblGrid>
                <a:gridCol w="2274134"/>
                <a:gridCol w="7752734"/>
              </a:tblGrid>
              <a:tr h="724263">
                <a:tc>
                  <a:txBody>
                    <a:bodyPr/>
                    <a:lstStyle/>
                    <a:p>
                      <a:pPr algn="ctr"/>
                      <a:r>
                        <a:rPr lang="en-US" sz="2200" dirty="0" err="1" smtClean="0"/>
                        <a:t>Thuốc</a:t>
                      </a:r>
                      <a:endParaRPr lang="en-US" sz="2200" b="1" dirty="0">
                        <a:latin typeface="Arial" pitchFamily="34" charset="0"/>
                        <a:cs typeface="Arial" pitchFamily="34" charset="0"/>
                      </a:endParaRPr>
                    </a:p>
                  </a:txBody>
                  <a:tcPr anchor="ctr"/>
                </a:tc>
                <a:tc>
                  <a:txBody>
                    <a:bodyPr/>
                    <a:lstStyle/>
                    <a:p>
                      <a:pPr algn="ctr"/>
                      <a:r>
                        <a:rPr lang="en-US" sz="2200" dirty="0" err="1" smtClean="0"/>
                        <a:t>Liều</a:t>
                      </a:r>
                      <a:r>
                        <a:rPr lang="en-US" sz="2200" baseline="0" dirty="0" smtClean="0"/>
                        <a:t> </a:t>
                      </a:r>
                      <a:r>
                        <a:rPr lang="en-US" sz="2200" baseline="0" dirty="0" err="1" smtClean="0"/>
                        <a:t>dùng</a:t>
                      </a:r>
                      <a:r>
                        <a:rPr lang="en-US" sz="2200" baseline="0" dirty="0" smtClean="0"/>
                        <a:t> </a:t>
                      </a:r>
                      <a:r>
                        <a:rPr lang="en-US" sz="2200" baseline="0" dirty="0" err="1" smtClean="0"/>
                        <a:t>và</a:t>
                      </a:r>
                      <a:r>
                        <a:rPr lang="en-US" sz="2200" baseline="0" dirty="0" smtClean="0"/>
                        <a:t> </a:t>
                      </a:r>
                      <a:r>
                        <a:rPr lang="en-US" sz="2200" baseline="0" dirty="0" err="1" smtClean="0"/>
                        <a:t>cách</a:t>
                      </a:r>
                      <a:r>
                        <a:rPr lang="en-US" sz="2200" baseline="0" dirty="0" smtClean="0"/>
                        <a:t> </a:t>
                      </a:r>
                      <a:r>
                        <a:rPr lang="en-US" sz="2200" baseline="0" dirty="0" err="1" smtClean="0"/>
                        <a:t>dùng</a:t>
                      </a:r>
                      <a:endParaRPr lang="en-US" sz="2200" b="1" dirty="0">
                        <a:latin typeface="Arial" pitchFamily="34" charset="0"/>
                        <a:cs typeface="Arial" pitchFamily="34" charset="0"/>
                      </a:endParaRPr>
                    </a:p>
                  </a:txBody>
                  <a:tcPr anchor="ctr"/>
                </a:tc>
              </a:tr>
              <a:tr h="729742">
                <a:tc>
                  <a:txBody>
                    <a:bodyPr/>
                    <a:lstStyle/>
                    <a:p>
                      <a:r>
                        <a:rPr lang="en-US" sz="2000" dirty="0" err="1" smtClean="0"/>
                        <a:t>Tolbutamide</a:t>
                      </a:r>
                      <a:endParaRPr lang="en-US" sz="2000" dirty="0">
                        <a:latin typeface="Arial" pitchFamily="34" charset="0"/>
                        <a:cs typeface="Arial" pitchFamily="34" charset="0"/>
                      </a:endParaRPr>
                    </a:p>
                  </a:txBody>
                  <a:tcPr anchor="ctr"/>
                </a:tc>
                <a:tc>
                  <a:txBody>
                    <a:bodyPr/>
                    <a:lstStyle/>
                    <a:p>
                      <a:r>
                        <a:rPr lang="en-US" sz="2000" dirty="0" smtClean="0"/>
                        <a:t>0.5 -</a:t>
                      </a:r>
                      <a:r>
                        <a:rPr lang="en-US" sz="2000" baseline="0" dirty="0" smtClean="0"/>
                        <a:t> </a:t>
                      </a:r>
                      <a:r>
                        <a:rPr lang="en-US" sz="2000" dirty="0" smtClean="0"/>
                        <a:t>2g chia </a:t>
                      </a:r>
                      <a:r>
                        <a:rPr lang="en-US" sz="2000" dirty="0" err="1" smtClean="0"/>
                        <a:t>làm</a:t>
                      </a:r>
                      <a:r>
                        <a:rPr lang="en-US" sz="2000" baseline="0" dirty="0" smtClean="0"/>
                        <a:t> 2-3 </a:t>
                      </a:r>
                      <a:r>
                        <a:rPr lang="en-US" sz="2000" baseline="0" dirty="0" err="1" smtClean="0"/>
                        <a:t>lần</a:t>
                      </a:r>
                      <a:endParaRPr lang="en-US" sz="2000" dirty="0">
                        <a:latin typeface="Arial" pitchFamily="34" charset="0"/>
                        <a:cs typeface="Arial" pitchFamily="34" charset="0"/>
                      </a:endParaRPr>
                    </a:p>
                  </a:txBody>
                  <a:tcPr anchor="ctr"/>
                </a:tc>
              </a:tr>
              <a:tr h="538614">
                <a:tc>
                  <a:txBody>
                    <a:bodyPr/>
                    <a:lstStyle/>
                    <a:p>
                      <a:r>
                        <a:rPr lang="en-US" sz="2000" dirty="0" err="1" smtClean="0"/>
                        <a:t>Tolazamid</a:t>
                      </a:r>
                      <a:endParaRPr lang="en-US" sz="2000" dirty="0">
                        <a:latin typeface="Arial" pitchFamily="34" charset="0"/>
                        <a:cs typeface="Arial" pitchFamily="34" charset="0"/>
                      </a:endParaRPr>
                    </a:p>
                  </a:txBody>
                  <a:tcPr anchor="ctr"/>
                </a:tc>
                <a:tc>
                  <a:txBody>
                    <a:bodyPr/>
                    <a:lstStyle/>
                    <a:p>
                      <a:r>
                        <a:rPr lang="en-US" sz="2000" dirty="0" smtClean="0"/>
                        <a:t>0.1 - 1g </a:t>
                      </a:r>
                      <a:r>
                        <a:rPr lang="en-US" sz="2000" dirty="0" err="1" smtClean="0"/>
                        <a:t>uống</a:t>
                      </a:r>
                      <a:r>
                        <a:rPr lang="en-US" sz="2000" baseline="0" dirty="0" smtClean="0"/>
                        <a:t> 1 </a:t>
                      </a:r>
                      <a:r>
                        <a:rPr lang="en-US" sz="2000" baseline="0" dirty="0" err="1" smtClean="0"/>
                        <a:t>lần</a:t>
                      </a:r>
                      <a:r>
                        <a:rPr lang="en-US" sz="2000" baseline="0" dirty="0" smtClean="0"/>
                        <a:t> </a:t>
                      </a:r>
                      <a:r>
                        <a:rPr lang="en-US" sz="2000" baseline="0" dirty="0" err="1" smtClean="0"/>
                        <a:t>hoặc</a:t>
                      </a:r>
                      <a:r>
                        <a:rPr lang="en-US" sz="2000" baseline="0" dirty="0" smtClean="0"/>
                        <a:t> chia 2 </a:t>
                      </a:r>
                      <a:r>
                        <a:rPr lang="en-US" sz="2000" baseline="0" dirty="0" err="1" smtClean="0"/>
                        <a:t>lần</a:t>
                      </a:r>
                      <a:endParaRPr lang="en-US" sz="2000" dirty="0">
                        <a:latin typeface="Arial" pitchFamily="34" charset="0"/>
                        <a:cs typeface="Arial" pitchFamily="34" charset="0"/>
                      </a:endParaRPr>
                    </a:p>
                  </a:txBody>
                  <a:tcPr anchor="ctr"/>
                </a:tc>
              </a:tr>
              <a:tr h="673477">
                <a:tc>
                  <a:txBody>
                    <a:bodyPr/>
                    <a:lstStyle/>
                    <a:p>
                      <a:r>
                        <a:rPr lang="en-US" sz="2000" dirty="0" smtClean="0"/>
                        <a:t>Glyburide</a:t>
                      </a:r>
                      <a:endParaRPr lang="en-US" sz="2000" dirty="0">
                        <a:latin typeface="Arial" pitchFamily="34" charset="0"/>
                        <a:cs typeface="Arial" pitchFamily="34" charset="0"/>
                      </a:endParaRPr>
                    </a:p>
                  </a:txBody>
                  <a:tcPr anchor="ctr"/>
                </a:tc>
                <a:tc>
                  <a:txBody>
                    <a:bodyPr/>
                    <a:lstStyle/>
                    <a:p>
                      <a:r>
                        <a:rPr lang="en-US" sz="2000" dirty="0" smtClean="0"/>
                        <a:t>1.25 – 20mg  </a:t>
                      </a:r>
                      <a:r>
                        <a:rPr lang="en-US" sz="2000" dirty="0" err="1" smtClean="0"/>
                        <a:t>uống</a:t>
                      </a:r>
                      <a:r>
                        <a:rPr lang="en-US" sz="2000" baseline="0" dirty="0" smtClean="0"/>
                        <a:t> 1 </a:t>
                      </a:r>
                      <a:r>
                        <a:rPr lang="en-US" sz="2000" baseline="0" dirty="0" err="1" smtClean="0"/>
                        <a:t>lần</a:t>
                      </a:r>
                      <a:r>
                        <a:rPr lang="en-US" sz="2000" baseline="0" dirty="0" smtClean="0"/>
                        <a:t> </a:t>
                      </a:r>
                      <a:r>
                        <a:rPr lang="en-US" sz="2000" baseline="0" dirty="0" err="1" smtClean="0"/>
                        <a:t>hoặc</a:t>
                      </a:r>
                      <a:r>
                        <a:rPr lang="en-US" sz="2000" baseline="0" dirty="0" smtClean="0"/>
                        <a:t> chia 2 </a:t>
                      </a:r>
                      <a:r>
                        <a:rPr lang="en-US" sz="2000" baseline="0" dirty="0" err="1" smtClean="0"/>
                        <a:t>lần</a:t>
                      </a:r>
                      <a:endParaRPr lang="en-US" sz="2000" dirty="0">
                        <a:latin typeface="Arial" pitchFamily="34" charset="0"/>
                        <a:cs typeface="Arial" pitchFamily="34" charset="0"/>
                      </a:endParaRPr>
                    </a:p>
                  </a:txBody>
                  <a:tcPr anchor="ctr"/>
                </a:tc>
              </a:tr>
              <a:tr h="574384">
                <a:tc>
                  <a:txBody>
                    <a:bodyPr/>
                    <a:lstStyle/>
                    <a:p>
                      <a:r>
                        <a:rPr lang="en-US" sz="2000" dirty="0" err="1" smtClean="0"/>
                        <a:t>Glimeperide</a:t>
                      </a:r>
                      <a:endParaRPr lang="en-US" sz="2000" dirty="0">
                        <a:latin typeface="Arial" pitchFamily="34" charset="0"/>
                        <a:cs typeface="Arial" pitchFamily="34" charset="0"/>
                      </a:endParaRPr>
                    </a:p>
                  </a:txBody>
                  <a:tcPr anchor="ctr"/>
                </a:tc>
                <a:tc>
                  <a:txBody>
                    <a:bodyPr/>
                    <a:lstStyle/>
                    <a:p>
                      <a:r>
                        <a:rPr lang="en-US" sz="2000" dirty="0" smtClean="0"/>
                        <a:t>1-8mg </a:t>
                      </a:r>
                      <a:r>
                        <a:rPr lang="en-US" sz="2000" dirty="0" err="1" smtClean="0"/>
                        <a:t>uống</a:t>
                      </a:r>
                      <a:r>
                        <a:rPr lang="en-US" sz="2000" baseline="0" dirty="0" smtClean="0"/>
                        <a:t> 1 </a:t>
                      </a:r>
                      <a:r>
                        <a:rPr lang="en-US" sz="2000" baseline="0" dirty="0" err="1" smtClean="0"/>
                        <a:t>lần</a:t>
                      </a:r>
                      <a:r>
                        <a:rPr lang="en-US" sz="2000" baseline="0" dirty="0" smtClean="0"/>
                        <a:t> </a:t>
                      </a:r>
                      <a:r>
                        <a:rPr lang="en-US" sz="2000" kern="1200" dirty="0" err="1" smtClean="0">
                          <a:effectLst/>
                        </a:rPr>
                        <a:t>vào</a:t>
                      </a:r>
                      <a:r>
                        <a:rPr lang="en-US" sz="2000" kern="1200" dirty="0" smtClean="0">
                          <a:effectLst/>
                        </a:rPr>
                        <a:t> </a:t>
                      </a:r>
                      <a:r>
                        <a:rPr lang="en-US" sz="2000" kern="1200" dirty="0" err="1" smtClean="0">
                          <a:effectLst/>
                        </a:rPr>
                        <a:t>buổi</a:t>
                      </a:r>
                      <a:r>
                        <a:rPr lang="en-US" sz="2000" kern="1200" dirty="0" smtClean="0">
                          <a:effectLst/>
                        </a:rPr>
                        <a:t> </a:t>
                      </a:r>
                      <a:r>
                        <a:rPr lang="en-US" sz="2000" kern="1200" dirty="0" err="1" smtClean="0">
                          <a:effectLst/>
                        </a:rPr>
                        <a:t>sáng</a:t>
                      </a:r>
                      <a:endParaRPr lang="en-US" sz="2000" dirty="0">
                        <a:latin typeface="Arial" pitchFamily="34" charset="0"/>
                        <a:cs typeface="Arial" pitchFamily="34" charset="0"/>
                      </a:endParaRPr>
                    </a:p>
                  </a:txBody>
                  <a:tcPr anchor="ctr"/>
                </a:tc>
              </a:tr>
              <a:tr h="710408">
                <a:tc>
                  <a:txBody>
                    <a:bodyPr/>
                    <a:lstStyle/>
                    <a:p>
                      <a:r>
                        <a:rPr lang="en-US" sz="2000" smtClean="0"/>
                        <a:t>Gliclazide</a:t>
                      </a:r>
                      <a:endParaRPr lang="en-US" sz="2000" dirty="0">
                        <a:latin typeface="Arial" pitchFamily="34" charset="0"/>
                        <a:cs typeface="Arial"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40-320mg </a:t>
                      </a:r>
                      <a:r>
                        <a:rPr lang="en-US" sz="2000" dirty="0" err="1" smtClean="0"/>
                        <a:t>uống</a:t>
                      </a:r>
                      <a:r>
                        <a:rPr lang="en-US" sz="2000" baseline="0" dirty="0" smtClean="0"/>
                        <a:t> 1 </a:t>
                      </a:r>
                      <a:r>
                        <a:rPr lang="en-US" sz="2000" baseline="0" dirty="0" err="1" smtClean="0"/>
                        <a:t>lần</a:t>
                      </a:r>
                      <a:r>
                        <a:rPr lang="en-US" sz="2000" baseline="0" dirty="0" smtClean="0"/>
                        <a:t>  </a:t>
                      </a:r>
                      <a:r>
                        <a:rPr lang="en-US" sz="2000" baseline="0" dirty="0" err="1" smtClean="0"/>
                        <a:t>trong</a:t>
                      </a:r>
                      <a:r>
                        <a:rPr lang="en-US" sz="2000" baseline="0" dirty="0" smtClean="0"/>
                        <a:t> </a:t>
                      </a:r>
                      <a:r>
                        <a:rPr lang="en-US" sz="2000" baseline="0" dirty="0" err="1" smtClean="0"/>
                        <a:t>ngày</a:t>
                      </a:r>
                      <a:endParaRPr lang="en-US" sz="2000" dirty="0" smtClean="0">
                        <a:latin typeface="Arial" pitchFamily="34" charset="0"/>
                        <a:cs typeface="Arial" pitchFamily="34" charset="0"/>
                      </a:endParaRPr>
                    </a:p>
                  </a:txBody>
                  <a:tcPr anchor="ctr"/>
                </a:tc>
              </a:tr>
              <a:tr h="836053">
                <a:tc>
                  <a:txBody>
                    <a:bodyPr/>
                    <a:lstStyle/>
                    <a:p>
                      <a:r>
                        <a:rPr lang="en-US" sz="2000" dirty="0" err="1" smtClean="0"/>
                        <a:t>Glipizide</a:t>
                      </a:r>
                      <a:endParaRPr lang="en-US" sz="2000" dirty="0">
                        <a:latin typeface="Arial" pitchFamily="34" charset="0"/>
                        <a:cs typeface="Arial"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2.5 </a:t>
                      </a:r>
                      <a:r>
                        <a:rPr lang="en-US" sz="2000" baseline="0" dirty="0" smtClean="0"/>
                        <a:t>– 40mg,</a:t>
                      </a:r>
                      <a:r>
                        <a:rPr lang="en-US" sz="2000" dirty="0" smtClean="0"/>
                        <a:t> </a:t>
                      </a:r>
                      <a:r>
                        <a:rPr lang="en-US" sz="2000" dirty="0" err="1" smtClean="0"/>
                        <a:t>uống</a:t>
                      </a:r>
                      <a:r>
                        <a:rPr lang="en-US" sz="2000" baseline="0" dirty="0" smtClean="0"/>
                        <a:t> 1 </a:t>
                      </a:r>
                      <a:r>
                        <a:rPr lang="en-US" sz="2000" baseline="0" dirty="0" err="1" smtClean="0"/>
                        <a:t>lần</a:t>
                      </a:r>
                      <a:r>
                        <a:rPr lang="en-US" sz="2000" baseline="0" dirty="0" smtClean="0"/>
                        <a:t> </a:t>
                      </a:r>
                      <a:r>
                        <a:rPr lang="en-US" sz="2000" baseline="0" dirty="0" err="1" smtClean="0"/>
                        <a:t>hoặc</a:t>
                      </a:r>
                      <a:r>
                        <a:rPr lang="en-US" sz="2000" baseline="0" dirty="0" smtClean="0"/>
                        <a:t> chia 2 </a:t>
                      </a:r>
                      <a:r>
                        <a:rPr lang="en-US" sz="2000" baseline="0" dirty="0" err="1" smtClean="0"/>
                        <a:t>lần</a:t>
                      </a:r>
                      <a:r>
                        <a:rPr lang="en-US" sz="2000" baseline="0" dirty="0" smtClean="0"/>
                        <a:t>, </a:t>
                      </a:r>
                      <a:r>
                        <a:rPr lang="en-US" sz="2000" dirty="0" err="1" smtClean="0"/>
                        <a:t>uống</a:t>
                      </a:r>
                      <a:r>
                        <a:rPr lang="en-US" sz="2000" dirty="0" smtClean="0"/>
                        <a:t> </a:t>
                      </a:r>
                      <a:r>
                        <a:rPr lang="en-US" sz="2000" dirty="0" err="1" smtClean="0"/>
                        <a:t>trước</a:t>
                      </a:r>
                      <a:r>
                        <a:rPr lang="en-US" sz="2000" dirty="0" smtClean="0"/>
                        <a:t> </a:t>
                      </a:r>
                      <a:r>
                        <a:rPr lang="en-US" sz="2000" dirty="0" err="1" smtClean="0"/>
                        <a:t>bữa</a:t>
                      </a:r>
                      <a:r>
                        <a:rPr lang="en-US" sz="2000" dirty="0" smtClean="0"/>
                        <a:t> </a:t>
                      </a:r>
                      <a:r>
                        <a:rPr lang="en-US" sz="2000" dirty="0" err="1" smtClean="0"/>
                        <a:t>ăn</a:t>
                      </a:r>
                      <a:r>
                        <a:rPr lang="en-US" sz="2000" dirty="0" smtClean="0"/>
                        <a:t> </a:t>
                      </a:r>
                      <a:r>
                        <a:rPr lang="en-US" sz="2000" dirty="0" err="1" smtClean="0"/>
                        <a:t>sáng</a:t>
                      </a:r>
                      <a:r>
                        <a:rPr lang="en-US" sz="2000" dirty="0" smtClean="0"/>
                        <a:t> 30p, </a:t>
                      </a:r>
                      <a:endParaRPr lang="en-US" sz="2000" dirty="0" smtClean="0">
                        <a:latin typeface="Arial" pitchFamily="34" charset="0"/>
                        <a:cs typeface="Arial" pitchFamily="34" charset="0"/>
                      </a:endParaRPr>
                    </a:p>
                  </a:txBody>
                  <a:tcPr anchor="ctr"/>
                </a:tc>
              </a:tr>
            </a:tbl>
          </a:graphicData>
        </a:graphic>
      </p:graphicFrame>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150000"/>
              </a:lnSpc>
            </a:pPr>
            <a:r>
              <a:rPr lang="en-US" dirty="0" err="1" smtClean="0"/>
              <a:t>Thuốc</a:t>
            </a:r>
            <a:r>
              <a:rPr lang="en-US" dirty="0" smtClean="0"/>
              <a:t> </a:t>
            </a:r>
            <a:r>
              <a:rPr lang="en-US" dirty="0" err="1" smtClean="0"/>
              <a:t>uống</a:t>
            </a:r>
            <a:r>
              <a:rPr lang="en-US" dirty="0" smtClean="0"/>
              <a:t> </a:t>
            </a:r>
            <a:r>
              <a:rPr lang="en-US" b="1" dirty="0" err="1" smtClean="0"/>
              <a:t>trước</a:t>
            </a:r>
            <a:r>
              <a:rPr lang="en-US" b="1" dirty="0" smtClean="0"/>
              <a:t> </a:t>
            </a:r>
            <a:r>
              <a:rPr lang="en-US" b="1" dirty="0" err="1" smtClean="0"/>
              <a:t>ăn</a:t>
            </a:r>
            <a:r>
              <a:rPr lang="en-US" b="1" dirty="0" smtClean="0"/>
              <a:t> (30 </a:t>
            </a:r>
            <a:r>
              <a:rPr lang="en-US" b="1" dirty="0" err="1" smtClean="0"/>
              <a:t>phút</a:t>
            </a:r>
            <a:r>
              <a:rPr lang="en-US" b="1" dirty="0" smtClean="0"/>
              <a:t>)</a:t>
            </a:r>
          </a:p>
          <a:p>
            <a:pPr>
              <a:lnSpc>
                <a:spcPct val="150000"/>
              </a:lnSpc>
              <a:buNone/>
            </a:pPr>
            <a:r>
              <a:rPr lang="en-US" dirty="0" smtClean="0"/>
              <a:t> - </a:t>
            </a:r>
            <a:r>
              <a:rPr lang="en-US" dirty="0" err="1" smtClean="0"/>
              <a:t>Đối</a:t>
            </a:r>
            <a:r>
              <a:rPr lang="en-US" dirty="0" smtClean="0"/>
              <a:t> </a:t>
            </a:r>
            <a:r>
              <a:rPr lang="en-US" dirty="0" err="1" smtClean="0"/>
              <a:t>với</a:t>
            </a:r>
            <a:r>
              <a:rPr lang="en-US" dirty="0" smtClean="0"/>
              <a:t> </a:t>
            </a:r>
            <a:r>
              <a:rPr lang="en-US" dirty="0" err="1" smtClean="0"/>
              <a:t>dạng</a:t>
            </a:r>
            <a:r>
              <a:rPr lang="en-US" dirty="0" smtClean="0"/>
              <a:t> </a:t>
            </a:r>
            <a:r>
              <a:rPr lang="en-US" dirty="0" err="1" smtClean="0"/>
              <a:t>thuốc</a:t>
            </a:r>
            <a:r>
              <a:rPr lang="en-US" dirty="0" smtClean="0"/>
              <a:t> </a:t>
            </a:r>
            <a:r>
              <a:rPr lang="en-US" dirty="0" err="1" smtClean="0"/>
              <a:t>phóng</a:t>
            </a:r>
            <a:r>
              <a:rPr lang="en-US" dirty="0" smtClean="0"/>
              <a:t> </a:t>
            </a:r>
            <a:r>
              <a:rPr lang="en-US" dirty="0" err="1" smtClean="0"/>
              <a:t>thích</a:t>
            </a:r>
            <a:r>
              <a:rPr lang="en-US" dirty="0" smtClean="0"/>
              <a:t> </a:t>
            </a:r>
            <a:r>
              <a:rPr lang="en-US" dirty="0" err="1" smtClean="0"/>
              <a:t>chậm</a:t>
            </a:r>
            <a:r>
              <a:rPr lang="en-US" dirty="0" smtClean="0"/>
              <a:t> (</a:t>
            </a:r>
            <a:r>
              <a:rPr lang="en-US" dirty="0" err="1" smtClean="0">
                <a:solidFill>
                  <a:srgbClr val="FF0000"/>
                </a:solidFill>
              </a:rPr>
              <a:t>Gliclazide</a:t>
            </a:r>
            <a:r>
              <a:rPr lang="en-US" dirty="0" smtClean="0">
                <a:solidFill>
                  <a:srgbClr val="FF0000"/>
                </a:solidFill>
              </a:rPr>
              <a:t> 30mg MR</a:t>
            </a:r>
            <a:r>
              <a:rPr lang="en-US" dirty="0" smtClean="0"/>
              <a:t>) : </a:t>
            </a:r>
            <a:r>
              <a:rPr lang="en-US" dirty="0" err="1" smtClean="0"/>
              <a:t>nên</a:t>
            </a:r>
            <a:r>
              <a:rPr lang="en-US" dirty="0" smtClean="0"/>
              <a:t> </a:t>
            </a:r>
            <a:r>
              <a:rPr lang="en-US" dirty="0" err="1" smtClean="0"/>
              <a:t>uống</a:t>
            </a:r>
            <a:r>
              <a:rPr lang="en-US" dirty="0" smtClean="0"/>
              <a:t> 1 </a:t>
            </a:r>
            <a:r>
              <a:rPr lang="en-US" dirty="0" err="1" smtClean="0"/>
              <a:t>lần</a:t>
            </a:r>
            <a:r>
              <a:rPr lang="en-US" dirty="0" smtClean="0"/>
              <a:t> /</a:t>
            </a:r>
            <a:r>
              <a:rPr lang="en-US" dirty="0" err="1" smtClean="0"/>
              <a:t>ngày</a:t>
            </a:r>
            <a:r>
              <a:rPr lang="en-US" dirty="0" smtClean="0"/>
              <a:t> </a:t>
            </a:r>
            <a:r>
              <a:rPr lang="en-US" dirty="0" err="1" smtClean="0"/>
              <a:t>vào</a:t>
            </a:r>
            <a:r>
              <a:rPr lang="en-US" dirty="0" smtClean="0"/>
              <a:t> </a:t>
            </a:r>
            <a:r>
              <a:rPr lang="en-US" b="1" dirty="0" err="1" smtClean="0"/>
              <a:t>trước</a:t>
            </a:r>
            <a:r>
              <a:rPr lang="en-US" b="1" dirty="0" smtClean="0"/>
              <a:t> </a:t>
            </a:r>
            <a:r>
              <a:rPr lang="en-US" b="1" dirty="0" err="1" smtClean="0"/>
              <a:t>bữa</a:t>
            </a:r>
            <a:r>
              <a:rPr lang="en-US" b="1" dirty="0" smtClean="0"/>
              <a:t> </a:t>
            </a:r>
            <a:r>
              <a:rPr lang="en-US" b="1" dirty="0" err="1" smtClean="0"/>
              <a:t>ăn</a:t>
            </a:r>
            <a:r>
              <a:rPr lang="en-US" b="1" dirty="0" smtClean="0"/>
              <a:t> </a:t>
            </a:r>
            <a:r>
              <a:rPr lang="en-US" b="1" dirty="0" err="1" smtClean="0"/>
              <a:t>sáng</a:t>
            </a:r>
            <a:r>
              <a:rPr lang="en-US" b="1" dirty="0" smtClean="0"/>
              <a:t> </a:t>
            </a:r>
            <a:r>
              <a:rPr lang="en-US" b="1" dirty="0" err="1" smtClean="0"/>
              <a:t>hoặc</a:t>
            </a:r>
            <a:r>
              <a:rPr lang="en-US" b="1" dirty="0" smtClean="0"/>
              <a:t> </a:t>
            </a:r>
            <a:r>
              <a:rPr lang="en-US" b="1" dirty="0" err="1" smtClean="0"/>
              <a:t>ngay</a:t>
            </a:r>
            <a:r>
              <a:rPr lang="en-US" b="1" dirty="0" smtClean="0"/>
              <a:t> </a:t>
            </a:r>
            <a:r>
              <a:rPr lang="en-US" b="1" dirty="0" err="1" smtClean="0"/>
              <a:t>sau</a:t>
            </a:r>
            <a:r>
              <a:rPr lang="en-US" b="1" dirty="0" smtClean="0"/>
              <a:t> </a:t>
            </a:r>
            <a:r>
              <a:rPr lang="en-US" b="1" dirty="0" err="1" smtClean="0"/>
              <a:t>ăn</a:t>
            </a:r>
            <a:endParaRPr lang="en-US" b="1" dirty="0" smtClean="0"/>
          </a:p>
          <a:p>
            <a:pPr>
              <a:lnSpc>
                <a:spcPct val="150000"/>
              </a:lnSpc>
            </a:pPr>
            <a:r>
              <a:rPr lang="en-US" dirty="0" err="1" smtClean="0"/>
              <a:t>Dùng</a:t>
            </a:r>
            <a:r>
              <a:rPr lang="en-US" dirty="0" smtClean="0"/>
              <a:t> </a:t>
            </a:r>
            <a:r>
              <a:rPr lang="en-US" dirty="0" err="1" smtClean="0"/>
              <a:t>lâu</a:t>
            </a:r>
            <a:r>
              <a:rPr lang="en-US" dirty="0" smtClean="0"/>
              <a:t> </a:t>
            </a:r>
            <a:r>
              <a:rPr lang="en-US" dirty="0" err="1" smtClean="0"/>
              <a:t>ngày</a:t>
            </a:r>
            <a:r>
              <a:rPr lang="en-US" dirty="0" smtClean="0"/>
              <a:t> </a:t>
            </a:r>
            <a:r>
              <a:rPr lang="en-US" dirty="0" err="1" smtClean="0"/>
              <a:t>giảm</a:t>
            </a:r>
            <a:r>
              <a:rPr lang="en-US" dirty="0" smtClean="0"/>
              <a:t> </a:t>
            </a:r>
            <a:r>
              <a:rPr lang="en-US" dirty="0" err="1" smtClean="0"/>
              <a:t>hiệu</a:t>
            </a:r>
            <a:r>
              <a:rPr lang="en-US" dirty="0" smtClean="0"/>
              <a:t> </a:t>
            </a:r>
            <a:r>
              <a:rPr lang="en-US" dirty="0" err="1" smtClean="0"/>
              <a:t>quả</a:t>
            </a:r>
            <a:r>
              <a:rPr lang="en-US" dirty="0" smtClean="0"/>
              <a:t> </a:t>
            </a:r>
            <a:r>
              <a:rPr lang="en-US" dirty="0" err="1" smtClean="0"/>
              <a:t>khoảng</a:t>
            </a:r>
            <a:r>
              <a:rPr lang="en-US" dirty="0" smtClean="0"/>
              <a:t> </a:t>
            </a:r>
            <a:r>
              <a:rPr lang="en-US" dirty="0" smtClean="0">
                <a:solidFill>
                  <a:srgbClr val="FF0000"/>
                </a:solidFill>
              </a:rPr>
              <a:t>10% </a:t>
            </a:r>
            <a:r>
              <a:rPr lang="en-US" dirty="0" err="1" smtClean="0">
                <a:solidFill>
                  <a:srgbClr val="FF0000"/>
                </a:solidFill>
              </a:rPr>
              <a:t>mỗi</a:t>
            </a:r>
            <a:r>
              <a:rPr lang="en-US" dirty="0" smtClean="0">
                <a:solidFill>
                  <a:srgbClr val="FF0000"/>
                </a:solidFill>
              </a:rPr>
              <a:t> </a:t>
            </a:r>
            <a:r>
              <a:rPr lang="en-US" dirty="0" err="1" smtClean="0">
                <a:solidFill>
                  <a:srgbClr val="FF0000"/>
                </a:solidFill>
              </a:rPr>
              <a:t>năm</a:t>
            </a:r>
            <a:endParaRPr lang="en-US" dirty="0">
              <a:solidFill>
                <a:srgbClr val="FF0000"/>
              </a:solidFill>
            </a:endParaRPr>
          </a:p>
        </p:txBody>
      </p:sp>
      <p:sp>
        <p:nvSpPr>
          <p:cNvPr id="4" name="Title 1"/>
          <p:cNvSpPr>
            <a:spLocks noGrp="1"/>
          </p:cNvSpPr>
          <p:nvPr>
            <p:ph type="title"/>
          </p:nvPr>
        </p:nvSpPr>
        <p:spPr>
          <a:xfrm>
            <a:off x="838200" y="365126"/>
            <a:ext cx="10515600" cy="978766"/>
          </a:xfrm>
        </p:spPr>
        <p:style>
          <a:lnRef idx="2">
            <a:schemeClr val="accent2"/>
          </a:lnRef>
          <a:fillRef idx="1">
            <a:schemeClr val="lt1"/>
          </a:fillRef>
          <a:effectRef idx="0">
            <a:schemeClr val="accent2"/>
          </a:effectRef>
          <a:fontRef idx="minor">
            <a:schemeClr val="dk1"/>
          </a:fontRef>
        </p:style>
        <p:txBody>
          <a:bodyPr/>
          <a:lstStyle/>
          <a:p>
            <a:pPr algn="ctr"/>
            <a:r>
              <a:rPr lang="en-US" b="1" dirty="0" err="1" smtClean="0">
                <a:solidFill>
                  <a:srgbClr val="FF0000"/>
                </a:solidFill>
              </a:rPr>
              <a:t>Sulphonylurea</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64910"/>
          </a:xfrm>
        </p:spPr>
        <p:style>
          <a:lnRef idx="2">
            <a:schemeClr val="accent2"/>
          </a:lnRef>
          <a:fillRef idx="1">
            <a:schemeClr val="lt1"/>
          </a:fillRef>
          <a:effectRef idx="0">
            <a:schemeClr val="accent2"/>
          </a:effectRef>
          <a:fontRef idx="minor">
            <a:schemeClr val="dk1"/>
          </a:fontRef>
        </p:style>
        <p:txBody>
          <a:bodyPr/>
          <a:lstStyle/>
          <a:p>
            <a:pPr algn="ctr"/>
            <a:r>
              <a:rPr lang="en-US" b="1" dirty="0" err="1" smtClean="0">
                <a:solidFill>
                  <a:srgbClr val="FF0000"/>
                </a:solidFill>
              </a:rPr>
              <a:t>Nhóm</a:t>
            </a:r>
            <a:r>
              <a:rPr lang="en-US" b="1" dirty="0" smtClean="0">
                <a:solidFill>
                  <a:srgbClr val="FF0000"/>
                </a:solidFill>
              </a:rPr>
              <a:t> </a:t>
            </a:r>
            <a:r>
              <a:rPr lang="en-US" b="1" dirty="0" err="1" smtClean="0">
                <a:solidFill>
                  <a:srgbClr val="FF0000"/>
                </a:solidFill>
              </a:rPr>
              <a:t>Glinide</a:t>
            </a:r>
            <a:endParaRPr lang="en-US" dirty="0">
              <a:solidFill>
                <a:srgbClr val="FF0000"/>
              </a:solidFill>
            </a:endParaRPr>
          </a:p>
        </p:txBody>
      </p:sp>
      <p:sp>
        <p:nvSpPr>
          <p:cNvPr id="4" name="TextBox 3"/>
          <p:cNvSpPr txBox="1"/>
          <p:nvPr/>
        </p:nvSpPr>
        <p:spPr>
          <a:xfrm>
            <a:off x="1094509" y="1717964"/>
            <a:ext cx="6035563" cy="461665"/>
          </a:xfrm>
          <a:prstGeom prst="rect">
            <a:avLst/>
          </a:prstGeom>
          <a:noFill/>
        </p:spPr>
        <p:txBody>
          <a:bodyPr wrap="none" rtlCol="0">
            <a:spAutoFit/>
          </a:bodyPr>
          <a:lstStyle/>
          <a:p>
            <a:pPr>
              <a:buFont typeface="Wingdings" pitchFamily="2" charset="2"/>
              <a:buChar char="Ø"/>
            </a:pPr>
            <a:r>
              <a:rPr lang="en-US" sz="2400" b="1" dirty="0" smtClean="0"/>
              <a:t> </a:t>
            </a:r>
            <a:r>
              <a:rPr lang="en-US" sz="2400" b="1" dirty="0" err="1" smtClean="0"/>
              <a:t>kích</a:t>
            </a:r>
            <a:r>
              <a:rPr lang="en-US" sz="2400" b="1" dirty="0" smtClean="0"/>
              <a:t> </a:t>
            </a:r>
            <a:r>
              <a:rPr lang="en-US" sz="2400" b="1" dirty="0" err="1" smtClean="0"/>
              <a:t>thích</a:t>
            </a:r>
            <a:r>
              <a:rPr lang="en-US" sz="2400" b="1" dirty="0" smtClean="0"/>
              <a:t> </a:t>
            </a:r>
            <a:r>
              <a:rPr lang="en-US" sz="2400" b="1" dirty="0" err="1" smtClean="0"/>
              <a:t>tế</a:t>
            </a:r>
            <a:r>
              <a:rPr lang="en-US" sz="2400" b="1" dirty="0" smtClean="0"/>
              <a:t> </a:t>
            </a:r>
            <a:r>
              <a:rPr lang="en-US" sz="2400" b="1" dirty="0" err="1" smtClean="0"/>
              <a:t>bào</a:t>
            </a:r>
            <a:r>
              <a:rPr lang="en-US" sz="2400" b="1" dirty="0" smtClean="0"/>
              <a:t> </a:t>
            </a:r>
            <a:r>
              <a:rPr lang="en-US" sz="2400" b="1" dirty="0" err="1" smtClean="0"/>
              <a:t>bêta</a:t>
            </a:r>
            <a:r>
              <a:rPr lang="en-US" sz="2400" b="1" dirty="0" smtClean="0"/>
              <a:t> </a:t>
            </a:r>
            <a:r>
              <a:rPr lang="en-US" sz="2400" b="1" dirty="0" err="1" smtClean="0"/>
              <a:t>tuyến</a:t>
            </a:r>
            <a:r>
              <a:rPr lang="en-US" sz="2400" b="1" dirty="0" smtClean="0"/>
              <a:t> </a:t>
            </a:r>
            <a:r>
              <a:rPr lang="en-US" sz="2400" b="1" dirty="0" err="1" smtClean="0"/>
              <a:t>tụy</a:t>
            </a:r>
            <a:r>
              <a:rPr lang="en-US" sz="2400" b="1" dirty="0" smtClean="0"/>
              <a:t> </a:t>
            </a:r>
            <a:r>
              <a:rPr lang="en-US" sz="2400" b="1" dirty="0" err="1" smtClean="0"/>
              <a:t>tiết</a:t>
            </a:r>
            <a:r>
              <a:rPr lang="en-US" sz="2400" b="1" dirty="0" smtClean="0"/>
              <a:t> insulin</a:t>
            </a:r>
            <a:r>
              <a:rPr lang="en-US" sz="2400" dirty="0" smtClean="0"/>
              <a:t> </a:t>
            </a:r>
            <a:endParaRPr lang="en-US" sz="2400" dirty="0"/>
          </a:p>
        </p:txBody>
      </p:sp>
      <p:sp>
        <p:nvSpPr>
          <p:cNvPr id="164865" name="Rectangle 1"/>
          <p:cNvSpPr>
            <a:spLocks noChangeArrowheads="1"/>
          </p:cNvSpPr>
          <p:nvPr/>
        </p:nvSpPr>
        <p:spPr bwMode="auto">
          <a:xfrm>
            <a:off x="637309" y="2150452"/>
            <a:ext cx="8132618" cy="341632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24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Repaglinide</a:t>
            </a:r>
            <a:r>
              <a:rPr kumimoji="0" lang="en-US" sz="2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 </a:t>
            </a:r>
            <a:r>
              <a:rPr kumimoji="0" lang="en-US" sz="2400" b="0"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liều</a:t>
            </a:r>
            <a:r>
              <a:rPr kumimoji="0" lang="en-US" sz="2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từ</a:t>
            </a:r>
            <a:r>
              <a:rPr kumimoji="0" lang="en-US" sz="2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0,5 </a:t>
            </a:r>
            <a:r>
              <a:rPr kumimoji="0" lang="en-US" sz="2400" b="0"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đến</a:t>
            </a:r>
            <a:r>
              <a:rPr kumimoji="0" lang="en-US" sz="2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4 mg/</a:t>
            </a:r>
            <a:r>
              <a:rPr kumimoji="0" lang="en-US" sz="2400" b="0"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bữa</a:t>
            </a:r>
            <a:r>
              <a:rPr kumimoji="0" lang="en-US" sz="2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ăn</a:t>
            </a:r>
            <a:r>
              <a:rPr kumimoji="0" lang="en-US" sz="2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Liều</a:t>
            </a:r>
            <a:r>
              <a:rPr kumimoji="0" lang="en-US" sz="2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tối</a:t>
            </a:r>
            <a:r>
              <a:rPr kumimoji="0" lang="en-US" sz="2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đa</a:t>
            </a:r>
            <a:r>
              <a:rPr kumimoji="0" lang="en-US" sz="2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16 mg/</a:t>
            </a:r>
            <a:r>
              <a:rPr kumimoji="0" lang="en-US" sz="2400" b="0"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ngày</a:t>
            </a:r>
            <a:r>
              <a:rPr kumimoji="0" lang="en-US" sz="2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2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Netaglinide</a:t>
            </a:r>
            <a:r>
              <a:rPr kumimoji="0" lang="en-US" sz="2400" b="1"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liều</a:t>
            </a:r>
            <a:r>
              <a:rPr kumimoji="0" lang="en-US" sz="2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từ</a:t>
            </a:r>
            <a:r>
              <a:rPr kumimoji="0" lang="en-US" sz="2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60 </a:t>
            </a:r>
            <a:r>
              <a:rPr kumimoji="0" lang="en-US" sz="2400" b="0"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đến</a:t>
            </a:r>
            <a:r>
              <a:rPr kumimoji="0" lang="en-US" sz="2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180 mg/</a:t>
            </a:r>
            <a:r>
              <a:rPr kumimoji="0" lang="en-US" sz="2400" b="0"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bữa</a:t>
            </a:r>
            <a:r>
              <a:rPr kumimoji="0" lang="en-US" sz="2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ăn</a:t>
            </a:r>
            <a:r>
              <a:rPr kumimoji="0" lang="en-US" sz="2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Liều</a:t>
            </a:r>
            <a:r>
              <a:rPr kumimoji="0" lang="en-US" sz="2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tối</a:t>
            </a:r>
            <a:r>
              <a:rPr kumimoji="0" lang="en-US" sz="2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đa</a:t>
            </a:r>
            <a:r>
              <a:rPr kumimoji="0" lang="en-US" sz="2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540,0 mg/</a:t>
            </a:r>
            <a:r>
              <a:rPr kumimoji="0" lang="en-US" sz="2400" b="0" i="0" u="none" strike="noStrike" cap="none" normalizeH="0" baseline="0" dirty="0" err="1" smtClean="0">
                <a:ln>
                  <a:noFill/>
                </a:ln>
                <a:solidFill>
                  <a:srgbClr val="333333"/>
                </a:solidFill>
                <a:effectLst/>
                <a:latin typeface="Times New Roman" pitchFamily="18" charset="0"/>
                <a:ea typeface="Times New Roman" pitchFamily="18" charset="0"/>
                <a:cs typeface="Times New Roman" pitchFamily="18" charset="0"/>
              </a:rPr>
              <a:t>ngày</a:t>
            </a:r>
            <a:r>
              <a:rPr kumimoji="0" lang="en-US" sz="24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a:t>
            </a:r>
          </a:p>
          <a:p>
            <a:pPr>
              <a:lnSpc>
                <a:spcPct val="150000"/>
              </a:lnSpc>
            </a:pP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Dùng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ngay</a:t>
            </a:r>
            <a:r>
              <a:rPr lang="en-US" sz="2400"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trước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bữa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ăn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hoặc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trước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ăn</a:t>
            </a:r>
            <a:r>
              <a:rPr lang="en-US" sz="2400" b="1" dirty="0" smtClean="0">
                <a:latin typeface="Times New Roman" pitchFamily="18" charset="0"/>
                <a:cs typeface="Times New Roman" pitchFamily="18" charset="0"/>
              </a:rPr>
              <a:t> 15 – 30 </a:t>
            </a:r>
            <a:r>
              <a:rPr lang="en-US" sz="2400" b="1" dirty="0" err="1" smtClean="0">
                <a:latin typeface="Times New Roman" pitchFamily="18" charset="0"/>
                <a:cs typeface="Times New Roman" pitchFamily="18" charset="0"/>
              </a:rPr>
              <a:t>phút</a:t>
            </a:r>
            <a:endParaRPr lang="en-US" sz="2400" b="1" dirty="0" smtClean="0">
              <a:latin typeface="Times New Roman" pitchFamily="18" charset="0"/>
              <a:cs typeface="Times New Roman" pitchFamily="18" charset="0"/>
            </a:endParaRPr>
          </a:p>
          <a:p>
            <a:pPr>
              <a:lnSpc>
                <a:spcPct val="150000"/>
              </a:lnSpc>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hợp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với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Metformin</a:t>
            </a:r>
            <a:r>
              <a:rPr lang="en-US" sz="2400" dirty="0" smtClean="0">
                <a:latin typeface="Times New Roman" pitchFamily="18" charset="0"/>
                <a:cs typeface="Times New Roman" pitchFamily="18" charset="0"/>
              </a:rPr>
              <a:t> hay TZD.</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p:cNvPicPr>
            <a:picLocks noChangeAspect="1"/>
          </p:cNvPicPr>
          <p:nvPr/>
        </p:nvPicPr>
        <p:blipFill rotWithShape="1">
          <a:blip r:embed="rId2" cstate="print">
            <a:extLst>
              <a:ext uri="{28A0092B-C50C-407E-A947-70E740481C1C}">
                <a14:useLocalDpi xmlns="" xmlns:a14="http://schemas.microsoft.com/office/drawing/2010/main" val="0"/>
              </a:ext>
            </a:extLst>
          </a:blip>
          <a:srcRect t="20249" b="17760"/>
          <a:stretch/>
        </p:blipFill>
        <p:spPr>
          <a:xfrm>
            <a:off x="5424672" y="141850"/>
            <a:ext cx="3595409" cy="2632881"/>
          </a:xfrm>
          <a:prstGeom prst="rect">
            <a:avLst/>
          </a:prstGeom>
        </p:spPr>
      </p:pic>
      <p:pic>
        <p:nvPicPr>
          <p:cNvPr id="5" name="Content Placeholder 4"/>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425669" y="457166"/>
            <a:ext cx="4703303" cy="2314352"/>
          </a:xfrm>
          <a:prstGeom prst="rect">
            <a:avLst/>
          </a:prstGeom>
        </p:spPr>
      </p:pic>
      <p:pic>
        <p:nvPicPr>
          <p:cNvPr id="6" name="Picture 5"/>
          <p:cNvPicPr>
            <a:picLocks noChangeAspect="1"/>
          </p:cNvPicPr>
          <p:nvPr/>
        </p:nvPicPr>
        <p:blipFill rotWithShape="1">
          <a:blip r:embed="rId4" cstate="print">
            <a:extLst>
              <a:ext uri="{28A0092B-C50C-407E-A947-70E740481C1C}">
                <a14:useLocalDpi xmlns="" xmlns:a14="http://schemas.microsoft.com/office/drawing/2010/main" val="0"/>
              </a:ext>
            </a:extLst>
          </a:blip>
          <a:srcRect t="20667" b="24667"/>
          <a:stretch/>
        </p:blipFill>
        <p:spPr>
          <a:xfrm>
            <a:off x="302114" y="3011214"/>
            <a:ext cx="6208986" cy="3594373"/>
          </a:xfrm>
          <a:prstGeom prst="rect">
            <a:avLst/>
          </a:prstGeom>
        </p:spPr>
      </p:pic>
      <p:pic>
        <p:nvPicPr>
          <p:cNvPr id="1026" name="Picture 2" descr="D:\hinh nen dep\sak1329545405.png"/>
          <p:cNvPicPr>
            <a:picLocks noChangeAspect="1" noChangeArrowheads="1"/>
          </p:cNvPicPr>
          <p:nvPr/>
        </p:nvPicPr>
        <p:blipFill>
          <a:blip r:embed="rId5" cstate="print"/>
          <a:srcRect/>
          <a:stretch>
            <a:fillRect/>
          </a:stretch>
        </p:blipFill>
        <p:spPr bwMode="auto">
          <a:xfrm>
            <a:off x="6038210" y="2380592"/>
            <a:ext cx="5521500" cy="4477407"/>
          </a:xfrm>
          <a:prstGeom prst="rect">
            <a:avLst/>
          </a:prstGeom>
          <a:noFill/>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82781" y="2000015"/>
            <a:ext cx="10515600" cy="1325563"/>
          </a:xfrm>
        </p:spPr>
        <p:style>
          <a:lnRef idx="2">
            <a:schemeClr val="accent2">
              <a:shade val="50000"/>
            </a:schemeClr>
          </a:lnRef>
          <a:fillRef idx="1">
            <a:schemeClr val="accent2"/>
          </a:fillRef>
          <a:effectRef idx="0">
            <a:schemeClr val="accent2"/>
          </a:effectRef>
          <a:fontRef idx="minor">
            <a:schemeClr val="lt1"/>
          </a:fontRef>
        </p:style>
        <p:txBody>
          <a:bodyPr/>
          <a:lstStyle/>
          <a:p>
            <a:r>
              <a:rPr lang="en-US" dirty="0" smtClean="0"/>
              <a:t>    </a:t>
            </a:r>
            <a:r>
              <a:rPr lang="en-US" dirty="0" err="1" smtClean="0"/>
              <a:t>Nhóm</a:t>
            </a:r>
            <a:r>
              <a:rPr lang="en-US" dirty="0" smtClean="0"/>
              <a:t> </a:t>
            </a:r>
            <a:r>
              <a:rPr lang="en-US" dirty="0" err="1" smtClean="0"/>
              <a:t>ức</a:t>
            </a:r>
            <a:r>
              <a:rPr lang="en-US" dirty="0" smtClean="0"/>
              <a:t> </a:t>
            </a:r>
            <a:r>
              <a:rPr lang="en-US" dirty="0" err="1" smtClean="0"/>
              <a:t>chế</a:t>
            </a:r>
            <a:r>
              <a:rPr lang="en-US" dirty="0" smtClean="0"/>
              <a:t> </a:t>
            </a:r>
            <a:r>
              <a:rPr lang="en-US" dirty="0" err="1" smtClean="0"/>
              <a:t>hấp</a:t>
            </a:r>
            <a:r>
              <a:rPr lang="en-US" dirty="0" smtClean="0"/>
              <a:t> </a:t>
            </a:r>
            <a:r>
              <a:rPr lang="en-US" dirty="0" err="1" smtClean="0"/>
              <a:t>thu</a:t>
            </a:r>
            <a:r>
              <a:rPr lang="en-US" dirty="0" smtClean="0"/>
              <a:t> Glucose ở </a:t>
            </a:r>
            <a:r>
              <a:rPr lang="en-US" dirty="0" err="1" smtClean="0"/>
              <a:t>ruột</a:t>
            </a:r>
            <a:endParaRPr lang="en-US"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14"/>
            <a:ext cx="10515600" cy="923360"/>
          </a:xfrm>
        </p:spPr>
        <p:style>
          <a:lnRef idx="2">
            <a:schemeClr val="accent2"/>
          </a:lnRef>
          <a:fillRef idx="1">
            <a:schemeClr val="lt1"/>
          </a:fillRef>
          <a:effectRef idx="0">
            <a:schemeClr val="accent2"/>
          </a:effectRef>
          <a:fontRef idx="minor">
            <a:schemeClr val="dk1"/>
          </a:fontRef>
        </p:style>
        <p:txBody>
          <a:bodyPr/>
          <a:lstStyle/>
          <a:p>
            <a:r>
              <a:rPr lang="en-US" b="1" dirty="0" err="1" smtClean="0">
                <a:solidFill>
                  <a:srgbClr val="FF0000"/>
                </a:solidFill>
              </a:rPr>
              <a:t>Ức</a:t>
            </a:r>
            <a:r>
              <a:rPr lang="en-US" b="1" dirty="0" smtClean="0">
                <a:solidFill>
                  <a:srgbClr val="FF0000"/>
                </a:solidFill>
              </a:rPr>
              <a:t> </a:t>
            </a:r>
            <a:r>
              <a:rPr lang="en-US" b="1" dirty="0" err="1" smtClean="0">
                <a:solidFill>
                  <a:srgbClr val="FF0000"/>
                </a:solidFill>
              </a:rPr>
              <a:t>chế</a:t>
            </a:r>
            <a:r>
              <a:rPr lang="en-US" b="1" dirty="0" smtClean="0">
                <a:solidFill>
                  <a:srgbClr val="FF0000"/>
                </a:solidFill>
              </a:rPr>
              <a:t> Alpha – </a:t>
            </a:r>
            <a:r>
              <a:rPr lang="en-US" b="1" dirty="0" err="1" smtClean="0">
                <a:solidFill>
                  <a:srgbClr val="FF0000"/>
                </a:solidFill>
              </a:rPr>
              <a:t>glucosidase</a:t>
            </a:r>
            <a:endParaRPr lang="en-US" dirty="0">
              <a:solidFill>
                <a:srgbClr val="FF0000"/>
              </a:solidFill>
            </a:endParaRPr>
          </a:p>
        </p:txBody>
      </p:sp>
      <p:sp>
        <p:nvSpPr>
          <p:cNvPr id="3" name="Content Placeholder 2"/>
          <p:cNvSpPr>
            <a:spLocks noGrp="1"/>
          </p:cNvSpPr>
          <p:nvPr>
            <p:ph idx="1"/>
          </p:nvPr>
        </p:nvSpPr>
        <p:spPr>
          <a:xfrm>
            <a:off x="838199" y="925049"/>
            <a:ext cx="10619509" cy="5558877"/>
          </a:xfrm>
        </p:spPr>
        <p:txBody>
          <a:bodyPr>
            <a:noAutofit/>
          </a:bodyPr>
          <a:lstStyle/>
          <a:p>
            <a:pPr>
              <a:lnSpc>
                <a:spcPct val="170000"/>
              </a:lnSpc>
            </a:pPr>
            <a:r>
              <a:rPr lang="en-US" sz="1800" dirty="0" err="1" smtClean="0"/>
              <a:t>Thuốc</a:t>
            </a:r>
            <a:r>
              <a:rPr lang="en-US" sz="1800" dirty="0" smtClean="0"/>
              <a:t> </a:t>
            </a:r>
            <a:r>
              <a:rPr lang="en-US" sz="1800" dirty="0" err="1" smtClean="0"/>
              <a:t>có</a:t>
            </a:r>
            <a:r>
              <a:rPr lang="en-US" sz="1800" dirty="0" smtClean="0"/>
              <a:t> </a:t>
            </a:r>
            <a:r>
              <a:rPr lang="en-US" sz="1800" dirty="0" err="1" smtClean="0"/>
              <a:t>tác</a:t>
            </a:r>
            <a:r>
              <a:rPr lang="en-US" sz="1800" dirty="0" smtClean="0"/>
              <a:t> </a:t>
            </a:r>
            <a:r>
              <a:rPr lang="en-US" sz="1800" dirty="0" err="1" smtClean="0"/>
              <a:t>dụng</a:t>
            </a:r>
            <a:r>
              <a:rPr lang="en-US" sz="1800" dirty="0" smtClean="0"/>
              <a:t> </a:t>
            </a:r>
            <a:r>
              <a:rPr lang="en-US" sz="1800" dirty="0" err="1" smtClean="0"/>
              <a:t>ức</a:t>
            </a:r>
            <a:r>
              <a:rPr lang="en-US" sz="1800" dirty="0" smtClean="0"/>
              <a:t> </a:t>
            </a:r>
            <a:r>
              <a:rPr lang="en-US" sz="1800" dirty="0" err="1" smtClean="0"/>
              <a:t>chế</a:t>
            </a:r>
            <a:r>
              <a:rPr lang="en-US" sz="1800" dirty="0" smtClean="0"/>
              <a:t> </a:t>
            </a:r>
            <a:r>
              <a:rPr lang="en-US" sz="1800" dirty="0" err="1" smtClean="0"/>
              <a:t>enzym</a:t>
            </a:r>
            <a:r>
              <a:rPr lang="en-US" sz="1800" dirty="0" smtClean="0"/>
              <a:t> alpha-</a:t>
            </a:r>
            <a:r>
              <a:rPr lang="en-US" sz="1800" dirty="0" err="1" smtClean="0"/>
              <a:t>glucosidase</a:t>
            </a:r>
            <a:r>
              <a:rPr lang="en-US" sz="1800" dirty="0" smtClean="0"/>
              <a:t>-</a:t>
            </a:r>
            <a:r>
              <a:rPr lang="en-US" sz="1800" dirty="0" err="1" smtClean="0"/>
              <a:t>enzym</a:t>
            </a:r>
            <a:r>
              <a:rPr lang="en-US" sz="1800" dirty="0" smtClean="0"/>
              <a:t>  </a:t>
            </a:r>
            <a:r>
              <a:rPr lang="en-US" sz="1800" dirty="0" err="1" smtClean="0"/>
              <a:t>làm</a:t>
            </a:r>
            <a:r>
              <a:rPr lang="en-US" sz="1800" dirty="0" smtClean="0"/>
              <a:t> </a:t>
            </a:r>
            <a:r>
              <a:rPr lang="en-US" sz="1800" dirty="0" err="1" smtClean="0"/>
              <a:t>chậm</a:t>
            </a:r>
            <a:r>
              <a:rPr lang="en-US" sz="1800" dirty="0" smtClean="0"/>
              <a:t> </a:t>
            </a:r>
            <a:r>
              <a:rPr lang="en-US" sz="1800" dirty="0" err="1" smtClean="0"/>
              <a:t>biến</a:t>
            </a:r>
            <a:r>
              <a:rPr lang="en-US" sz="1800" dirty="0" smtClean="0"/>
              <a:t> </a:t>
            </a:r>
            <a:r>
              <a:rPr lang="en-US" sz="1800" dirty="0" err="1" smtClean="0"/>
              <a:t>đổi</a:t>
            </a:r>
            <a:r>
              <a:rPr lang="en-US" sz="1800" dirty="0" smtClean="0"/>
              <a:t>  </a:t>
            </a:r>
            <a:r>
              <a:rPr lang="en-US" sz="1800" b="1" dirty="0" smtClean="0"/>
              <a:t>carbohydrate </a:t>
            </a:r>
            <a:r>
              <a:rPr lang="en-US" sz="1800" b="1" dirty="0" err="1" smtClean="0"/>
              <a:t>thành</a:t>
            </a:r>
            <a:r>
              <a:rPr lang="en-US" sz="1800" b="1" dirty="0" smtClean="0"/>
              <a:t> </a:t>
            </a:r>
            <a:r>
              <a:rPr lang="en-US" sz="1800" b="1" dirty="0" err="1" smtClean="0"/>
              <a:t>đường</a:t>
            </a:r>
            <a:r>
              <a:rPr lang="en-US" sz="1800" b="1" dirty="0" smtClean="0"/>
              <a:t> </a:t>
            </a:r>
            <a:r>
              <a:rPr lang="en-US" sz="1800" b="1" dirty="0" err="1" smtClean="0"/>
              <a:t>đơn</a:t>
            </a:r>
            <a:r>
              <a:rPr lang="en-US" sz="1800" b="1" dirty="0" smtClean="0"/>
              <a:t> (monosaccharide)</a:t>
            </a:r>
            <a:r>
              <a:rPr lang="en-US" sz="1800" dirty="0" smtClean="0"/>
              <a:t>.           </a:t>
            </a:r>
            <a:r>
              <a:rPr lang="en-US" sz="1800" dirty="0" err="1" smtClean="0"/>
              <a:t>Chậm</a:t>
            </a:r>
            <a:r>
              <a:rPr lang="en-US" sz="1800" dirty="0" smtClean="0"/>
              <a:t> </a:t>
            </a:r>
            <a:r>
              <a:rPr lang="en-US" sz="1800" dirty="0" err="1" smtClean="0"/>
              <a:t>hấp</a:t>
            </a:r>
            <a:r>
              <a:rPr lang="en-US" sz="1800" dirty="0" smtClean="0"/>
              <a:t> </a:t>
            </a:r>
            <a:r>
              <a:rPr lang="en-US" sz="1800" dirty="0" err="1" smtClean="0"/>
              <a:t>thu</a:t>
            </a:r>
            <a:r>
              <a:rPr lang="en-US" sz="1800" dirty="0" smtClean="0"/>
              <a:t> glucose</a:t>
            </a:r>
          </a:p>
          <a:p>
            <a:pPr>
              <a:lnSpc>
                <a:spcPct val="170000"/>
              </a:lnSpc>
            </a:pPr>
            <a:r>
              <a:rPr lang="en-US" sz="1800" dirty="0" smtClean="0"/>
              <a:t>– </a:t>
            </a:r>
            <a:r>
              <a:rPr lang="en-US" sz="1800" b="1" dirty="0" err="1" smtClean="0"/>
              <a:t>Thế</a:t>
            </a:r>
            <a:r>
              <a:rPr lang="en-US" sz="1800" b="1" dirty="0" smtClean="0"/>
              <a:t> </a:t>
            </a:r>
            <a:r>
              <a:rPr lang="en-US" sz="1800" b="1" dirty="0" err="1" smtClean="0"/>
              <a:t>hệ</a:t>
            </a:r>
            <a:r>
              <a:rPr lang="en-US" sz="1800" b="1" dirty="0" smtClean="0"/>
              <a:t> 1 (</a:t>
            </a:r>
            <a:r>
              <a:rPr lang="en-US" sz="1800" b="1" dirty="0" err="1" smtClean="0"/>
              <a:t>nhóm</a:t>
            </a:r>
            <a:r>
              <a:rPr lang="en-US" sz="1800" b="1" dirty="0" smtClean="0"/>
              <a:t> </a:t>
            </a:r>
            <a:r>
              <a:rPr lang="en-US" sz="1800" b="1" dirty="0" err="1" smtClean="0"/>
              <a:t>acarbose</a:t>
            </a:r>
            <a:r>
              <a:rPr lang="en-US" sz="1800" dirty="0" smtClean="0"/>
              <a:t>):  </a:t>
            </a:r>
            <a:r>
              <a:rPr lang="en-US" sz="1800" dirty="0" err="1" smtClean="0"/>
              <a:t>thường</a:t>
            </a:r>
            <a:r>
              <a:rPr lang="en-US" sz="1800" dirty="0" smtClean="0"/>
              <a:t> </a:t>
            </a:r>
            <a:r>
              <a:rPr lang="en-US" sz="1800" dirty="0" err="1" smtClean="0"/>
              <a:t>gây</a:t>
            </a:r>
            <a:r>
              <a:rPr lang="en-US" sz="1800" dirty="0" smtClean="0"/>
              <a:t> </a:t>
            </a:r>
            <a:r>
              <a:rPr lang="en-US" sz="1800" dirty="0" err="1" smtClean="0"/>
              <a:t>các</a:t>
            </a:r>
            <a:r>
              <a:rPr lang="en-US" sz="1800" dirty="0" smtClean="0"/>
              <a:t> </a:t>
            </a:r>
            <a:r>
              <a:rPr lang="en-US" sz="1800" dirty="0" err="1" smtClean="0"/>
              <a:t>tác</a:t>
            </a:r>
            <a:r>
              <a:rPr lang="en-US" sz="1800" dirty="0" smtClean="0"/>
              <a:t> </a:t>
            </a:r>
            <a:r>
              <a:rPr lang="en-US" sz="1800" dirty="0" err="1" smtClean="0"/>
              <a:t>dụng</a:t>
            </a:r>
            <a:r>
              <a:rPr lang="en-US" sz="1800" dirty="0" smtClean="0"/>
              <a:t> </a:t>
            </a:r>
            <a:r>
              <a:rPr lang="en-US" sz="1800" dirty="0" err="1" smtClean="0"/>
              <a:t>không</a:t>
            </a:r>
            <a:r>
              <a:rPr lang="en-US" sz="1800" dirty="0" smtClean="0"/>
              <a:t> </a:t>
            </a:r>
            <a:r>
              <a:rPr lang="en-US" sz="1800" dirty="0" err="1" smtClean="0"/>
              <a:t>mong</a:t>
            </a:r>
            <a:r>
              <a:rPr lang="en-US" sz="1800" dirty="0" smtClean="0"/>
              <a:t> </a:t>
            </a:r>
            <a:r>
              <a:rPr lang="en-US" sz="1800" dirty="0" err="1" smtClean="0"/>
              <a:t>muốn</a:t>
            </a:r>
            <a:r>
              <a:rPr lang="en-US" sz="1800" dirty="0" smtClean="0"/>
              <a:t> </a:t>
            </a:r>
            <a:r>
              <a:rPr lang="en-US" sz="1800" dirty="0" err="1" smtClean="0"/>
              <a:t>như</a:t>
            </a:r>
            <a:r>
              <a:rPr lang="en-US" sz="1800" dirty="0" smtClean="0"/>
              <a:t> </a:t>
            </a:r>
            <a:r>
              <a:rPr lang="en-US" sz="1800" b="1" dirty="0" err="1" smtClean="0"/>
              <a:t>đầy</a:t>
            </a:r>
            <a:r>
              <a:rPr lang="en-US" sz="1800" b="1" dirty="0" smtClean="0"/>
              <a:t> </a:t>
            </a:r>
            <a:r>
              <a:rPr lang="en-US" sz="1800" b="1" dirty="0" err="1" smtClean="0"/>
              <a:t>bụng</a:t>
            </a:r>
            <a:r>
              <a:rPr lang="en-US" sz="1800" b="1" dirty="0" smtClean="0"/>
              <a:t>, </a:t>
            </a:r>
            <a:r>
              <a:rPr lang="en-US" sz="1800" b="1" dirty="0" err="1" smtClean="0"/>
              <a:t>ỉa</a:t>
            </a:r>
            <a:r>
              <a:rPr lang="en-US" sz="1800" b="1" dirty="0" smtClean="0"/>
              <a:t> </a:t>
            </a:r>
            <a:r>
              <a:rPr lang="en-US" sz="1800" b="1" dirty="0" err="1" smtClean="0"/>
              <a:t>chảy</a:t>
            </a:r>
            <a:r>
              <a:rPr lang="en-US" sz="1800" b="1" dirty="0" smtClean="0"/>
              <a:t>,…</a:t>
            </a:r>
            <a:endParaRPr lang="en-US" sz="1800" dirty="0" smtClean="0"/>
          </a:p>
          <a:p>
            <a:pPr>
              <a:lnSpc>
                <a:spcPct val="170000"/>
              </a:lnSpc>
            </a:pPr>
            <a:r>
              <a:rPr lang="en-US" sz="1800" dirty="0" err="1" smtClean="0"/>
              <a:t>Liều</a:t>
            </a:r>
            <a:r>
              <a:rPr lang="en-US" sz="1800" dirty="0" smtClean="0"/>
              <a:t> </a:t>
            </a:r>
            <a:r>
              <a:rPr lang="en-US" sz="1800" dirty="0" err="1" smtClean="0"/>
              <a:t>thuốc</a:t>
            </a:r>
            <a:r>
              <a:rPr lang="en-US" sz="1800" dirty="0" smtClean="0"/>
              <a:t> </a:t>
            </a:r>
            <a:r>
              <a:rPr lang="en-US" sz="1800" dirty="0" err="1" smtClean="0"/>
              <a:t>có</a:t>
            </a:r>
            <a:r>
              <a:rPr lang="en-US" sz="1800" dirty="0" smtClean="0"/>
              <a:t> </a:t>
            </a:r>
            <a:r>
              <a:rPr lang="en-US" sz="1800" dirty="0" err="1" smtClean="0"/>
              <a:t>thể</a:t>
            </a:r>
            <a:r>
              <a:rPr lang="en-US" sz="1800" dirty="0" smtClean="0"/>
              <a:t> </a:t>
            </a:r>
            <a:r>
              <a:rPr lang="en-US" sz="1800" dirty="0" err="1" smtClean="0"/>
              <a:t>tăng</a:t>
            </a:r>
            <a:r>
              <a:rPr lang="en-US" sz="1800" dirty="0" smtClean="0"/>
              <a:t> </a:t>
            </a:r>
            <a:r>
              <a:rPr lang="en-US" sz="1800" dirty="0" err="1" smtClean="0"/>
              <a:t>từ</a:t>
            </a:r>
            <a:r>
              <a:rPr lang="en-US" sz="1800" dirty="0" smtClean="0"/>
              <a:t> 25mg </a:t>
            </a:r>
            <a:r>
              <a:rPr lang="en-US" sz="1800" dirty="0" err="1" smtClean="0"/>
              <a:t>đến</a:t>
            </a:r>
            <a:r>
              <a:rPr lang="en-US" sz="1800" dirty="0" smtClean="0"/>
              <a:t> 50mg </a:t>
            </a:r>
            <a:r>
              <a:rPr lang="en-US" sz="1800" dirty="0" err="1" smtClean="0"/>
              <a:t>hoặc</a:t>
            </a:r>
            <a:r>
              <a:rPr lang="en-US" sz="1800" dirty="0" smtClean="0"/>
              <a:t> 100mg/</a:t>
            </a:r>
            <a:r>
              <a:rPr lang="en-US" sz="1800" dirty="0" err="1" smtClean="0"/>
              <a:t>mỗi</a:t>
            </a:r>
            <a:r>
              <a:rPr lang="en-US" sz="1800" dirty="0" smtClean="0"/>
              <a:t> </a:t>
            </a:r>
            <a:r>
              <a:rPr lang="en-US" sz="1800" dirty="0" err="1" smtClean="0"/>
              <a:t>bữa</a:t>
            </a:r>
            <a:r>
              <a:rPr lang="en-US" sz="1800" dirty="0" smtClean="0"/>
              <a:t> </a:t>
            </a:r>
            <a:r>
              <a:rPr lang="en-US" sz="1800" dirty="0" err="1" smtClean="0"/>
              <a:t>ăn</a:t>
            </a:r>
            <a:r>
              <a:rPr lang="en-US" sz="1800" dirty="0" smtClean="0"/>
              <a:t>.</a:t>
            </a:r>
          </a:p>
          <a:p>
            <a:pPr>
              <a:lnSpc>
                <a:spcPct val="170000"/>
              </a:lnSpc>
            </a:pPr>
            <a:r>
              <a:rPr lang="en-US" sz="1800" dirty="0" smtClean="0"/>
              <a:t>– </a:t>
            </a:r>
            <a:r>
              <a:rPr lang="en-US" sz="1800" b="1" dirty="0" err="1" smtClean="0"/>
              <a:t>Thế</a:t>
            </a:r>
            <a:r>
              <a:rPr lang="en-US" sz="1800" b="1" dirty="0" smtClean="0"/>
              <a:t> </a:t>
            </a:r>
            <a:r>
              <a:rPr lang="en-US" sz="1800" b="1" dirty="0" err="1" smtClean="0"/>
              <a:t>hệ</a:t>
            </a:r>
            <a:r>
              <a:rPr lang="en-US" sz="1800" b="1" dirty="0" smtClean="0"/>
              <a:t> 2 (</a:t>
            </a:r>
            <a:r>
              <a:rPr lang="en-US" sz="1800" b="1" dirty="0" err="1" smtClean="0"/>
              <a:t>nhóm</a:t>
            </a:r>
            <a:r>
              <a:rPr lang="en-US" sz="1800" b="1" dirty="0" smtClean="0"/>
              <a:t> </a:t>
            </a:r>
            <a:r>
              <a:rPr lang="en-US" sz="1800" b="1" dirty="0" err="1" smtClean="0"/>
              <a:t>voglibose</a:t>
            </a:r>
            <a:r>
              <a:rPr lang="en-US" sz="1800" dirty="0" smtClean="0"/>
              <a:t>): </a:t>
            </a:r>
            <a:r>
              <a:rPr lang="en-US" sz="1800" dirty="0" err="1" smtClean="0"/>
              <a:t>thuốc</a:t>
            </a:r>
            <a:r>
              <a:rPr lang="en-US" sz="1800" dirty="0" smtClean="0"/>
              <a:t> </a:t>
            </a:r>
            <a:r>
              <a:rPr lang="en-US" sz="1800" dirty="0" err="1" smtClean="0"/>
              <a:t>nhóm</a:t>
            </a:r>
            <a:r>
              <a:rPr lang="en-US" sz="1800" dirty="0" smtClean="0"/>
              <a:t> </a:t>
            </a:r>
            <a:r>
              <a:rPr lang="en-US" sz="1800" dirty="0" err="1" smtClean="0"/>
              <a:t>này</a:t>
            </a:r>
            <a:r>
              <a:rPr lang="en-US" sz="1800" dirty="0" smtClean="0"/>
              <a:t> </a:t>
            </a:r>
            <a:r>
              <a:rPr lang="en-US" sz="1800" dirty="0" err="1" smtClean="0"/>
              <a:t>chủ</a:t>
            </a:r>
            <a:r>
              <a:rPr lang="en-US" sz="1800" dirty="0" smtClean="0"/>
              <a:t> </a:t>
            </a:r>
            <a:r>
              <a:rPr lang="en-US" sz="1800" dirty="0" err="1" smtClean="0"/>
              <a:t>yếu</a:t>
            </a:r>
            <a:r>
              <a:rPr lang="en-US" sz="1800" dirty="0" smtClean="0"/>
              <a:t> </a:t>
            </a:r>
            <a:r>
              <a:rPr lang="en-US" sz="1800" dirty="0" err="1" smtClean="0"/>
              <a:t>ức</a:t>
            </a:r>
            <a:r>
              <a:rPr lang="en-US" sz="1800" dirty="0" smtClean="0"/>
              <a:t> </a:t>
            </a:r>
            <a:r>
              <a:rPr lang="en-US" sz="1800" dirty="0" err="1" smtClean="0"/>
              <a:t>chế</a:t>
            </a:r>
            <a:r>
              <a:rPr lang="en-US" sz="1800" dirty="0" smtClean="0"/>
              <a:t> </a:t>
            </a:r>
            <a:r>
              <a:rPr lang="en-US" sz="1800" dirty="0" err="1" smtClean="0"/>
              <a:t>quá</a:t>
            </a:r>
            <a:r>
              <a:rPr lang="en-US" sz="1800" dirty="0" smtClean="0"/>
              <a:t> </a:t>
            </a:r>
            <a:r>
              <a:rPr lang="en-US" sz="1800" dirty="0" err="1" smtClean="0"/>
              <a:t>trình</a:t>
            </a:r>
            <a:r>
              <a:rPr lang="en-US" sz="1800" dirty="0" smtClean="0"/>
              <a:t> </a:t>
            </a:r>
            <a:r>
              <a:rPr lang="en-US" sz="1800" dirty="0" err="1" smtClean="0"/>
              <a:t>phân</a:t>
            </a:r>
            <a:r>
              <a:rPr lang="en-US" sz="1800" dirty="0" smtClean="0"/>
              <a:t> </a:t>
            </a:r>
            <a:r>
              <a:rPr lang="en-US" sz="1800" dirty="0" err="1" smtClean="0"/>
              <a:t>hủy</a:t>
            </a:r>
            <a:r>
              <a:rPr lang="en-US" sz="1800" dirty="0" smtClean="0"/>
              <a:t> </a:t>
            </a:r>
            <a:r>
              <a:rPr lang="en-US" sz="1800" dirty="0" err="1" smtClean="0"/>
              <a:t>đường</a:t>
            </a:r>
            <a:r>
              <a:rPr lang="en-US" sz="1800" dirty="0" smtClean="0"/>
              <a:t> </a:t>
            </a:r>
            <a:r>
              <a:rPr lang="en-US" sz="1800" dirty="0" err="1" smtClean="0"/>
              <a:t>đôi</a:t>
            </a:r>
            <a:r>
              <a:rPr lang="en-US" sz="1800" dirty="0" smtClean="0"/>
              <a:t> </a:t>
            </a:r>
            <a:r>
              <a:rPr lang="en-US" sz="1800" dirty="0" err="1" smtClean="0"/>
              <a:t>nên</a:t>
            </a:r>
            <a:r>
              <a:rPr lang="en-US" sz="1800" dirty="0" smtClean="0"/>
              <a:t> </a:t>
            </a:r>
            <a:r>
              <a:rPr lang="en-US" sz="1800" b="1" dirty="0" err="1" smtClean="0"/>
              <a:t>ít</a:t>
            </a:r>
            <a:r>
              <a:rPr lang="en-US" sz="1800" b="1" dirty="0" smtClean="0"/>
              <a:t> </a:t>
            </a:r>
            <a:r>
              <a:rPr lang="en-US" sz="1800" b="1" dirty="0" err="1" smtClean="0"/>
              <a:t>các</a:t>
            </a:r>
            <a:r>
              <a:rPr lang="en-US" sz="1800" b="1" dirty="0" smtClean="0"/>
              <a:t> </a:t>
            </a:r>
            <a:r>
              <a:rPr lang="en-US" sz="1800" b="1" dirty="0" err="1" smtClean="0"/>
              <a:t>tác</a:t>
            </a:r>
            <a:r>
              <a:rPr lang="en-US" sz="1800" b="1" dirty="0" smtClean="0"/>
              <a:t> </a:t>
            </a:r>
            <a:r>
              <a:rPr lang="en-US" sz="1800" b="1" dirty="0" err="1" smtClean="0"/>
              <a:t>dụng</a:t>
            </a:r>
            <a:r>
              <a:rPr lang="en-US" sz="1800" b="1" dirty="0" smtClean="0"/>
              <a:t> </a:t>
            </a:r>
            <a:r>
              <a:rPr lang="en-US" sz="1800" b="1" dirty="0" err="1" smtClean="0"/>
              <a:t>không</a:t>
            </a:r>
            <a:r>
              <a:rPr lang="en-US" sz="1800" b="1" dirty="0" smtClean="0"/>
              <a:t> </a:t>
            </a:r>
            <a:r>
              <a:rPr lang="en-US" sz="1800" b="1" dirty="0" err="1" smtClean="0"/>
              <a:t>mong</a:t>
            </a:r>
            <a:r>
              <a:rPr lang="en-US" sz="1800" b="1" dirty="0" smtClean="0"/>
              <a:t> </a:t>
            </a:r>
            <a:r>
              <a:rPr lang="en-US" sz="1800" b="1" dirty="0" err="1" smtClean="0"/>
              <a:t>muốn</a:t>
            </a:r>
            <a:r>
              <a:rPr lang="en-US" sz="1800" b="1" dirty="0" smtClean="0"/>
              <a:t> </a:t>
            </a:r>
            <a:r>
              <a:rPr lang="en-US" sz="1800" b="1" dirty="0" err="1" smtClean="0"/>
              <a:t>hơn</a:t>
            </a:r>
            <a:r>
              <a:rPr lang="en-US" sz="1800" b="1" dirty="0" smtClean="0"/>
              <a:t>.</a:t>
            </a:r>
          </a:p>
          <a:p>
            <a:pPr>
              <a:lnSpc>
                <a:spcPct val="170000"/>
              </a:lnSpc>
            </a:pPr>
            <a:r>
              <a:rPr lang="en-US" sz="1800" dirty="0" err="1" smtClean="0"/>
              <a:t>Liều</a:t>
            </a:r>
            <a:r>
              <a:rPr lang="en-US" sz="1800" dirty="0" smtClean="0"/>
              <a:t> </a:t>
            </a:r>
            <a:r>
              <a:rPr lang="en-US" sz="1800" dirty="0" err="1" smtClean="0"/>
              <a:t>thuốc</a:t>
            </a:r>
            <a:r>
              <a:rPr lang="en-US" sz="1800" dirty="0" smtClean="0"/>
              <a:t> </a:t>
            </a:r>
            <a:r>
              <a:rPr lang="en-US" sz="1800" dirty="0" err="1" smtClean="0"/>
              <a:t>có</a:t>
            </a:r>
            <a:r>
              <a:rPr lang="en-US" sz="1800" dirty="0" smtClean="0"/>
              <a:t> </a:t>
            </a:r>
            <a:r>
              <a:rPr lang="en-US" sz="1800" dirty="0" err="1" smtClean="0"/>
              <a:t>thể</a:t>
            </a:r>
            <a:r>
              <a:rPr lang="en-US" sz="1800" dirty="0" smtClean="0"/>
              <a:t> </a:t>
            </a:r>
            <a:r>
              <a:rPr lang="en-US" sz="1800" dirty="0" err="1" smtClean="0"/>
              <a:t>tăng</a:t>
            </a:r>
            <a:r>
              <a:rPr lang="en-US" sz="1800" dirty="0" smtClean="0"/>
              <a:t> </a:t>
            </a:r>
            <a:r>
              <a:rPr lang="en-US" sz="1800" dirty="0" err="1" smtClean="0"/>
              <a:t>từ</a:t>
            </a:r>
            <a:r>
              <a:rPr lang="en-US" sz="1800" dirty="0" smtClean="0"/>
              <a:t> 01 </a:t>
            </a:r>
            <a:r>
              <a:rPr lang="en-US" sz="1800" dirty="0" err="1" smtClean="0"/>
              <a:t>đến</a:t>
            </a:r>
            <a:r>
              <a:rPr lang="en-US" sz="1800" dirty="0" smtClean="0"/>
              <a:t> 02 </a:t>
            </a:r>
            <a:r>
              <a:rPr lang="en-US" sz="1800" dirty="0" err="1" smtClean="0"/>
              <a:t>viên</a:t>
            </a:r>
            <a:r>
              <a:rPr lang="en-US" sz="1800" dirty="0" smtClean="0"/>
              <a:t>/</a:t>
            </a:r>
            <a:r>
              <a:rPr lang="en-US" sz="1800" dirty="0" err="1" smtClean="0"/>
              <a:t>mỗi</a:t>
            </a:r>
            <a:r>
              <a:rPr lang="en-US" sz="1800" dirty="0" smtClean="0"/>
              <a:t> </a:t>
            </a:r>
            <a:r>
              <a:rPr lang="en-US" sz="1800" dirty="0" err="1" smtClean="0"/>
              <a:t>bữa</a:t>
            </a:r>
            <a:r>
              <a:rPr lang="en-US" sz="1800" dirty="0" smtClean="0"/>
              <a:t> </a:t>
            </a:r>
            <a:r>
              <a:rPr lang="en-US" sz="1800" dirty="0" err="1" smtClean="0"/>
              <a:t>ăn</a:t>
            </a:r>
            <a:r>
              <a:rPr lang="en-US" sz="1800" dirty="0" smtClean="0"/>
              <a:t>.</a:t>
            </a:r>
          </a:p>
          <a:p>
            <a:pPr>
              <a:lnSpc>
                <a:spcPct val="170000"/>
              </a:lnSpc>
            </a:pPr>
            <a:r>
              <a:rPr lang="en-US" sz="1800" dirty="0" smtClean="0"/>
              <a:t>– </a:t>
            </a:r>
            <a:r>
              <a:rPr lang="en-US" sz="1800" dirty="0" err="1" smtClean="0"/>
              <a:t>Chú</a:t>
            </a:r>
            <a:r>
              <a:rPr lang="en-US" sz="1800" dirty="0" smtClean="0"/>
              <a:t> ý </a:t>
            </a:r>
            <a:r>
              <a:rPr lang="en-US" sz="1800" dirty="0" err="1" smtClean="0"/>
              <a:t>khi</a:t>
            </a:r>
            <a:r>
              <a:rPr lang="en-US" sz="1800" dirty="0" smtClean="0"/>
              <a:t> </a:t>
            </a:r>
            <a:r>
              <a:rPr lang="en-US" sz="1800" dirty="0" err="1" smtClean="0"/>
              <a:t>sử</a:t>
            </a:r>
            <a:r>
              <a:rPr lang="en-US" sz="1800" dirty="0" smtClean="0"/>
              <a:t> </a:t>
            </a:r>
            <a:r>
              <a:rPr lang="en-US" sz="1800" dirty="0" err="1" smtClean="0"/>
              <a:t>dụng</a:t>
            </a:r>
            <a:r>
              <a:rPr lang="en-US" sz="1800" dirty="0" smtClean="0"/>
              <a:t> </a:t>
            </a:r>
            <a:r>
              <a:rPr lang="en-US" sz="1800" dirty="0" err="1" smtClean="0"/>
              <a:t>thuốc</a:t>
            </a:r>
            <a:r>
              <a:rPr lang="en-US" sz="1800" dirty="0" smtClean="0"/>
              <a:t>:</a:t>
            </a:r>
          </a:p>
          <a:p>
            <a:pPr>
              <a:lnSpc>
                <a:spcPct val="170000"/>
              </a:lnSpc>
            </a:pPr>
            <a:r>
              <a:rPr lang="en-US" sz="1800" dirty="0" smtClean="0"/>
              <a:t>+ </a:t>
            </a:r>
            <a:r>
              <a:rPr lang="en-US" sz="1800" dirty="0" err="1" smtClean="0"/>
              <a:t>Thuốc</a:t>
            </a:r>
            <a:r>
              <a:rPr lang="en-US" sz="1800" dirty="0" smtClean="0"/>
              <a:t> </a:t>
            </a:r>
            <a:r>
              <a:rPr lang="en-US" sz="1800" dirty="0" err="1" smtClean="0"/>
              <a:t>cần</a:t>
            </a:r>
            <a:r>
              <a:rPr lang="en-US" sz="1800" dirty="0" smtClean="0"/>
              <a:t> </a:t>
            </a:r>
            <a:r>
              <a:rPr lang="en-US" sz="1800" b="1" dirty="0" err="1" smtClean="0"/>
              <a:t>sử</a:t>
            </a:r>
            <a:r>
              <a:rPr lang="en-US" sz="1800" b="1" dirty="0" smtClean="0"/>
              <a:t> </a:t>
            </a:r>
            <a:r>
              <a:rPr lang="en-US" sz="1800" b="1" dirty="0" err="1" smtClean="0"/>
              <a:t>dụng</a:t>
            </a:r>
            <a:r>
              <a:rPr lang="en-US" sz="1800" b="1" dirty="0" smtClean="0"/>
              <a:t> </a:t>
            </a:r>
            <a:r>
              <a:rPr lang="en-US" sz="1800" b="1" dirty="0" err="1" smtClean="0"/>
              <a:t>phối</a:t>
            </a:r>
            <a:r>
              <a:rPr lang="en-US" sz="1800" b="1" dirty="0" smtClean="0"/>
              <a:t> </a:t>
            </a:r>
            <a:r>
              <a:rPr lang="en-US" sz="1800" b="1" dirty="0" err="1" smtClean="0"/>
              <a:t>hợp</a:t>
            </a:r>
            <a:r>
              <a:rPr lang="en-US" sz="1800" b="1" dirty="0" smtClean="0"/>
              <a:t> </a:t>
            </a:r>
            <a:r>
              <a:rPr lang="en-US" sz="1800" b="1" dirty="0" err="1" smtClean="0"/>
              <a:t>với</a:t>
            </a:r>
            <a:r>
              <a:rPr lang="en-US" sz="1800" b="1" dirty="0" smtClean="0"/>
              <a:t> </a:t>
            </a:r>
            <a:r>
              <a:rPr lang="en-US" sz="1800" b="1" dirty="0" err="1" smtClean="0"/>
              <a:t>một</a:t>
            </a:r>
            <a:r>
              <a:rPr lang="en-US" sz="1800" b="1" dirty="0" smtClean="0"/>
              <a:t> </a:t>
            </a:r>
            <a:r>
              <a:rPr lang="en-US" sz="1800" b="1" dirty="0" err="1" smtClean="0"/>
              <a:t>loại</a:t>
            </a:r>
            <a:r>
              <a:rPr lang="en-US" sz="1800" b="1" dirty="0" smtClean="0"/>
              <a:t> </a:t>
            </a:r>
            <a:r>
              <a:rPr lang="en-US" sz="1800" b="1" dirty="0" err="1" smtClean="0"/>
              <a:t>hạ</a:t>
            </a:r>
            <a:r>
              <a:rPr lang="en-US" sz="1800" b="1" dirty="0" smtClean="0"/>
              <a:t> glucose </a:t>
            </a:r>
            <a:r>
              <a:rPr lang="en-US" sz="1800" b="1" dirty="0" err="1" smtClean="0"/>
              <a:t>máu</a:t>
            </a:r>
            <a:r>
              <a:rPr lang="en-US" sz="1800" b="1" dirty="0" smtClean="0"/>
              <a:t> </a:t>
            </a:r>
            <a:r>
              <a:rPr lang="en-US" sz="1800" b="1" dirty="0" err="1" smtClean="0"/>
              <a:t>khác</a:t>
            </a:r>
            <a:r>
              <a:rPr lang="en-US" sz="1800" dirty="0" smtClean="0"/>
              <a:t>.</a:t>
            </a:r>
          </a:p>
          <a:p>
            <a:pPr>
              <a:lnSpc>
                <a:spcPct val="170000"/>
              </a:lnSpc>
            </a:pPr>
            <a:r>
              <a:rPr lang="en-US" sz="1800" dirty="0" smtClean="0"/>
              <a:t>+ </a:t>
            </a:r>
            <a:r>
              <a:rPr lang="en-US" sz="1800" dirty="0" err="1" smtClean="0"/>
              <a:t>Thuốc</a:t>
            </a:r>
            <a:r>
              <a:rPr lang="en-US" sz="1800" dirty="0" smtClean="0"/>
              <a:t> </a:t>
            </a:r>
            <a:r>
              <a:rPr lang="en-US" sz="1800" b="1" dirty="0" err="1" smtClean="0"/>
              <a:t>uống</a:t>
            </a:r>
            <a:r>
              <a:rPr lang="en-US" sz="1800" b="1" dirty="0" smtClean="0"/>
              <a:t> </a:t>
            </a:r>
            <a:r>
              <a:rPr lang="en-US" sz="1800" b="1" dirty="0" err="1" smtClean="0"/>
              <a:t>ngay</a:t>
            </a:r>
            <a:r>
              <a:rPr lang="en-US" sz="1800" b="1" dirty="0" smtClean="0"/>
              <a:t> </a:t>
            </a:r>
            <a:r>
              <a:rPr lang="en-US" sz="1800" b="1" dirty="0" err="1" smtClean="0"/>
              <a:t>trong</a:t>
            </a:r>
            <a:r>
              <a:rPr lang="en-US" sz="1800" b="1" dirty="0" smtClean="0"/>
              <a:t> </a:t>
            </a:r>
            <a:r>
              <a:rPr lang="en-US" sz="1800" b="1" dirty="0" err="1" smtClean="0"/>
              <a:t>khi</a:t>
            </a:r>
            <a:r>
              <a:rPr lang="en-US" sz="1800" b="1" dirty="0" smtClean="0"/>
              <a:t> </a:t>
            </a:r>
            <a:r>
              <a:rPr lang="en-US" sz="1800" b="1" dirty="0" err="1" smtClean="0"/>
              <a:t>ăn</a:t>
            </a:r>
            <a:r>
              <a:rPr lang="en-US" sz="1800" b="1" dirty="0" smtClean="0"/>
              <a:t>.</a:t>
            </a:r>
            <a:endParaRPr lang="en-US" sz="1800" dirty="0" smtClean="0"/>
          </a:p>
          <a:p>
            <a:pPr>
              <a:lnSpc>
                <a:spcPct val="170000"/>
              </a:lnSpc>
            </a:pPr>
            <a:endParaRPr lang="en-US" sz="1800" dirty="0"/>
          </a:p>
        </p:txBody>
      </p:sp>
      <p:cxnSp>
        <p:nvCxnSpPr>
          <p:cNvPr id="5" name="Straight Arrow Connector 4"/>
          <p:cNvCxnSpPr/>
          <p:nvPr/>
        </p:nvCxnSpPr>
        <p:spPr>
          <a:xfrm>
            <a:off x="3422074" y="1731789"/>
            <a:ext cx="40178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US" dirty="0" err="1" smtClean="0"/>
              <a:t>Thuốc</a:t>
            </a:r>
            <a:r>
              <a:rPr lang="en-US" dirty="0" smtClean="0"/>
              <a:t> </a:t>
            </a:r>
            <a:r>
              <a:rPr lang="en-US" dirty="0" err="1" smtClean="0"/>
              <a:t>làm</a:t>
            </a:r>
            <a:r>
              <a:rPr lang="en-US" dirty="0" smtClean="0"/>
              <a:t> </a:t>
            </a:r>
            <a:r>
              <a:rPr lang="en-US" dirty="0" err="1" smtClean="0"/>
              <a:t>giảm</a:t>
            </a:r>
            <a:r>
              <a:rPr lang="en-US" dirty="0" smtClean="0"/>
              <a:t> </a:t>
            </a:r>
            <a:r>
              <a:rPr lang="en-US" dirty="0" err="1" smtClean="0"/>
              <a:t>di</a:t>
            </a:r>
            <a:r>
              <a:rPr lang="en-US" dirty="0" smtClean="0"/>
              <a:t> </a:t>
            </a:r>
            <a:r>
              <a:rPr lang="en-US" dirty="0" err="1" smtClean="0"/>
              <a:t>chuyển</a:t>
            </a:r>
            <a:r>
              <a:rPr lang="en-US" dirty="0" smtClean="0"/>
              <a:t> </a:t>
            </a:r>
            <a:r>
              <a:rPr lang="en-US" dirty="0" err="1" smtClean="0"/>
              <a:t>thức</a:t>
            </a:r>
            <a:r>
              <a:rPr lang="en-US" dirty="0" smtClean="0"/>
              <a:t> </a:t>
            </a:r>
            <a:r>
              <a:rPr lang="en-US" dirty="0" err="1" smtClean="0"/>
              <a:t>ăn</a:t>
            </a:r>
            <a:r>
              <a:rPr lang="en-US" dirty="0" smtClean="0"/>
              <a:t> </a:t>
            </a:r>
            <a:r>
              <a:rPr lang="en-US" dirty="0" err="1" smtClean="0"/>
              <a:t>xuống</a:t>
            </a:r>
            <a:r>
              <a:rPr lang="en-US" dirty="0" smtClean="0"/>
              <a:t> </a:t>
            </a:r>
            <a:r>
              <a:rPr lang="en-US" dirty="0" err="1" smtClean="0"/>
              <a:t>ruột</a:t>
            </a:r>
            <a:endParaRPr lang="en-US" dirty="0"/>
          </a:p>
        </p:txBody>
      </p:sp>
      <p:sp>
        <p:nvSpPr>
          <p:cNvPr id="3" name="Content Placeholder 2"/>
          <p:cNvSpPr>
            <a:spLocks noGrp="1"/>
          </p:cNvSpPr>
          <p:nvPr>
            <p:ph idx="1"/>
          </p:nvPr>
        </p:nvSpPr>
        <p:spPr/>
        <p:txBody>
          <a:bodyPr>
            <a:normAutofit fontScale="77500" lnSpcReduction="20000"/>
          </a:bodyPr>
          <a:lstStyle/>
          <a:p>
            <a:pPr>
              <a:lnSpc>
                <a:spcPct val="150000"/>
              </a:lnSpc>
            </a:pPr>
            <a:r>
              <a:rPr lang="en-US" b="1" dirty="0" err="1" smtClean="0">
                <a:solidFill>
                  <a:srgbClr val="FF0000"/>
                </a:solidFill>
                <a:latin typeface="Times New Roman" pitchFamily="18" charset="0"/>
                <a:cs typeface="Times New Roman" pitchFamily="18" charset="0"/>
              </a:rPr>
              <a:t>Pramlintide</a:t>
            </a:r>
            <a:endParaRPr lang="en-US" b="1" dirty="0" smtClean="0">
              <a:solidFill>
                <a:srgbClr val="FF0000"/>
              </a:solidFill>
              <a:latin typeface="Times New Roman" pitchFamily="18" charset="0"/>
              <a:cs typeface="Times New Roman" pitchFamily="18" charset="0"/>
            </a:endParaRPr>
          </a:p>
          <a:p>
            <a:pPr>
              <a:lnSpc>
                <a:spcPct val="150000"/>
              </a:lnSpc>
            </a:pPr>
            <a:r>
              <a:rPr lang="en-US" dirty="0" err="1" smtClean="0">
                <a:latin typeface="Times New Roman" pitchFamily="18" charset="0"/>
                <a:cs typeface="Times New Roman" pitchFamily="18" charset="0"/>
              </a:rPr>
              <a:t>Tác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dụng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Kéo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dài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thời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trống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dạ</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dày</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ức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chế</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tiết</a:t>
            </a:r>
            <a:r>
              <a:rPr lang="en-US" dirty="0" smtClean="0">
                <a:latin typeface="Times New Roman" pitchFamily="18" charset="0"/>
                <a:cs typeface="Times New Roman" pitchFamily="18" charset="0"/>
              </a:rPr>
              <a:t> glucagon</a:t>
            </a:r>
          </a:p>
          <a:p>
            <a:pPr>
              <a:lnSpc>
                <a:spcPct val="150000"/>
              </a:lnSpc>
            </a:pPr>
            <a:r>
              <a:rPr lang="en-US" b="1" dirty="0" err="1" smtClean="0">
                <a:latin typeface="Times New Roman" pitchFamily="18" charset="0"/>
                <a:cs typeface="Times New Roman" pitchFamily="18" charset="0"/>
              </a:rPr>
              <a:t>Khuyến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cáo</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sử</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dụng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chung</a:t>
            </a:r>
            <a:r>
              <a:rPr lang="en-US" b="1" dirty="0" smtClean="0">
                <a:latin typeface="Times New Roman" pitchFamily="18" charset="0"/>
                <a:cs typeface="Times New Roman" pitchFamily="18" charset="0"/>
              </a:rPr>
              <a:t> insulin.</a:t>
            </a:r>
          </a:p>
          <a:p>
            <a:pPr>
              <a:lnSpc>
                <a:spcPct val="150000"/>
              </a:lnSpc>
            </a:pPr>
            <a:r>
              <a:rPr lang="en-US" dirty="0" err="1" smtClean="0">
                <a:latin typeface="Times New Roman" pitchFamily="18" charset="0"/>
                <a:cs typeface="Times New Roman" pitchFamily="18" charset="0"/>
              </a:rPr>
              <a:t>Thuốc</a:t>
            </a:r>
            <a:r>
              <a:rPr lang="en-US"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duy</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nhất</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được</a:t>
            </a:r>
            <a:r>
              <a:rPr lang="en-US" b="1" dirty="0" smtClean="0">
                <a:latin typeface="Times New Roman" pitchFamily="18" charset="0"/>
                <a:cs typeface="Times New Roman" pitchFamily="18" charset="0"/>
              </a:rPr>
              <a:t> FDA </a:t>
            </a:r>
            <a:r>
              <a:rPr lang="en-US" b="1" dirty="0" err="1" smtClean="0">
                <a:latin typeface="Times New Roman" pitchFamily="18" charset="0"/>
                <a:cs typeface="Times New Roman" pitchFamily="18" charset="0"/>
              </a:rPr>
              <a:t>chấp</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nhận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sử</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dụng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trên</a:t>
            </a:r>
            <a:r>
              <a:rPr lang="en-US" b="1" dirty="0" smtClean="0">
                <a:latin typeface="Times New Roman" pitchFamily="18" charset="0"/>
                <a:cs typeface="Times New Roman" pitchFamily="18" charset="0"/>
              </a:rPr>
              <a:t> BN ĐTĐ </a:t>
            </a:r>
            <a:r>
              <a:rPr lang="en-US" b="1" dirty="0" err="1" smtClean="0">
                <a:latin typeface="Times New Roman" pitchFamily="18" charset="0"/>
                <a:cs typeface="Times New Roman" pitchFamily="18" charset="0"/>
              </a:rPr>
              <a:t>typ</a:t>
            </a:r>
            <a:r>
              <a:rPr lang="en-US" b="1" dirty="0" smtClean="0">
                <a:latin typeface="Times New Roman" pitchFamily="18" charset="0"/>
                <a:cs typeface="Times New Roman" pitchFamily="18" charset="0"/>
              </a:rPr>
              <a:t> 1 </a:t>
            </a:r>
            <a:r>
              <a:rPr lang="en-US" dirty="0" err="1" smtClean="0">
                <a:latin typeface="Times New Roman" pitchFamily="18" charset="0"/>
                <a:cs typeface="Times New Roman" pitchFamily="18" charset="0"/>
              </a:rPr>
              <a:t>bên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cạnh</a:t>
            </a:r>
            <a:r>
              <a:rPr lang="en-US" dirty="0" smtClean="0">
                <a:latin typeface="Times New Roman" pitchFamily="18" charset="0"/>
                <a:cs typeface="Times New Roman" pitchFamily="18" charset="0"/>
              </a:rPr>
              <a:t> insulin</a:t>
            </a:r>
          </a:p>
          <a:p>
            <a:pPr>
              <a:lnSpc>
                <a:spcPct val="150000"/>
              </a:lnSpc>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tắc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dụng</a:t>
            </a:r>
            <a:r>
              <a:rPr lang="en-US"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giảm</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cân</a:t>
            </a:r>
            <a:endParaRPr lang="en-US" b="1" dirty="0" smtClean="0">
              <a:latin typeface="Times New Roman" pitchFamily="18" charset="0"/>
              <a:cs typeface="Times New Roman" pitchFamily="18" charset="0"/>
            </a:endParaRPr>
          </a:p>
          <a:p>
            <a:pPr>
              <a:lnSpc>
                <a:spcPct val="150000"/>
              </a:lnSpc>
            </a:pPr>
            <a:r>
              <a:rPr lang="en-US" dirty="0" smtClean="0">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Tiêm</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dưới</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da</a:t>
            </a:r>
            <a:r>
              <a:rPr lang="en-US" dirty="0" smtClean="0">
                <a:solidFill>
                  <a:srgbClr val="FF0000"/>
                </a:solidFill>
                <a:latin typeface="Times New Roman" pitchFamily="18" charset="0"/>
                <a:cs typeface="Times New Roman" pitchFamily="18" charset="0"/>
              </a:rPr>
              <a:t> ( </a:t>
            </a:r>
            <a:r>
              <a:rPr lang="en-US" dirty="0" err="1" smtClean="0">
                <a:solidFill>
                  <a:srgbClr val="FF0000"/>
                </a:solidFill>
                <a:latin typeface="Times New Roman" pitchFamily="18" charset="0"/>
                <a:cs typeface="Times New Roman" pitchFamily="18" charset="0"/>
              </a:rPr>
              <a:t>đùi</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bụng</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trước</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mỗi</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bữa</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ăn</a:t>
            </a:r>
            <a:endParaRPr lang="en-US" dirty="0" smtClean="0">
              <a:solidFill>
                <a:srgbClr val="FF0000"/>
              </a:solidFill>
              <a:latin typeface="Times New Roman" pitchFamily="18" charset="0"/>
              <a:cs typeface="Times New Roman" pitchFamily="18" charset="0"/>
            </a:endParaRPr>
          </a:p>
          <a:p>
            <a:pPr>
              <a:lnSpc>
                <a:spcPct val="150000"/>
              </a:lnSpc>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nhiều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dụng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phụ</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trên</a:t>
            </a:r>
            <a:r>
              <a:rPr lang="en-US"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tiêu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hoá</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buồn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nôn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chán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ăn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ói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mửa</a:t>
            </a:r>
            <a:r>
              <a:rPr lang="en-US" b="1"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 xmlns:a14="http://schemas.microsoft.com/office/drawing/2010/main" val="0"/>
              </a:ext>
            </a:extLst>
          </a:blip>
          <a:srcRect t="4583" b="5416"/>
          <a:stretch/>
        </p:blipFill>
        <p:spPr>
          <a:xfrm>
            <a:off x="1082482" y="493399"/>
            <a:ext cx="4572000" cy="4114846"/>
          </a:xfrm>
          <a:prstGeom prst="rect">
            <a:avLst/>
          </a:prstGeom>
        </p:spPr>
      </p:pic>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448096" y="804041"/>
            <a:ext cx="4461642" cy="2680137"/>
          </a:xfrm>
          <a:prstGeom prst="rect">
            <a:avLst/>
          </a:prstGeom>
        </p:spPr>
      </p:pic>
      <p:pic>
        <p:nvPicPr>
          <p:cNvPr id="6" name="Picture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590799" y="4682359"/>
            <a:ext cx="7420303" cy="2004191"/>
          </a:xfrm>
          <a:prstGeom prst="rect">
            <a:avLst/>
          </a:prstGeom>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25930"/>
            <a:ext cx="10515600" cy="1325563"/>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ctr"/>
            <a:r>
              <a:rPr lang="en-US" sz="3200" b="1" dirty="0" smtClean="0"/>
              <a:t>CÁC NHÓM THUỐC MỚI DẪN CHẤT PEPTIDE</a:t>
            </a:r>
            <a:endParaRPr lang="en-US" sz="3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7815" y="-76200"/>
            <a:ext cx="10972800" cy="1143000"/>
          </a:xfrm>
        </p:spPr>
        <p:txBody>
          <a:bodyPr>
            <a:normAutofit/>
          </a:bodyPr>
          <a:lstStyle/>
          <a:p>
            <a:r>
              <a:rPr lang="en-US" sz="3200" b="1" dirty="0" err="1" smtClean="0">
                <a:solidFill>
                  <a:srgbClr val="00B050"/>
                </a:solidFill>
              </a:rPr>
              <a:t>Vai</a:t>
            </a:r>
            <a:r>
              <a:rPr lang="en-US" sz="3200" b="1" dirty="0" smtClean="0">
                <a:solidFill>
                  <a:srgbClr val="00B050"/>
                </a:solidFill>
              </a:rPr>
              <a:t> </a:t>
            </a:r>
            <a:r>
              <a:rPr lang="en-US" sz="3200" b="1" dirty="0" err="1" smtClean="0">
                <a:solidFill>
                  <a:srgbClr val="00B050"/>
                </a:solidFill>
              </a:rPr>
              <a:t>trò</a:t>
            </a:r>
            <a:r>
              <a:rPr lang="en-US" sz="3200" b="1" dirty="0" smtClean="0">
                <a:solidFill>
                  <a:srgbClr val="00B050"/>
                </a:solidFill>
              </a:rPr>
              <a:t> </a:t>
            </a:r>
            <a:r>
              <a:rPr lang="en-US" sz="3200" b="1" dirty="0" err="1" smtClean="0">
                <a:solidFill>
                  <a:srgbClr val="00B050"/>
                </a:solidFill>
              </a:rPr>
              <a:t>của</a:t>
            </a:r>
            <a:r>
              <a:rPr lang="en-US" sz="3200" b="1" dirty="0" smtClean="0">
                <a:solidFill>
                  <a:srgbClr val="00B050"/>
                </a:solidFill>
              </a:rPr>
              <a:t> insulin </a:t>
            </a:r>
            <a:endParaRPr lang="en-US" sz="3200" b="1" dirty="0">
              <a:solidFill>
                <a:srgbClr val="00B050"/>
              </a:solidFill>
            </a:endParaRPr>
          </a:p>
        </p:txBody>
      </p:sp>
      <p:sp>
        <p:nvSpPr>
          <p:cNvPr id="5" name="TextBox 4"/>
          <p:cNvSpPr txBox="1"/>
          <p:nvPr/>
        </p:nvSpPr>
        <p:spPr>
          <a:xfrm>
            <a:off x="498752" y="401774"/>
            <a:ext cx="2702984" cy="461665"/>
          </a:xfrm>
          <a:prstGeom prst="rect">
            <a:avLst/>
          </a:prstGeom>
          <a:noFill/>
        </p:spPr>
        <p:txBody>
          <a:bodyPr wrap="none" rtlCol="0">
            <a:spAutoFit/>
          </a:bodyPr>
          <a:lstStyle/>
          <a:p>
            <a:r>
              <a:rPr lang="en-US" sz="2400" dirty="0" smtClean="0"/>
              <a:t>3 . </a:t>
            </a:r>
            <a:r>
              <a:rPr lang="en-US" sz="2400" dirty="0" err="1" smtClean="0"/>
              <a:t>Cơ</a:t>
            </a:r>
            <a:r>
              <a:rPr lang="en-US" sz="2400" dirty="0" smtClean="0"/>
              <a:t> </a:t>
            </a:r>
            <a:r>
              <a:rPr lang="en-US" sz="2400" dirty="0" err="1" smtClean="0"/>
              <a:t>chế</a:t>
            </a:r>
            <a:r>
              <a:rPr lang="en-US" sz="2400" dirty="0" smtClean="0"/>
              <a:t> </a:t>
            </a:r>
            <a:r>
              <a:rPr lang="en-US" sz="2400" dirty="0" err="1" smtClean="0"/>
              <a:t>bệnh</a:t>
            </a:r>
            <a:r>
              <a:rPr lang="en-US" sz="2400" dirty="0" smtClean="0"/>
              <a:t> </a:t>
            </a:r>
            <a:r>
              <a:rPr lang="en-US" sz="2400" dirty="0" err="1" smtClean="0"/>
              <a:t>sinh</a:t>
            </a:r>
            <a:endParaRPr lang="en-US" sz="2400" dirty="0"/>
          </a:p>
        </p:txBody>
      </p:sp>
      <p:graphicFrame>
        <p:nvGraphicFramePr>
          <p:cNvPr id="8" name="Diagram 7"/>
          <p:cNvGraphicFramePr/>
          <p:nvPr/>
        </p:nvGraphicFramePr>
        <p:xfrm>
          <a:off x="2147464" y="1676399"/>
          <a:ext cx="6192983" cy="27709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51115504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851073" cy="909493"/>
          </a:xfrm>
        </p:spPr>
        <p:style>
          <a:lnRef idx="2">
            <a:schemeClr val="accent2"/>
          </a:lnRef>
          <a:fillRef idx="1">
            <a:schemeClr val="lt1"/>
          </a:fillRef>
          <a:effectRef idx="0">
            <a:schemeClr val="accent2"/>
          </a:effectRef>
          <a:fontRef idx="minor">
            <a:schemeClr val="dk1"/>
          </a:fontRef>
        </p:style>
        <p:txBody>
          <a:bodyPr/>
          <a:lstStyle/>
          <a:p>
            <a:r>
              <a:rPr lang="en-US" dirty="0" smtClean="0"/>
              <a:t>GLP-1 </a:t>
            </a:r>
            <a:r>
              <a:rPr lang="en-US" dirty="0" err="1" smtClean="0"/>
              <a:t>tự</a:t>
            </a:r>
            <a:r>
              <a:rPr lang="en-US" dirty="0" smtClean="0"/>
              <a:t> </a:t>
            </a:r>
            <a:r>
              <a:rPr lang="en-US" dirty="0" err="1" smtClean="0"/>
              <a:t>nhiên</a:t>
            </a:r>
            <a:endParaRPr lang="en-US" dirty="0"/>
          </a:p>
        </p:txBody>
      </p:sp>
      <p:sp>
        <p:nvSpPr>
          <p:cNvPr id="3" name="Content Placeholder 2"/>
          <p:cNvSpPr>
            <a:spLocks noGrp="1"/>
          </p:cNvSpPr>
          <p:nvPr>
            <p:ph idx="1"/>
          </p:nvPr>
        </p:nvSpPr>
        <p:spPr/>
        <p:txBody>
          <a:bodyPr>
            <a:normAutofit lnSpcReduction="10000"/>
          </a:bodyPr>
          <a:lstStyle/>
          <a:p>
            <a:pPr>
              <a:lnSpc>
                <a:spcPct val="150000"/>
              </a:lnSpc>
              <a:buNone/>
            </a:pPr>
            <a:r>
              <a:rPr lang="en-US" dirty="0" smtClean="0"/>
              <a:t>- </a:t>
            </a:r>
            <a:r>
              <a:rPr lang="en-US" dirty="0" err="1" smtClean="0"/>
              <a:t>Kích</a:t>
            </a:r>
            <a:r>
              <a:rPr lang="en-US" dirty="0" smtClean="0"/>
              <a:t> </a:t>
            </a:r>
            <a:r>
              <a:rPr lang="en-US" dirty="0" err="1" smtClean="0"/>
              <a:t>thích</a:t>
            </a:r>
            <a:r>
              <a:rPr lang="en-US" dirty="0" smtClean="0"/>
              <a:t> </a:t>
            </a:r>
            <a:r>
              <a:rPr lang="en-US" dirty="0" err="1" smtClean="0"/>
              <a:t>tiết</a:t>
            </a:r>
            <a:r>
              <a:rPr lang="en-US" dirty="0" smtClean="0"/>
              <a:t> insulin </a:t>
            </a:r>
            <a:r>
              <a:rPr lang="en-US" dirty="0" err="1" smtClean="0"/>
              <a:t>phụ</a:t>
            </a:r>
            <a:r>
              <a:rPr lang="en-US" dirty="0" smtClean="0"/>
              <a:t> </a:t>
            </a:r>
            <a:r>
              <a:rPr lang="en-US" dirty="0" err="1" smtClean="0"/>
              <a:t>thuộc</a:t>
            </a:r>
            <a:r>
              <a:rPr lang="en-US" dirty="0" smtClean="0"/>
              <a:t>  glucose </a:t>
            </a:r>
          </a:p>
          <a:p>
            <a:pPr>
              <a:lnSpc>
                <a:spcPct val="150000"/>
              </a:lnSpc>
              <a:buNone/>
            </a:pPr>
            <a:r>
              <a:rPr lang="en-US" dirty="0" smtClean="0"/>
              <a:t>- </a:t>
            </a:r>
            <a:r>
              <a:rPr lang="en-US" dirty="0" err="1" smtClean="0"/>
              <a:t>ức</a:t>
            </a:r>
            <a:r>
              <a:rPr lang="en-US" dirty="0" smtClean="0"/>
              <a:t> </a:t>
            </a:r>
            <a:r>
              <a:rPr lang="en-US" dirty="0" err="1" smtClean="0"/>
              <a:t>chế</a:t>
            </a:r>
            <a:r>
              <a:rPr lang="en-US" dirty="0" smtClean="0"/>
              <a:t> </a:t>
            </a:r>
            <a:r>
              <a:rPr lang="en-US" dirty="0" err="1" smtClean="0"/>
              <a:t>tiết</a:t>
            </a:r>
            <a:r>
              <a:rPr lang="en-US" dirty="0" smtClean="0"/>
              <a:t> glucagon </a:t>
            </a:r>
          </a:p>
          <a:p>
            <a:pPr>
              <a:lnSpc>
                <a:spcPct val="150000"/>
              </a:lnSpc>
              <a:buNone/>
            </a:pPr>
            <a:r>
              <a:rPr lang="en-US" dirty="0" smtClean="0"/>
              <a:t>- </a:t>
            </a:r>
            <a:r>
              <a:rPr lang="en-US" dirty="0" err="1" smtClean="0"/>
              <a:t>Giảm</a:t>
            </a:r>
            <a:r>
              <a:rPr lang="en-US" dirty="0" smtClean="0"/>
              <a:t> </a:t>
            </a:r>
            <a:r>
              <a:rPr lang="en-US" dirty="0" err="1" smtClean="0"/>
              <a:t>tốc</a:t>
            </a:r>
            <a:r>
              <a:rPr lang="en-US" dirty="0" smtClean="0"/>
              <a:t> </a:t>
            </a:r>
            <a:r>
              <a:rPr lang="en-US" dirty="0" err="1" smtClean="0"/>
              <a:t>độ</a:t>
            </a:r>
            <a:r>
              <a:rPr lang="en-US" dirty="0" smtClean="0"/>
              <a:t> </a:t>
            </a:r>
            <a:r>
              <a:rPr lang="en-US" dirty="0" err="1" smtClean="0"/>
              <a:t>rỗng</a:t>
            </a:r>
            <a:r>
              <a:rPr lang="en-US" dirty="0" smtClean="0"/>
              <a:t> </a:t>
            </a:r>
            <a:r>
              <a:rPr lang="en-US" dirty="0" err="1" smtClean="0"/>
              <a:t>dạ</a:t>
            </a:r>
            <a:r>
              <a:rPr lang="en-US" dirty="0" smtClean="0"/>
              <a:t> </a:t>
            </a:r>
            <a:r>
              <a:rPr lang="en-US" dirty="0" err="1" smtClean="0"/>
              <a:t>dày</a:t>
            </a:r>
            <a:endParaRPr lang="en-US" dirty="0" smtClean="0"/>
          </a:p>
          <a:p>
            <a:pPr>
              <a:lnSpc>
                <a:spcPct val="150000"/>
              </a:lnSpc>
              <a:buNone/>
            </a:pPr>
            <a:r>
              <a:rPr lang="en-US" dirty="0" smtClean="0"/>
              <a:t>-</a:t>
            </a:r>
            <a:r>
              <a:rPr lang="en-US" dirty="0" err="1" smtClean="0"/>
              <a:t>Xúc</a:t>
            </a:r>
            <a:r>
              <a:rPr lang="en-US" dirty="0" smtClean="0"/>
              <a:t> </a:t>
            </a:r>
            <a:r>
              <a:rPr lang="en-US" dirty="0" err="1" smtClean="0"/>
              <a:t>tiến</a:t>
            </a:r>
            <a:r>
              <a:rPr lang="en-US" dirty="0" smtClean="0"/>
              <a:t> </a:t>
            </a:r>
            <a:r>
              <a:rPr lang="en-US" dirty="0" err="1" smtClean="0"/>
              <a:t>cảm</a:t>
            </a:r>
            <a:r>
              <a:rPr lang="en-US" dirty="0" smtClean="0"/>
              <a:t> </a:t>
            </a:r>
            <a:r>
              <a:rPr lang="en-US" dirty="0" err="1" smtClean="0"/>
              <a:t>giác</a:t>
            </a:r>
            <a:r>
              <a:rPr lang="en-US" dirty="0" smtClean="0"/>
              <a:t> no</a:t>
            </a:r>
          </a:p>
          <a:p>
            <a:pPr>
              <a:lnSpc>
                <a:spcPct val="150000"/>
              </a:lnSpc>
              <a:buNone/>
            </a:pPr>
            <a:r>
              <a:rPr lang="en-US" dirty="0" err="1" smtClean="0"/>
              <a:t>Nhược</a:t>
            </a:r>
            <a:r>
              <a:rPr lang="en-US" dirty="0" smtClean="0"/>
              <a:t> </a:t>
            </a:r>
            <a:r>
              <a:rPr lang="en-US" dirty="0" err="1" smtClean="0"/>
              <a:t>điểm</a:t>
            </a:r>
            <a:r>
              <a:rPr lang="en-US" dirty="0" smtClean="0"/>
              <a:t>: </a:t>
            </a:r>
            <a:r>
              <a:rPr lang="en-US" dirty="0" err="1" smtClean="0"/>
              <a:t>Thời</a:t>
            </a:r>
            <a:r>
              <a:rPr lang="en-US" dirty="0" smtClean="0"/>
              <a:t> gain </a:t>
            </a:r>
            <a:r>
              <a:rPr lang="en-US" dirty="0" err="1" smtClean="0"/>
              <a:t>bán</a:t>
            </a:r>
            <a:r>
              <a:rPr lang="en-US" dirty="0" smtClean="0"/>
              <a:t> </a:t>
            </a:r>
            <a:r>
              <a:rPr lang="en-US" dirty="0" err="1" smtClean="0"/>
              <a:t>thải</a:t>
            </a:r>
            <a:r>
              <a:rPr lang="en-US" dirty="0" smtClean="0"/>
              <a:t> </a:t>
            </a:r>
            <a:r>
              <a:rPr lang="en-US" dirty="0" err="1" smtClean="0"/>
              <a:t>quá</a:t>
            </a:r>
            <a:r>
              <a:rPr lang="en-US" dirty="0" smtClean="0"/>
              <a:t> </a:t>
            </a:r>
            <a:r>
              <a:rPr lang="en-US" dirty="0" err="1" smtClean="0"/>
              <a:t>ngắn</a:t>
            </a:r>
            <a:r>
              <a:rPr lang="en-US" dirty="0" smtClean="0"/>
              <a:t> </a:t>
            </a:r>
            <a:r>
              <a:rPr lang="en-US" b="1" dirty="0" smtClean="0"/>
              <a:t>(90 </a:t>
            </a:r>
            <a:r>
              <a:rPr lang="en-US" b="1" dirty="0" err="1" smtClean="0"/>
              <a:t>giây</a:t>
            </a:r>
            <a:r>
              <a:rPr lang="en-US" b="1" dirty="0" smtClean="0"/>
              <a:t>), </a:t>
            </a:r>
            <a:r>
              <a:rPr lang="en-US" dirty="0" err="1" smtClean="0"/>
              <a:t>bị</a:t>
            </a:r>
            <a:r>
              <a:rPr lang="en-US" dirty="0" smtClean="0"/>
              <a:t> </a:t>
            </a:r>
            <a:r>
              <a:rPr lang="en-US" dirty="0" err="1" smtClean="0"/>
              <a:t>phân</a:t>
            </a:r>
            <a:r>
              <a:rPr lang="en-US" dirty="0" smtClean="0"/>
              <a:t> </a:t>
            </a:r>
            <a:r>
              <a:rPr lang="en-US" dirty="0" err="1" smtClean="0"/>
              <a:t>hủy</a:t>
            </a:r>
            <a:r>
              <a:rPr lang="en-US" dirty="0" smtClean="0"/>
              <a:t> </a:t>
            </a:r>
            <a:r>
              <a:rPr lang="en-US" dirty="0" err="1" smtClean="0"/>
              <a:t>bởi</a:t>
            </a:r>
            <a:r>
              <a:rPr lang="en-US" dirty="0" smtClean="0"/>
              <a:t> </a:t>
            </a:r>
          </a:p>
          <a:p>
            <a:pPr>
              <a:lnSpc>
                <a:spcPct val="150000"/>
              </a:lnSpc>
              <a:buNone/>
            </a:pPr>
            <a:r>
              <a:rPr lang="en-US" dirty="0" smtClean="0"/>
              <a:t>enzyme </a:t>
            </a:r>
            <a:r>
              <a:rPr lang="en-US" b="1" dirty="0" err="1" smtClean="0"/>
              <a:t>dipeptidyl</a:t>
            </a:r>
            <a:r>
              <a:rPr lang="en-US" b="1" dirty="0" smtClean="0"/>
              <a:t> peptidase (DPP-IV)</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8859982" cy="826366"/>
          </a:xfrm>
        </p:spPr>
        <p:style>
          <a:lnRef idx="2">
            <a:schemeClr val="accent2"/>
          </a:lnRef>
          <a:fillRef idx="1">
            <a:schemeClr val="lt1"/>
          </a:fillRef>
          <a:effectRef idx="0">
            <a:schemeClr val="accent2"/>
          </a:effectRef>
          <a:fontRef idx="minor">
            <a:schemeClr val="dk1"/>
          </a:fontRef>
        </p:style>
        <p:txBody>
          <a:bodyPr/>
          <a:lstStyle/>
          <a:p>
            <a:r>
              <a:rPr lang="en-US" dirty="0" err="1" smtClean="0"/>
              <a:t>Đồng</a:t>
            </a:r>
            <a:r>
              <a:rPr lang="en-US" dirty="0" smtClean="0"/>
              <a:t> </a:t>
            </a:r>
            <a:r>
              <a:rPr lang="en-US" dirty="0" err="1" smtClean="0"/>
              <a:t>vận</a:t>
            </a:r>
            <a:r>
              <a:rPr lang="en-US" dirty="0" smtClean="0"/>
              <a:t> GLP-1</a:t>
            </a:r>
            <a:endParaRPr lang="en-US" dirty="0"/>
          </a:p>
        </p:txBody>
      </p:sp>
      <p:sp>
        <p:nvSpPr>
          <p:cNvPr id="3" name="Content Placeholder 2"/>
          <p:cNvSpPr>
            <a:spLocks noGrp="1"/>
          </p:cNvSpPr>
          <p:nvPr>
            <p:ph idx="1"/>
          </p:nvPr>
        </p:nvSpPr>
        <p:spPr>
          <a:xfrm>
            <a:off x="838200" y="788254"/>
            <a:ext cx="10515600" cy="3906705"/>
          </a:xfrm>
        </p:spPr>
        <p:txBody>
          <a:bodyPr>
            <a:normAutofit fontScale="62500" lnSpcReduction="20000"/>
          </a:bodyPr>
          <a:lstStyle/>
          <a:p>
            <a:pPr>
              <a:lnSpc>
                <a:spcPct val="150000"/>
              </a:lnSpc>
              <a:buNone/>
            </a:pPr>
            <a:endParaRPr lang="en-US" b="1" dirty="0" smtClean="0">
              <a:solidFill>
                <a:srgbClr val="FF0000"/>
              </a:solidFill>
            </a:endParaRPr>
          </a:p>
          <a:p>
            <a:pPr>
              <a:lnSpc>
                <a:spcPct val="150000"/>
              </a:lnSpc>
            </a:pPr>
            <a:r>
              <a:rPr lang="en-US" dirty="0" smtClean="0"/>
              <a:t>-</a:t>
            </a:r>
            <a:r>
              <a:rPr lang="en-US" dirty="0" err="1" smtClean="0"/>
              <a:t>Giống</a:t>
            </a:r>
            <a:r>
              <a:rPr lang="en-US" dirty="0" smtClean="0"/>
              <a:t> </a:t>
            </a:r>
            <a:r>
              <a:rPr lang="en-US" b="1" dirty="0" smtClean="0"/>
              <a:t>50% GLP-1 </a:t>
            </a:r>
            <a:r>
              <a:rPr lang="en-US" dirty="0" err="1" smtClean="0"/>
              <a:t>tự</a:t>
            </a:r>
            <a:r>
              <a:rPr lang="en-US" dirty="0" smtClean="0"/>
              <a:t> </a:t>
            </a:r>
            <a:r>
              <a:rPr lang="en-US" dirty="0" err="1" smtClean="0"/>
              <a:t>nhiên</a:t>
            </a:r>
            <a:r>
              <a:rPr lang="en-US" dirty="0" smtClean="0"/>
              <a:t> ở </a:t>
            </a:r>
            <a:r>
              <a:rPr lang="en-US" dirty="0" err="1" smtClean="0"/>
              <a:t>người</a:t>
            </a:r>
            <a:endParaRPr lang="en-US" dirty="0" smtClean="0"/>
          </a:p>
          <a:p>
            <a:pPr>
              <a:lnSpc>
                <a:spcPct val="150000"/>
              </a:lnSpc>
            </a:pPr>
            <a:r>
              <a:rPr lang="en-US" dirty="0" smtClean="0"/>
              <a:t>-T1/2= 10 </a:t>
            </a:r>
            <a:r>
              <a:rPr lang="en-US" dirty="0" err="1" smtClean="0"/>
              <a:t>giờ</a:t>
            </a:r>
            <a:endParaRPr lang="en-US" dirty="0" smtClean="0"/>
          </a:p>
          <a:p>
            <a:pPr>
              <a:lnSpc>
                <a:spcPct val="150000"/>
              </a:lnSpc>
            </a:pPr>
            <a:r>
              <a:rPr lang="en-US" dirty="0" smtClean="0"/>
              <a:t>- </a:t>
            </a:r>
            <a:r>
              <a:rPr lang="en-US" dirty="0" err="1" smtClean="0"/>
              <a:t>chỉ</a:t>
            </a:r>
            <a:r>
              <a:rPr lang="en-US" dirty="0" smtClean="0"/>
              <a:t> </a:t>
            </a:r>
            <a:r>
              <a:rPr lang="en-US" dirty="0" err="1" smtClean="0"/>
              <a:t>định</a:t>
            </a:r>
            <a:r>
              <a:rPr lang="en-US" dirty="0" smtClean="0"/>
              <a:t>: </a:t>
            </a:r>
            <a:r>
              <a:rPr lang="en-US" dirty="0" err="1" smtClean="0"/>
              <a:t>Không</a:t>
            </a:r>
            <a:r>
              <a:rPr lang="en-US" dirty="0" smtClean="0"/>
              <a:t> </a:t>
            </a:r>
            <a:r>
              <a:rPr lang="en-US" dirty="0" err="1" smtClean="0"/>
              <a:t>kiểm</a:t>
            </a:r>
            <a:r>
              <a:rPr lang="en-US" dirty="0" smtClean="0"/>
              <a:t> </a:t>
            </a:r>
            <a:r>
              <a:rPr lang="en-US" dirty="0" err="1" smtClean="0"/>
              <a:t>soát</a:t>
            </a:r>
            <a:r>
              <a:rPr lang="en-US" dirty="0" smtClean="0"/>
              <a:t> </a:t>
            </a:r>
            <a:r>
              <a:rPr lang="en-US" dirty="0" err="1" smtClean="0"/>
              <a:t>được</a:t>
            </a:r>
            <a:r>
              <a:rPr lang="en-US" dirty="0" smtClean="0"/>
              <a:t> glucose  </a:t>
            </a:r>
            <a:r>
              <a:rPr lang="en-US" dirty="0" err="1" smtClean="0"/>
              <a:t>bằng</a:t>
            </a:r>
            <a:r>
              <a:rPr lang="en-US" dirty="0" smtClean="0"/>
              <a:t> </a:t>
            </a:r>
            <a:r>
              <a:rPr lang="en-US" dirty="0" err="1" smtClean="0"/>
              <a:t>metformin,sulfonylurea</a:t>
            </a:r>
            <a:r>
              <a:rPr lang="en-US" dirty="0" smtClean="0"/>
              <a:t> hay </a:t>
            </a:r>
            <a:r>
              <a:rPr lang="en-US" dirty="0" err="1" smtClean="0"/>
              <a:t>cả</a:t>
            </a:r>
            <a:r>
              <a:rPr lang="en-US" dirty="0" smtClean="0"/>
              <a:t> </a:t>
            </a:r>
            <a:r>
              <a:rPr lang="en-US" dirty="0" err="1" smtClean="0"/>
              <a:t>hai</a:t>
            </a:r>
            <a:r>
              <a:rPr lang="en-US" dirty="0" smtClean="0"/>
              <a:t> (</a:t>
            </a:r>
            <a:r>
              <a:rPr lang="en-US" dirty="0" err="1" smtClean="0"/>
              <a:t>còn</a:t>
            </a:r>
            <a:r>
              <a:rPr lang="en-US" dirty="0" smtClean="0"/>
              <a:t> </a:t>
            </a:r>
            <a:r>
              <a:rPr lang="en-US" dirty="0" err="1" smtClean="0"/>
              <a:t>có</a:t>
            </a:r>
            <a:r>
              <a:rPr lang="en-US" dirty="0" smtClean="0"/>
              <a:t> </a:t>
            </a:r>
            <a:r>
              <a:rPr lang="en-US" dirty="0" err="1" smtClean="0"/>
              <a:t>tác</a:t>
            </a:r>
            <a:r>
              <a:rPr lang="en-US" dirty="0" smtClean="0"/>
              <a:t> </a:t>
            </a:r>
            <a:r>
              <a:rPr lang="en-US" dirty="0" err="1" smtClean="0"/>
              <a:t>dụng</a:t>
            </a:r>
            <a:r>
              <a:rPr lang="en-US" dirty="0" smtClean="0"/>
              <a:t> </a:t>
            </a:r>
            <a:r>
              <a:rPr lang="en-US" dirty="0" err="1" smtClean="0"/>
              <a:t>làm</a:t>
            </a:r>
            <a:r>
              <a:rPr lang="en-US" dirty="0" smtClean="0"/>
              <a:t> </a:t>
            </a:r>
            <a:r>
              <a:rPr lang="en-US" dirty="0" err="1" smtClean="0"/>
              <a:t>giảm</a:t>
            </a:r>
            <a:r>
              <a:rPr lang="en-US" dirty="0" smtClean="0"/>
              <a:t> </a:t>
            </a:r>
            <a:r>
              <a:rPr lang="en-US" dirty="0" err="1" smtClean="0"/>
              <a:t>cân</a:t>
            </a:r>
            <a:r>
              <a:rPr lang="en-US" dirty="0" smtClean="0"/>
              <a:t>)</a:t>
            </a:r>
          </a:p>
          <a:p>
            <a:pPr>
              <a:lnSpc>
                <a:spcPct val="150000"/>
              </a:lnSpc>
            </a:pPr>
            <a:r>
              <a:rPr lang="en-US" dirty="0" smtClean="0"/>
              <a:t>- TDP: </a:t>
            </a:r>
            <a:r>
              <a:rPr lang="en-US" dirty="0" err="1" smtClean="0"/>
              <a:t>Roái</a:t>
            </a:r>
            <a:r>
              <a:rPr lang="en-US" dirty="0" smtClean="0"/>
              <a:t> </a:t>
            </a:r>
            <a:r>
              <a:rPr lang="en-US" dirty="0" err="1" smtClean="0"/>
              <a:t>loạn</a:t>
            </a:r>
            <a:r>
              <a:rPr lang="en-US" dirty="0" smtClean="0"/>
              <a:t> </a:t>
            </a:r>
            <a:r>
              <a:rPr lang="en-US" dirty="0" err="1" smtClean="0"/>
              <a:t>tiêu</a:t>
            </a:r>
            <a:r>
              <a:rPr lang="en-US" dirty="0" smtClean="0"/>
              <a:t> </a:t>
            </a:r>
            <a:r>
              <a:rPr lang="en-US" dirty="0" err="1" smtClean="0"/>
              <a:t>hóa</a:t>
            </a:r>
            <a:r>
              <a:rPr lang="en-US" dirty="0" smtClean="0"/>
              <a:t>..</a:t>
            </a:r>
          </a:p>
          <a:p>
            <a:pPr>
              <a:lnSpc>
                <a:spcPct val="150000"/>
              </a:lnSpc>
            </a:pPr>
            <a:r>
              <a:rPr lang="en-US" b="1" dirty="0" err="1" smtClean="0">
                <a:solidFill>
                  <a:srgbClr val="FF0000"/>
                </a:solidFill>
              </a:rPr>
              <a:t>Exenatide</a:t>
            </a:r>
            <a:r>
              <a:rPr lang="en-US" b="1" dirty="0" smtClean="0">
                <a:solidFill>
                  <a:srgbClr val="FF0000"/>
                </a:solidFill>
              </a:rPr>
              <a:t> </a:t>
            </a:r>
          </a:p>
          <a:p>
            <a:pPr>
              <a:lnSpc>
                <a:spcPct val="150000"/>
              </a:lnSpc>
            </a:pPr>
            <a:r>
              <a:rPr lang="en-US" b="1" dirty="0" err="1" smtClean="0">
                <a:solidFill>
                  <a:srgbClr val="FF0000"/>
                </a:solidFill>
              </a:rPr>
              <a:t>Liraglutide</a:t>
            </a:r>
            <a:endParaRPr lang="en-US" dirty="0" smtClean="0"/>
          </a:p>
          <a:p>
            <a:pPr>
              <a:lnSpc>
                <a:spcPct val="150000"/>
              </a:lnSpc>
            </a:pPr>
            <a:endParaRPr lang="en-US" dirty="0"/>
          </a:p>
        </p:txBody>
      </p:sp>
      <p:sp>
        <p:nvSpPr>
          <p:cNvPr id="4" name="TextBox 3"/>
          <p:cNvSpPr txBox="1"/>
          <p:nvPr/>
        </p:nvSpPr>
        <p:spPr>
          <a:xfrm rot="10800000" flipV="1">
            <a:off x="772363" y="4701479"/>
            <a:ext cx="5707265" cy="923330"/>
          </a:xfrm>
          <a:prstGeom prst="rect">
            <a:avLst/>
          </a:prstGeom>
          <a:noFill/>
        </p:spPr>
        <p:txBody>
          <a:bodyPr wrap="square" rtlCol="0">
            <a:spAutoFit/>
          </a:bodyPr>
          <a:lstStyle/>
          <a:p>
            <a:r>
              <a:rPr lang="vi-VN" dirty="0" smtClean="0">
                <a:latin typeface="Arial" pitchFamily="34" charset="0"/>
                <a:cs typeface="Arial" pitchFamily="34" charset="0"/>
              </a:rPr>
              <a:t>Liraglutide</a:t>
            </a:r>
            <a:r>
              <a:rPr lang="en-US" dirty="0" smtClean="0">
                <a:latin typeface="Arial" pitchFamily="34" charset="0"/>
                <a:cs typeface="Arial" pitchFamily="34" charset="0"/>
              </a:rPr>
              <a:t>: </a:t>
            </a:r>
            <a:r>
              <a:rPr lang="vi-VN" dirty="0" smtClean="0">
                <a:latin typeface="Arial" pitchFamily="34" charset="0"/>
                <a:cs typeface="Arial" pitchFamily="34" charset="0"/>
              </a:rPr>
              <a:t>Liều sử dụng 0,6 mg tiêm dưới da mỗi ngày, sau 1 tuần có thể tăng đến 1,2 mg/ngày. Liều tối đa 1,8 mg/ngày</a:t>
            </a:r>
            <a:endParaRPr lang="en-US" dirty="0"/>
          </a:p>
        </p:txBody>
      </p:sp>
      <p:pic>
        <p:nvPicPr>
          <p:cNvPr id="5"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2416" t="27292" r="53636" b="39314"/>
          <a:stretch/>
        </p:blipFill>
        <p:spPr bwMode="auto">
          <a:xfrm>
            <a:off x="6716111" y="2853559"/>
            <a:ext cx="4761186" cy="27589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7945582" cy="784802"/>
          </a:xfrm>
        </p:spPr>
        <p:style>
          <a:lnRef idx="2">
            <a:schemeClr val="accent2"/>
          </a:lnRef>
          <a:fillRef idx="1">
            <a:schemeClr val="lt1"/>
          </a:fillRef>
          <a:effectRef idx="0">
            <a:schemeClr val="accent2"/>
          </a:effectRef>
          <a:fontRef idx="minor">
            <a:schemeClr val="dk1"/>
          </a:fontRef>
        </p:style>
        <p:txBody>
          <a:bodyPr>
            <a:noAutofit/>
          </a:bodyPr>
          <a:lstStyle/>
          <a:p>
            <a:pPr algn="ctr">
              <a:lnSpc>
                <a:spcPct val="150000"/>
              </a:lnSpc>
            </a:pPr>
            <a:r>
              <a:rPr lang="en-US" sz="3200" b="1" dirty="0" smtClean="0"/>
              <a:t/>
            </a:r>
            <a:br>
              <a:rPr lang="en-US" sz="3200" b="1" dirty="0" smtClean="0"/>
            </a:br>
            <a:r>
              <a:rPr lang="en-US" sz="3200" b="1" dirty="0" err="1" smtClean="0"/>
              <a:t>Chất</a:t>
            </a:r>
            <a:r>
              <a:rPr lang="en-US" sz="3200" b="1" dirty="0" smtClean="0"/>
              <a:t> </a:t>
            </a:r>
            <a:r>
              <a:rPr lang="en-US" sz="3200" b="1" dirty="0" err="1" smtClean="0"/>
              <a:t>ức</a:t>
            </a:r>
            <a:r>
              <a:rPr lang="en-US" sz="3200" b="1" dirty="0" smtClean="0"/>
              <a:t> </a:t>
            </a:r>
            <a:r>
              <a:rPr lang="en-US" sz="3200" b="1" dirty="0" err="1" smtClean="0"/>
              <a:t>chế</a:t>
            </a:r>
            <a:r>
              <a:rPr lang="en-US" sz="3200" b="1" dirty="0" smtClean="0"/>
              <a:t> DPP-IV</a:t>
            </a:r>
            <a:br>
              <a:rPr lang="en-US" sz="3200" b="1" dirty="0" smtClean="0"/>
            </a:br>
            <a:endParaRPr lang="en-US" sz="3200" dirty="0"/>
          </a:p>
        </p:txBody>
      </p:sp>
      <p:sp>
        <p:nvSpPr>
          <p:cNvPr id="3" name="Content Placeholder 2"/>
          <p:cNvSpPr>
            <a:spLocks noGrp="1"/>
          </p:cNvSpPr>
          <p:nvPr>
            <p:ph idx="1"/>
          </p:nvPr>
        </p:nvSpPr>
        <p:spPr>
          <a:xfrm>
            <a:off x="838200" y="1825625"/>
            <a:ext cx="11353800" cy="4351338"/>
          </a:xfrm>
        </p:spPr>
        <p:txBody>
          <a:bodyPr/>
          <a:lstStyle/>
          <a:p>
            <a:r>
              <a:rPr lang="en-US" dirty="0" err="1" smtClean="0">
                <a:latin typeface="Times New Roman" pitchFamily="18" charset="0"/>
                <a:cs typeface="Times New Roman" pitchFamily="18" charset="0"/>
              </a:rPr>
              <a:t>Sitagliptin</a:t>
            </a:r>
            <a:r>
              <a:rPr lang="en-US" dirty="0" smtClean="0">
                <a:latin typeface="Times New Roman" pitchFamily="18" charset="0"/>
                <a:cs typeface="Times New Roman" pitchFamily="18" charset="0"/>
              </a:rPr>
              <a:t> (JANUVIA) (2006)</a:t>
            </a:r>
          </a:p>
          <a:p>
            <a:r>
              <a:rPr lang="en-US" dirty="0" err="1" smtClean="0">
                <a:latin typeface="Times New Roman" pitchFamily="18" charset="0"/>
                <a:cs typeface="Times New Roman" pitchFamily="18" charset="0"/>
              </a:rPr>
              <a:t>Vildagliptin</a:t>
            </a:r>
            <a:r>
              <a:rPr lang="en-US" dirty="0" smtClean="0">
                <a:latin typeface="Times New Roman" pitchFamily="18" charset="0"/>
                <a:cs typeface="Times New Roman" pitchFamily="18" charset="0"/>
              </a:rPr>
              <a:t> (GALVUS) (2007)</a:t>
            </a:r>
          </a:p>
          <a:p>
            <a:r>
              <a:rPr lang="en-US" dirty="0" err="1" smtClean="0">
                <a:latin typeface="Times New Roman" pitchFamily="18" charset="0"/>
                <a:cs typeface="Times New Roman" pitchFamily="18" charset="0"/>
              </a:rPr>
              <a:t>Saxagliptin</a:t>
            </a:r>
            <a:r>
              <a:rPr lang="en-US" dirty="0" smtClean="0">
                <a:latin typeface="Times New Roman" pitchFamily="18" charset="0"/>
                <a:cs typeface="Times New Roman" pitchFamily="18" charset="0"/>
              </a:rPr>
              <a:t> (ONGLYZA) (2009)</a:t>
            </a:r>
          </a:p>
          <a:p>
            <a:r>
              <a:rPr lang="en-US" dirty="0" err="1" smtClean="0">
                <a:latin typeface="Times New Roman" pitchFamily="18" charset="0"/>
                <a:cs typeface="Times New Roman" pitchFamily="18" charset="0"/>
              </a:rPr>
              <a:t>Linagliptin</a:t>
            </a:r>
            <a:r>
              <a:rPr lang="en-US" dirty="0" smtClean="0">
                <a:latin typeface="Times New Roman" pitchFamily="18" charset="0"/>
                <a:cs typeface="Times New Roman" pitchFamily="18" charset="0"/>
              </a:rPr>
              <a:t> (TRADJENTA) (2011)</a:t>
            </a:r>
          </a:p>
          <a:p>
            <a:r>
              <a:rPr lang="en-US" dirty="0" smtClean="0">
                <a:latin typeface="Times New Roman" pitchFamily="18" charset="0"/>
                <a:cs typeface="Times New Roman" pitchFamily="18" charset="0"/>
              </a:rPr>
              <a:t>- Dung </a:t>
            </a:r>
            <a:r>
              <a:rPr lang="en-US" dirty="0" err="1" smtClean="0">
                <a:latin typeface="Times New Roman" pitchFamily="18" charset="0"/>
                <a:cs typeface="Times New Roman" pitchFamily="18" charset="0"/>
              </a:rPr>
              <a:t>nạp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tốt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Hấp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tốt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bằng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duờng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uống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Ðào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thải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chủ</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yếu</a:t>
            </a:r>
            <a:r>
              <a:rPr lang="en-US" dirty="0" smtClean="0">
                <a:latin typeface="Times New Roman" pitchFamily="18" charset="0"/>
                <a:cs typeface="Times New Roman" pitchFamily="18" charset="0"/>
              </a:rPr>
              <a:t> qua </a:t>
            </a:r>
            <a:r>
              <a:rPr lang="en-US" dirty="0" err="1" smtClean="0">
                <a:latin typeface="Times New Roman" pitchFamily="18" charset="0"/>
                <a:cs typeface="Times New Roman" pitchFamily="18" charset="0"/>
              </a:rPr>
              <a:t>thận</a:t>
            </a:r>
            <a:r>
              <a:rPr lang="en-US" dirty="0" smtClean="0">
                <a:latin typeface="Times New Roman" pitchFamily="18" charset="0"/>
                <a:cs typeface="Times New Roman" pitchFamily="18" charset="0"/>
              </a:rPr>
              <a:t>. </a:t>
            </a:r>
          </a:p>
          <a:p>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Dùng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đơn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trị</a:t>
            </a:r>
            <a:r>
              <a:rPr lang="en-US" dirty="0" smtClean="0">
                <a:latin typeface="Times New Roman" pitchFamily="18" charset="0"/>
                <a:cs typeface="Times New Roman" pitchFamily="18" charset="0"/>
              </a:rPr>
              <a:t> hay </a:t>
            </a:r>
            <a:r>
              <a:rPr lang="en-US" dirty="0" err="1" smtClean="0">
                <a:latin typeface="Times New Roman" pitchFamily="18" charset="0"/>
                <a:cs typeface="Times New Roman" pitchFamily="18" charset="0"/>
              </a:rPr>
              <a:t>phối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hợp</a:t>
            </a:r>
            <a:r>
              <a:rPr lang="en-US" dirty="0" smtClean="0">
                <a:latin typeface="Times New Roman" pitchFamily="18" charset="0"/>
                <a:cs typeface="Times New Roman" pitchFamily="18" charset="0"/>
              </a:rPr>
              <a:t> SU, </a:t>
            </a:r>
            <a:r>
              <a:rPr lang="en-US" dirty="0" err="1" smtClean="0">
                <a:latin typeface="Times New Roman" pitchFamily="18" charset="0"/>
                <a:cs typeface="Times New Roman" pitchFamily="18" charset="0"/>
              </a:rPr>
              <a:t>metformin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trong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điều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trị</a:t>
            </a:r>
            <a:r>
              <a:rPr lang="en-US" dirty="0" smtClean="0">
                <a:latin typeface="Times New Roman" pitchFamily="18" charset="0"/>
                <a:cs typeface="Times New Roman" pitchFamily="18" charset="0"/>
              </a:rPr>
              <a:t> ÐTÐ </a:t>
            </a:r>
            <a:r>
              <a:rPr lang="en-US" dirty="0" err="1" smtClean="0">
                <a:latin typeface="Times New Roman" pitchFamily="18" charset="0"/>
                <a:cs typeface="Times New Roman" pitchFamily="18" charset="0"/>
              </a:rPr>
              <a:t>typ</a:t>
            </a:r>
            <a:r>
              <a:rPr lang="en-US" dirty="0" smtClean="0">
                <a:latin typeface="Times New Roman" pitchFamily="18" charset="0"/>
                <a:cs typeface="Times New Roman" pitchFamily="18" charset="0"/>
              </a:rPr>
              <a:t> 2</a:t>
            </a:r>
          </a:p>
          <a:p>
            <a:r>
              <a:rPr lang="en-US" dirty="0" smtClean="0">
                <a:latin typeface="Times New Roman" pitchFamily="18" charset="0"/>
                <a:cs typeface="Times New Roman" pitchFamily="18" charset="0"/>
              </a:rPr>
              <a:t> </a:t>
            </a:r>
            <a:r>
              <a:rPr lang="en-US" dirty="0" err="1" smtClean="0">
                <a:solidFill>
                  <a:srgbClr val="C00000"/>
                </a:solidFill>
                <a:latin typeface="Times New Roman" pitchFamily="18" charset="0"/>
                <a:cs typeface="Times New Roman" pitchFamily="18" charset="0"/>
              </a:rPr>
              <a:t>Không</a:t>
            </a:r>
            <a:r>
              <a:rPr lang="en-US" dirty="0" smtClean="0">
                <a:solidFill>
                  <a:srgbClr val="C00000"/>
                </a:solidFill>
                <a:latin typeface="Times New Roman" pitchFamily="18" charset="0"/>
                <a:cs typeface="Times New Roman" pitchFamily="18" charset="0"/>
              </a:rPr>
              <a:t> </a:t>
            </a:r>
            <a:r>
              <a:rPr lang="en-US" dirty="0" err="1" smtClean="0">
                <a:solidFill>
                  <a:srgbClr val="C00000"/>
                </a:solidFill>
                <a:latin typeface="Times New Roman" pitchFamily="18" charset="0"/>
                <a:cs typeface="Times New Roman" pitchFamily="18" charset="0"/>
              </a:rPr>
              <a:t>gây</a:t>
            </a:r>
            <a:r>
              <a:rPr lang="en-US" dirty="0" smtClean="0">
                <a:solidFill>
                  <a:srgbClr val="C00000"/>
                </a:solidFill>
                <a:latin typeface="Times New Roman" pitchFamily="18" charset="0"/>
                <a:cs typeface="Times New Roman" pitchFamily="18" charset="0"/>
              </a:rPr>
              <a:t> </a:t>
            </a:r>
            <a:r>
              <a:rPr lang="en-US" dirty="0" err="1" smtClean="0">
                <a:solidFill>
                  <a:srgbClr val="C00000"/>
                </a:solidFill>
                <a:latin typeface="Times New Roman" pitchFamily="18" charset="0"/>
                <a:cs typeface="Times New Roman" pitchFamily="18" charset="0"/>
              </a:rPr>
              <a:t>hạ</a:t>
            </a:r>
            <a:r>
              <a:rPr lang="en-US" dirty="0" smtClean="0">
                <a:solidFill>
                  <a:srgbClr val="C00000"/>
                </a:solidFill>
                <a:latin typeface="Times New Roman" pitchFamily="18" charset="0"/>
                <a:cs typeface="Times New Roman" pitchFamily="18" charset="0"/>
              </a:rPr>
              <a:t> glucose </a:t>
            </a:r>
            <a:r>
              <a:rPr lang="en-US" dirty="0" err="1" smtClean="0">
                <a:solidFill>
                  <a:srgbClr val="C00000"/>
                </a:solidFill>
                <a:latin typeface="Times New Roman" pitchFamily="18" charset="0"/>
                <a:cs typeface="Times New Roman" pitchFamily="18" charset="0"/>
              </a:rPr>
              <a:t>huyết</a:t>
            </a:r>
            <a:r>
              <a:rPr lang="en-US" dirty="0" smtClean="0">
                <a:solidFill>
                  <a:srgbClr val="C00000"/>
                </a:solidFill>
                <a:latin typeface="Times New Roman" pitchFamily="18" charset="0"/>
                <a:cs typeface="Times New Roman" pitchFamily="18" charset="0"/>
              </a:rPr>
              <a:t> </a:t>
            </a:r>
            <a:r>
              <a:rPr lang="en-US" dirty="0" err="1" smtClean="0">
                <a:solidFill>
                  <a:srgbClr val="C00000"/>
                </a:solidFill>
                <a:latin typeface="Times New Roman" pitchFamily="18" charset="0"/>
                <a:cs typeface="Times New Roman" pitchFamily="18" charset="0"/>
              </a:rPr>
              <a:t>khi</a:t>
            </a:r>
            <a:r>
              <a:rPr lang="en-US" dirty="0" smtClean="0">
                <a:solidFill>
                  <a:srgbClr val="C00000"/>
                </a:solidFill>
                <a:latin typeface="Times New Roman" pitchFamily="18" charset="0"/>
                <a:cs typeface="Times New Roman" pitchFamily="18" charset="0"/>
              </a:rPr>
              <a:t> </a:t>
            </a:r>
            <a:r>
              <a:rPr lang="en-US" dirty="0" err="1" smtClean="0">
                <a:solidFill>
                  <a:srgbClr val="C00000"/>
                </a:solidFill>
                <a:latin typeface="Times New Roman" pitchFamily="18" charset="0"/>
                <a:cs typeface="Times New Roman" pitchFamily="18" charset="0"/>
              </a:rPr>
              <a:t>sử</a:t>
            </a:r>
            <a:r>
              <a:rPr lang="en-US" dirty="0" smtClean="0">
                <a:solidFill>
                  <a:srgbClr val="C00000"/>
                </a:solidFill>
                <a:latin typeface="Times New Roman" pitchFamily="18" charset="0"/>
                <a:cs typeface="Times New Roman" pitchFamily="18" charset="0"/>
              </a:rPr>
              <a:t> </a:t>
            </a:r>
            <a:r>
              <a:rPr lang="en-US" dirty="0" err="1" smtClean="0">
                <a:solidFill>
                  <a:srgbClr val="C00000"/>
                </a:solidFill>
                <a:latin typeface="Times New Roman" pitchFamily="18" charset="0"/>
                <a:cs typeface="Times New Roman" pitchFamily="18" charset="0"/>
              </a:rPr>
              <a:t>dụng</a:t>
            </a:r>
            <a:r>
              <a:rPr lang="en-US" dirty="0" smtClean="0">
                <a:solidFill>
                  <a:srgbClr val="C00000"/>
                </a:solidFill>
                <a:latin typeface="Times New Roman" pitchFamily="18" charset="0"/>
                <a:cs typeface="Times New Roman" pitchFamily="18" charset="0"/>
              </a:rPr>
              <a:t> </a:t>
            </a:r>
            <a:r>
              <a:rPr lang="en-US" dirty="0" err="1" smtClean="0">
                <a:solidFill>
                  <a:srgbClr val="C00000"/>
                </a:solidFill>
                <a:latin typeface="Times New Roman" pitchFamily="18" charset="0"/>
                <a:cs typeface="Times New Roman" pitchFamily="18" charset="0"/>
              </a:rPr>
              <a:t>đơn</a:t>
            </a:r>
            <a:r>
              <a:rPr lang="en-US" dirty="0" smtClean="0">
                <a:solidFill>
                  <a:srgbClr val="C00000"/>
                </a:solidFill>
                <a:latin typeface="Times New Roman" pitchFamily="18" charset="0"/>
                <a:cs typeface="Times New Roman" pitchFamily="18" charset="0"/>
              </a:rPr>
              <a:t> </a:t>
            </a:r>
            <a:r>
              <a:rPr lang="en-US" dirty="0" err="1" smtClean="0">
                <a:solidFill>
                  <a:srgbClr val="C00000"/>
                </a:solidFill>
                <a:latin typeface="Times New Roman" pitchFamily="18" charset="0"/>
                <a:cs typeface="Times New Roman" pitchFamily="18" charset="0"/>
              </a:rPr>
              <a:t>độc</a:t>
            </a:r>
            <a:r>
              <a:rPr lang="en-US" dirty="0" smtClean="0">
                <a:solidFill>
                  <a:srgbClr val="C00000"/>
                </a:solidFill>
                <a:latin typeface="Times New Roman" pitchFamily="18" charset="0"/>
                <a:cs typeface="Times New Roman" pitchFamily="18" charset="0"/>
              </a:rPr>
              <a:t>, </a:t>
            </a:r>
            <a:r>
              <a:rPr lang="en-US" dirty="0" err="1" smtClean="0">
                <a:solidFill>
                  <a:srgbClr val="C00000"/>
                </a:solidFill>
                <a:latin typeface="Times New Roman" pitchFamily="18" charset="0"/>
                <a:cs typeface="Times New Roman" pitchFamily="18" charset="0"/>
              </a:rPr>
              <a:t>không</a:t>
            </a:r>
            <a:r>
              <a:rPr lang="en-US" dirty="0" smtClean="0">
                <a:solidFill>
                  <a:srgbClr val="C00000"/>
                </a:solidFill>
                <a:latin typeface="Times New Roman" pitchFamily="18" charset="0"/>
                <a:cs typeface="Times New Roman" pitchFamily="18" charset="0"/>
              </a:rPr>
              <a:t> </a:t>
            </a:r>
            <a:r>
              <a:rPr lang="en-US" dirty="0" err="1" smtClean="0">
                <a:solidFill>
                  <a:srgbClr val="C00000"/>
                </a:solidFill>
                <a:latin typeface="Times New Roman" pitchFamily="18" charset="0"/>
                <a:cs typeface="Times New Roman" pitchFamily="18" charset="0"/>
              </a:rPr>
              <a:t>gây</a:t>
            </a:r>
            <a:r>
              <a:rPr lang="en-US" dirty="0" smtClean="0">
                <a:solidFill>
                  <a:srgbClr val="C00000"/>
                </a:solidFill>
                <a:latin typeface="Times New Roman" pitchFamily="18" charset="0"/>
                <a:cs typeface="Times New Roman" pitchFamily="18" charset="0"/>
              </a:rPr>
              <a:t> </a:t>
            </a:r>
            <a:r>
              <a:rPr lang="en-US" dirty="0" err="1" smtClean="0">
                <a:solidFill>
                  <a:srgbClr val="C00000"/>
                </a:solidFill>
                <a:latin typeface="Times New Roman" pitchFamily="18" charset="0"/>
                <a:cs typeface="Times New Roman" pitchFamily="18" charset="0"/>
              </a:rPr>
              <a:t>tăng</a:t>
            </a:r>
            <a:r>
              <a:rPr lang="en-US" dirty="0" smtClean="0">
                <a:solidFill>
                  <a:srgbClr val="C00000"/>
                </a:solidFill>
                <a:latin typeface="Times New Roman" pitchFamily="18" charset="0"/>
                <a:cs typeface="Times New Roman" pitchFamily="18" charset="0"/>
              </a:rPr>
              <a:t> </a:t>
            </a:r>
            <a:r>
              <a:rPr lang="en-US" dirty="0" err="1" smtClean="0">
                <a:solidFill>
                  <a:srgbClr val="C00000"/>
                </a:solidFill>
                <a:latin typeface="Times New Roman" pitchFamily="18" charset="0"/>
                <a:cs typeface="Times New Roman" pitchFamily="18" charset="0"/>
              </a:rPr>
              <a:t>cân</a:t>
            </a:r>
            <a:endParaRPr lang="en-US"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cstate="print">
            <a:extLst>
              <a:ext uri="{28A0092B-C50C-407E-A947-70E740481C1C}">
                <a14:useLocalDpi xmlns="" xmlns:a14="http://schemas.microsoft.com/office/drawing/2010/main" val="0"/>
              </a:ext>
            </a:extLst>
          </a:blip>
          <a:srcRect t="25443" r="15000" b="29500"/>
          <a:stretch/>
        </p:blipFill>
        <p:spPr>
          <a:xfrm>
            <a:off x="6699756" y="472965"/>
            <a:ext cx="4604120" cy="4792717"/>
          </a:xfrm>
          <a:prstGeom prst="rect">
            <a:avLst/>
          </a:prstGeom>
        </p:spPr>
      </p:pic>
      <p:pic>
        <p:nvPicPr>
          <p:cNvPr id="6" name="Content Placeholder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171955" y="2238703"/>
            <a:ext cx="5086955" cy="3449685"/>
          </a:xfrm>
          <a:prstGeom prst="rect">
            <a:avLst/>
          </a:prstGeom>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9247909" cy="937202"/>
          </a:xfrm>
        </p:spPr>
        <p:style>
          <a:lnRef idx="2">
            <a:schemeClr val="accent2"/>
          </a:lnRef>
          <a:fillRef idx="1">
            <a:schemeClr val="lt1"/>
          </a:fillRef>
          <a:effectRef idx="0">
            <a:schemeClr val="accent2"/>
          </a:effectRef>
          <a:fontRef idx="minor">
            <a:schemeClr val="dk1"/>
          </a:fontRef>
        </p:style>
        <p:txBody>
          <a:bodyPr>
            <a:normAutofit/>
          </a:bodyPr>
          <a:lstStyle/>
          <a:p>
            <a:r>
              <a:rPr lang="en-US" sz="2800" b="1" dirty="0" smtClean="0"/>
              <a:t> </a:t>
            </a:r>
            <a:r>
              <a:rPr lang="en-US" sz="2800" b="1" dirty="0" err="1" smtClean="0"/>
              <a:t>chất</a:t>
            </a:r>
            <a:r>
              <a:rPr lang="en-US" sz="2800" b="1" dirty="0" smtClean="0"/>
              <a:t> </a:t>
            </a:r>
            <a:r>
              <a:rPr lang="en-US" sz="2800" b="1" dirty="0" err="1" smtClean="0"/>
              <a:t>ức</a:t>
            </a:r>
            <a:r>
              <a:rPr lang="en-US" sz="2800" b="1" dirty="0" smtClean="0"/>
              <a:t> </a:t>
            </a:r>
            <a:r>
              <a:rPr lang="en-US" sz="2800" b="1" dirty="0" err="1" smtClean="0"/>
              <a:t>chế</a:t>
            </a:r>
            <a:r>
              <a:rPr lang="en-US" sz="2800" b="1" dirty="0" smtClean="0"/>
              <a:t>  </a:t>
            </a:r>
            <a:r>
              <a:rPr lang="en-US" sz="2800" b="1" dirty="0" err="1" smtClean="0"/>
              <a:t>đồng</a:t>
            </a:r>
            <a:r>
              <a:rPr lang="en-US" sz="2800" b="1" dirty="0" smtClean="0"/>
              <a:t> </a:t>
            </a:r>
            <a:r>
              <a:rPr lang="en-US" sz="2800" b="1" dirty="0" err="1" smtClean="0"/>
              <a:t>vận</a:t>
            </a:r>
            <a:r>
              <a:rPr lang="en-US" sz="2800" b="1" dirty="0" smtClean="0"/>
              <a:t> </a:t>
            </a:r>
            <a:r>
              <a:rPr lang="en-US" sz="2800" b="1" dirty="0" err="1" smtClean="0"/>
              <a:t>chuyển</a:t>
            </a:r>
            <a:r>
              <a:rPr lang="en-US" sz="2800" b="1" dirty="0" smtClean="0"/>
              <a:t> </a:t>
            </a:r>
            <a:r>
              <a:rPr lang="en-US" sz="2800" b="1" dirty="0" err="1" smtClean="0"/>
              <a:t>natri</a:t>
            </a:r>
            <a:r>
              <a:rPr lang="en-US" sz="2800" b="1" dirty="0" smtClean="0"/>
              <a:t>-glucose 2  </a:t>
            </a:r>
            <a:br>
              <a:rPr lang="en-US" sz="2800" b="1" dirty="0" smtClean="0"/>
            </a:br>
            <a:r>
              <a:rPr lang="en-US" sz="2800" b="1" dirty="0" smtClean="0"/>
              <a:t>(sodium-glucose </a:t>
            </a:r>
            <a:r>
              <a:rPr lang="en-US" sz="2800" b="1" dirty="0" err="1" smtClean="0"/>
              <a:t>cotransporter</a:t>
            </a:r>
            <a:r>
              <a:rPr lang="en-US" sz="2800" b="1" dirty="0" smtClean="0"/>
              <a:t> 2):</a:t>
            </a:r>
            <a:endParaRPr lang="en-US" sz="2800" dirty="0"/>
          </a:p>
        </p:txBody>
      </p:sp>
      <p:sp>
        <p:nvSpPr>
          <p:cNvPr id="3" name="Content Placeholder 2"/>
          <p:cNvSpPr>
            <a:spLocks noGrp="1"/>
          </p:cNvSpPr>
          <p:nvPr>
            <p:ph idx="1"/>
          </p:nvPr>
        </p:nvSpPr>
        <p:spPr>
          <a:xfrm>
            <a:off x="838200" y="1825625"/>
            <a:ext cx="7911662" cy="4351338"/>
          </a:xfrm>
        </p:spPr>
        <p:txBody>
          <a:bodyPr>
            <a:normAutofit fontScale="92500" lnSpcReduction="10000"/>
          </a:bodyPr>
          <a:lstStyle/>
          <a:p>
            <a:r>
              <a:rPr lang="en-US" b="1" dirty="0" err="1" smtClean="0">
                <a:latin typeface="Times New Roman" pitchFamily="18" charset="0"/>
                <a:cs typeface="Times New Roman" pitchFamily="18" charset="0"/>
              </a:rPr>
              <a:t>Canaglifozin</a:t>
            </a:r>
            <a:r>
              <a:rPr lang="en-US" b="1" dirty="0" smtClean="0">
                <a:latin typeface="Times New Roman" pitchFamily="18" charset="0"/>
                <a:cs typeface="Times New Roman" pitchFamily="18" charset="0"/>
              </a:rPr>
              <a:t> (INVOKANA) (FDA </a:t>
            </a:r>
            <a:r>
              <a:rPr lang="en-US" b="1" dirty="0" err="1" smtClean="0">
                <a:latin typeface="Times New Roman" pitchFamily="18" charset="0"/>
                <a:cs typeface="Times New Roman" pitchFamily="18" charset="0"/>
              </a:rPr>
              <a:t>chấp</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thuận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tháng</a:t>
            </a:r>
            <a:r>
              <a:rPr lang="en-US" b="1" dirty="0" smtClean="0">
                <a:latin typeface="Times New Roman" pitchFamily="18" charset="0"/>
                <a:cs typeface="Times New Roman" pitchFamily="18" charset="0"/>
              </a:rPr>
              <a:t> 5/2013)</a:t>
            </a:r>
          </a:p>
          <a:p>
            <a:r>
              <a:rPr lang="en-US" b="1" dirty="0" err="1" smtClean="0">
                <a:latin typeface="Times New Roman" pitchFamily="18" charset="0"/>
                <a:cs typeface="Times New Roman" pitchFamily="18" charset="0"/>
              </a:rPr>
              <a:t>Dapaglifozin</a:t>
            </a:r>
            <a:r>
              <a:rPr lang="en-US" b="1" dirty="0" smtClean="0">
                <a:latin typeface="Times New Roman" pitchFamily="18" charset="0"/>
                <a:cs typeface="Times New Roman" pitchFamily="18" charset="0"/>
              </a:rPr>
              <a:t> (FARXIGA) (FDA </a:t>
            </a:r>
            <a:r>
              <a:rPr lang="en-US" b="1" dirty="0" err="1" smtClean="0">
                <a:latin typeface="Times New Roman" pitchFamily="18" charset="0"/>
                <a:cs typeface="Times New Roman" pitchFamily="18" charset="0"/>
              </a:rPr>
              <a:t>chấp</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thuận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tháng</a:t>
            </a:r>
            <a:r>
              <a:rPr lang="en-US" b="1" dirty="0" smtClean="0">
                <a:latin typeface="Times New Roman" pitchFamily="18" charset="0"/>
                <a:cs typeface="Times New Roman" pitchFamily="18" charset="0"/>
              </a:rPr>
              <a:t> 1/2014)</a:t>
            </a:r>
          </a:p>
          <a:p>
            <a:r>
              <a:rPr lang="en-US" b="1" dirty="0" err="1" smtClean="0">
                <a:latin typeface="Times New Roman" pitchFamily="18" charset="0"/>
                <a:cs typeface="Times New Roman" pitchFamily="18" charset="0"/>
              </a:rPr>
              <a:t>Empaglifozin</a:t>
            </a:r>
            <a:r>
              <a:rPr lang="en-US" b="1" dirty="0" smtClean="0">
                <a:latin typeface="Times New Roman" pitchFamily="18" charset="0"/>
                <a:cs typeface="Times New Roman" pitchFamily="18" charset="0"/>
              </a:rPr>
              <a:t> (JARDIANCE) (FDA </a:t>
            </a:r>
            <a:r>
              <a:rPr lang="en-US" b="1" dirty="0" err="1" smtClean="0">
                <a:latin typeface="Times New Roman" pitchFamily="18" charset="0"/>
                <a:cs typeface="Times New Roman" pitchFamily="18" charset="0"/>
              </a:rPr>
              <a:t>chấp</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thuận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tháng</a:t>
            </a:r>
            <a:r>
              <a:rPr lang="en-US" b="1" dirty="0" smtClean="0">
                <a:latin typeface="Times New Roman" pitchFamily="18" charset="0"/>
                <a:cs typeface="Times New Roman" pitchFamily="18" charset="0"/>
              </a:rPr>
              <a:t> 8/2014)</a:t>
            </a:r>
          </a:p>
          <a:p>
            <a:r>
              <a:rPr lang="en-US" dirty="0" err="1" smtClean="0">
                <a:latin typeface="Times New Roman" pitchFamily="18" charset="0"/>
                <a:cs typeface="Times New Roman" pitchFamily="18" charset="0"/>
              </a:rPr>
              <a:t>Ức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chế</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hấp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thu</a:t>
            </a:r>
            <a:r>
              <a:rPr lang="en-US" dirty="0" smtClean="0">
                <a:latin typeface="Times New Roman" pitchFamily="18" charset="0"/>
                <a:cs typeface="Times New Roman" pitchFamily="18" charset="0"/>
              </a:rPr>
              <a:t> glucose </a:t>
            </a:r>
            <a:r>
              <a:rPr lang="en-US" dirty="0" err="1" smtClean="0">
                <a:latin typeface="Times New Roman" pitchFamily="18" charset="0"/>
                <a:cs typeface="Times New Roman" pitchFamily="18" charset="0"/>
              </a:rPr>
              <a:t>tại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thận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tăng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đào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thải</a:t>
            </a:r>
            <a:r>
              <a:rPr lang="en-US" dirty="0" smtClean="0">
                <a:latin typeface="Times New Roman" pitchFamily="18" charset="0"/>
                <a:cs typeface="Times New Roman" pitchFamily="18" charset="0"/>
              </a:rPr>
              <a:t> glucose. </a:t>
            </a:r>
          </a:p>
          <a:p>
            <a:r>
              <a:rPr lang="en-US" dirty="0" err="1" smtClean="0">
                <a:latin typeface="Times New Roman" pitchFamily="18" charset="0"/>
                <a:cs typeface="Times New Roman" pitchFamily="18" charset="0"/>
              </a:rPr>
              <a:t>Tác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dụng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phụ</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thuờng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gặp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nhiễm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trùng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tiểu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nhiễm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candida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âm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dạo</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CCÐ: </a:t>
            </a:r>
            <a:r>
              <a:rPr lang="en-US" b="1" dirty="0" err="1" smtClean="0">
                <a:latin typeface="Times New Roman" pitchFamily="18" charset="0"/>
                <a:cs typeface="Times New Roman" pitchFamily="18" charset="0"/>
              </a:rPr>
              <a:t>Suy</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thận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nặng</a:t>
            </a:r>
            <a:endParaRPr lang="en-US" b="1" dirty="0">
              <a:latin typeface="Times New Roman" pitchFamily="18" charset="0"/>
              <a:cs typeface="Times New Roman" pitchFamily="18" charset="0"/>
            </a:endParaRPr>
          </a:p>
        </p:txBody>
      </p:sp>
      <p:pic>
        <p:nvPicPr>
          <p:cNvPr id="4" name="Content Placeholder 3"/>
          <p:cNvPicPr>
            <a:picLocks noChangeAspect="1"/>
          </p:cNvPicPr>
          <p:nvPr/>
        </p:nvPicPr>
        <p:blipFill rotWithShape="1">
          <a:blip r:embed="rId2" cstate="print">
            <a:extLst>
              <a:ext uri="{28A0092B-C50C-407E-A947-70E740481C1C}">
                <a14:useLocalDpi xmlns="" xmlns:a14="http://schemas.microsoft.com/office/drawing/2010/main" val="0"/>
              </a:ext>
            </a:extLst>
          </a:blip>
          <a:srcRect t="24079" b="23358"/>
          <a:stretch/>
        </p:blipFill>
        <p:spPr>
          <a:xfrm>
            <a:off x="8671034" y="1466194"/>
            <a:ext cx="3520966" cy="4763158"/>
          </a:xfrm>
          <a:prstGeom prst="rect">
            <a:avLst/>
          </a:prstGeom>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object 2"/>
          <p:cNvSpPr/>
          <p:nvPr/>
        </p:nvSpPr>
        <p:spPr>
          <a:xfrm>
            <a:off x="725214" y="190500"/>
            <a:ext cx="10767848" cy="6099941"/>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7295" y="550163"/>
            <a:ext cx="10204703" cy="5824728"/>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208519" y="1735835"/>
            <a:ext cx="4201668" cy="320039"/>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7208519" y="1735835"/>
            <a:ext cx="2532887" cy="320039"/>
          </a:xfrm>
          <a:prstGeom prst="rect">
            <a:avLst/>
          </a:prstGeom>
          <a:blipFill>
            <a:blip r:embed="rId5" cstate="print"/>
            <a:stretch>
              <a:fillRect/>
            </a:stretch>
          </a:blipFill>
        </p:spPr>
        <p:txBody>
          <a:bodyPr wrap="square" lIns="0" tIns="0" rIns="0" bIns="0" rtlCol="0"/>
          <a:lstStyle/>
          <a:p>
            <a:endParaRPr/>
          </a:p>
        </p:txBody>
      </p:sp>
      <p:sp>
        <p:nvSpPr>
          <p:cNvPr id="5" name="object 5"/>
          <p:cNvSpPr/>
          <p:nvPr/>
        </p:nvSpPr>
        <p:spPr>
          <a:xfrm>
            <a:off x="6373367" y="1735835"/>
            <a:ext cx="1699260" cy="320039"/>
          </a:xfrm>
          <a:prstGeom prst="rect">
            <a:avLst/>
          </a:prstGeom>
          <a:blipFill>
            <a:blip r:embed="rId6" cstate="print"/>
            <a:stretch>
              <a:fillRect/>
            </a:stretch>
          </a:blipFill>
        </p:spPr>
        <p:txBody>
          <a:bodyPr wrap="square" lIns="0" tIns="0" rIns="0" bIns="0" rtlCol="0"/>
          <a:lstStyle/>
          <a:p>
            <a:endParaRPr/>
          </a:p>
        </p:txBody>
      </p:sp>
      <p:sp>
        <p:nvSpPr>
          <p:cNvPr id="6" name="object 6"/>
          <p:cNvSpPr/>
          <p:nvPr/>
        </p:nvSpPr>
        <p:spPr>
          <a:xfrm>
            <a:off x="4704588" y="1735835"/>
            <a:ext cx="2532888" cy="320039"/>
          </a:xfrm>
          <a:prstGeom prst="rect">
            <a:avLst/>
          </a:prstGeom>
          <a:blipFill>
            <a:blip r:embed="rId7" cstate="print"/>
            <a:stretch>
              <a:fillRect/>
            </a:stretch>
          </a:blipFill>
        </p:spPr>
        <p:txBody>
          <a:bodyPr wrap="square" lIns="0" tIns="0" rIns="0" bIns="0" rtlCol="0"/>
          <a:lstStyle/>
          <a:p>
            <a:endParaRPr/>
          </a:p>
        </p:txBody>
      </p:sp>
      <p:sp>
        <p:nvSpPr>
          <p:cNvPr id="7" name="object 7"/>
          <p:cNvSpPr/>
          <p:nvPr/>
        </p:nvSpPr>
        <p:spPr>
          <a:xfrm>
            <a:off x="3035807" y="1735835"/>
            <a:ext cx="4201668" cy="320039"/>
          </a:xfrm>
          <a:prstGeom prst="rect">
            <a:avLst/>
          </a:prstGeom>
          <a:blipFill>
            <a:blip r:embed="rId8" cstate="print"/>
            <a:stretch>
              <a:fillRect/>
            </a:stretch>
          </a:blipFill>
        </p:spPr>
        <p:txBody>
          <a:bodyPr wrap="square" lIns="0" tIns="0" rIns="0" bIns="0" rtlCol="0"/>
          <a:lstStyle/>
          <a:p>
            <a:endParaRPr/>
          </a:p>
        </p:txBody>
      </p:sp>
      <p:sp>
        <p:nvSpPr>
          <p:cNvPr id="8" name="object 8"/>
          <p:cNvSpPr/>
          <p:nvPr/>
        </p:nvSpPr>
        <p:spPr>
          <a:xfrm>
            <a:off x="6477000" y="1045463"/>
            <a:ext cx="1490472" cy="772667"/>
          </a:xfrm>
          <a:prstGeom prst="rect">
            <a:avLst/>
          </a:prstGeom>
          <a:blipFill>
            <a:blip r:embed="rId9" cstate="print"/>
            <a:stretch>
              <a:fillRect/>
            </a:stretch>
          </a:blipFill>
        </p:spPr>
        <p:txBody>
          <a:bodyPr wrap="square" lIns="0" tIns="0" rIns="0" bIns="0" rtlCol="0"/>
          <a:lstStyle/>
          <a:p>
            <a:endParaRPr/>
          </a:p>
        </p:txBody>
      </p:sp>
      <p:sp>
        <p:nvSpPr>
          <p:cNvPr id="9" name="object 9"/>
          <p:cNvSpPr txBox="1"/>
          <p:nvPr/>
        </p:nvSpPr>
        <p:spPr>
          <a:xfrm>
            <a:off x="6639559" y="1244853"/>
            <a:ext cx="1167130" cy="287020"/>
          </a:xfrm>
          <a:prstGeom prst="rect">
            <a:avLst/>
          </a:prstGeom>
        </p:spPr>
        <p:txBody>
          <a:bodyPr vert="horz" wrap="square" lIns="0" tIns="0" rIns="0" bIns="0" rtlCol="0">
            <a:spAutoFit/>
          </a:bodyPr>
          <a:lstStyle/>
          <a:p>
            <a:pPr marL="12700">
              <a:lnSpc>
                <a:spcPct val="100000"/>
              </a:lnSpc>
            </a:pPr>
            <a:r>
              <a:rPr sz="1800" b="1" dirty="0">
                <a:solidFill>
                  <a:srgbClr val="FFFFFF"/>
                </a:solidFill>
                <a:latin typeface="Gill Sans MT"/>
                <a:cs typeface="Gill Sans MT"/>
              </a:rPr>
              <a:t>Met</a:t>
            </a:r>
            <a:r>
              <a:rPr sz="1800" b="1" spc="-15" dirty="0">
                <a:solidFill>
                  <a:srgbClr val="FFFFFF"/>
                </a:solidFill>
                <a:latin typeface="Gill Sans MT"/>
                <a:cs typeface="Gill Sans MT"/>
              </a:rPr>
              <a:t>f</a:t>
            </a:r>
            <a:r>
              <a:rPr sz="1800" b="1" spc="-5" dirty="0">
                <a:solidFill>
                  <a:srgbClr val="FFFFFF"/>
                </a:solidFill>
                <a:latin typeface="Gill Sans MT"/>
                <a:cs typeface="Gill Sans MT"/>
              </a:rPr>
              <a:t>ormin</a:t>
            </a:r>
            <a:endParaRPr sz="1800">
              <a:latin typeface="Gill Sans MT"/>
              <a:cs typeface="Gill Sans MT"/>
            </a:endParaRPr>
          </a:p>
        </p:txBody>
      </p:sp>
      <p:sp>
        <p:nvSpPr>
          <p:cNvPr id="10" name="object 10"/>
          <p:cNvSpPr/>
          <p:nvPr/>
        </p:nvSpPr>
        <p:spPr>
          <a:xfrm>
            <a:off x="2208276" y="2020823"/>
            <a:ext cx="1682496" cy="786384"/>
          </a:xfrm>
          <a:prstGeom prst="rect">
            <a:avLst/>
          </a:prstGeom>
          <a:blipFill>
            <a:blip r:embed="rId10" cstate="print"/>
            <a:stretch>
              <a:fillRect/>
            </a:stretch>
          </a:blipFill>
        </p:spPr>
        <p:txBody>
          <a:bodyPr wrap="square" lIns="0" tIns="0" rIns="0" bIns="0" rtlCol="0"/>
          <a:lstStyle/>
          <a:p>
            <a:endParaRPr/>
          </a:p>
        </p:txBody>
      </p:sp>
      <p:sp>
        <p:nvSpPr>
          <p:cNvPr id="11" name="object 11"/>
          <p:cNvSpPr txBox="1"/>
          <p:nvPr/>
        </p:nvSpPr>
        <p:spPr>
          <a:xfrm>
            <a:off x="2376297" y="2224404"/>
            <a:ext cx="1346200" cy="287020"/>
          </a:xfrm>
          <a:prstGeom prst="rect">
            <a:avLst/>
          </a:prstGeom>
        </p:spPr>
        <p:txBody>
          <a:bodyPr vert="horz" wrap="square" lIns="0" tIns="0" rIns="0" bIns="0" rtlCol="0">
            <a:spAutoFit/>
          </a:bodyPr>
          <a:lstStyle/>
          <a:p>
            <a:pPr marL="12700">
              <a:lnSpc>
                <a:spcPct val="100000"/>
              </a:lnSpc>
            </a:pPr>
            <a:r>
              <a:rPr sz="1800" b="1" dirty="0">
                <a:solidFill>
                  <a:srgbClr val="FFFFFF"/>
                </a:solidFill>
                <a:latin typeface="Gill Sans MT"/>
                <a:cs typeface="Gill Sans MT"/>
              </a:rPr>
              <a:t>Sul</a:t>
            </a:r>
            <a:r>
              <a:rPr sz="1800" b="1" spc="-15" dirty="0">
                <a:solidFill>
                  <a:srgbClr val="FFFFFF"/>
                </a:solidFill>
                <a:latin typeface="Gill Sans MT"/>
                <a:cs typeface="Gill Sans MT"/>
              </a:rPr>
              <a:t>f</a:t>
            </a:r>
            <a:r>
              <a:rPr sz="1800" b="1" spc="-5" dirty="0">
                <a:solidFill>
                  <a:srgbClr val="FFFFFF"/>
                </a:solidFill>
                <a:latin typeface="Gill Sans MT"/>
                <a:cs typeface="Gill Sans MT"/>
              </a:rPr>
              <a:t>o</a:t>
            </a:r>
            <a:r>
              <a:rPr sz="1800" b="1" spc="-45" dirty="0">
                <a:solidFill>
                  <a:srgbClr val="FFFFFF"/>
                </a:solidFill>
                <a:latin typeface="Gill Sans MT"/>
                <a:cs typeface="Gill Sans MT"/>
              </a:rPr>
              <a:t>n</a:t>
            </a:r>
            <a:r>
              <a:rPr sz="1800" b="1" spc="-5" dirty="0">
                <a:solidFill>
                  <a:srgbClr val="FFFFFF"/>
                </a:solidFill>
                <a:latin typeface="Gill Sans MT"/>
                <a:cs typeface="Gill Sans MT"/>
              </a:rPr>
              <a:t>y</a:t>
            </a:r>
            <a:r>
              <a:rPr sz="1800" b="1" dirty="0">
                <a:solidFill>
                  <a:srgbClr val="FFFFFF"/>
                </a:solidFill>
                <a:latin typeface="Gill Sans MT"/>
                <a:cs typeface="Gill Sans MT"/>
              </a:rPr>
              <a:t>lu</a:t>
            </a:r>
            <a:r>
              <a:rPr sz="1800" b="1" spc="-40" dirty="0">
                <a:solidFill>
                  <a:srgbClr val="FFFFFF"/>
                </a:solidFill>
                <a:latin typeface="Gill Sans MT"/>
                <a:cs typeface="Gill Sans MT"/>
              </a:rPr>
              <a:t>r</a:t>
            </a:r>
            <a:r>
              <a:rPr sz="1800" b="1" dirty="0">
                <a:solidFill>
                  <a:srgbClr val="FFFFFF"/>
                </a:solidFill>
                <a:latin typeface="Gill Sans MT"/>
                <a:cs typeface="Gill Sans MT"/>
              </a:rPr>
              <a:t>ea</a:t>
            </a:r>
            <a:endParaRPr sz="1800">
              <a:latin typeface="Gill Sans MT"/>
              <a:cs typeface="Gill Sans MT"/>
            </a:endParaRPr>
          </a:p>
        </p:txBody>
      </p:sp>
      <p:sp>
        <p:nvSpPr>
          <p:cNvPr id="12" name="object 12"/>
          <p:cNvSpPr/>
          <p:nvPr/>
        </p:nvSpPr>
        <p:spPr>
          <a:xfrm>
            <a:off x="3980688" y="2020823"/>
            <a:ext cx="1476756" cy="786384"/>
          </a:xfrm>
          <a:prstGeom prst="rect">
            <a:avLst/>
          </a:prstGeom>
          <a:blipFill>
            <a:blip r:embed="rId11" cstate="print"/>
            <a:stretch>
              <a:fillRect/>
            </a:stretch>
          </a:blipFill>
        </p:spPr>
        <p:txBody>
          <a:bodyPr wrap="square" lIns="0" tIns="0" rIns="0" bIns="0" rtlCol="0"/>
          <a:lstStyle/>
          <a:p>
            <a:endParaRPr/>
          </a:p>
        </p:txBody>
      </p:sp>
      <p:sp>
        <p:nvSpPr>
          <p:cNvPr id="13" name="object 13"/>
          <p:cNvSpPr txBox="1"/>
          <p:nvPr/>
        </p:nvSpPr>
        <p:spPr>
          <a:xfrm>
            <a:off x="4452620" y="2224404"/>
            <a:ext cx="533400" cy="287020"/>
          </a:xfrm>
          <a:prstGeom prst="rect">
            <a:avLst/>
          </a:prstGeom>
        </p:spPr>
        <p:txBody>
          <a:bodyPr vert="horz" wrap="square" lIns="0" tIns="0" rIns="0" bIns="0" rtlCol="0">
            <a:spAutoFit/>
          </a:bodyPr>
          <a:lstStyle/>
          <a:p>
            <a:pPr marL="12700">
              <a:lnSpc>
                <a:spcPct val="100000"/>
              </a:lnSpc>
            </a:pPr>
            <a:r>
              <a:rPr sz="1800" b="1" spc="-5" dirty="0">
                <a:solidFill>
                  <a:srgbClr val="FFFFFF"/>
                </a:solidFill>
                <a:latin typeface="Gill Sans MT"/>
                <a:cs typeface="Gill Sans MT"/>
              </a:rPr>
              <a:t>T</a:t>
            </a:r>
            <a:r>
              <a:rPr sz="1800" b="1" dirty="0">
                <a:solidFill>
                  <a:srgbClr val="FFFFFF"/>
                </a:solidFill>
                <a:latin typeface="Gill Sans MT"/>
                <a:cs typeface="Gill Sans MT"/>
              </a:rPr>
              <a:t>ZD</a:t>
            </a:r>
            <a:endParaRPr sz="1800">
              <a:latin typeface="Gill Sans MT"/>
              <a:cs typeface="Gill Sans MT"/>
            </a:endParaRPr>
          </a:p>
        </p:txBody>
      </p:sp>
      <p:sp>
        <p:nvSpPr>
          <p:cNvPr id="14" name="object 14"/>
          <p:cNvSpPr/>
          <p:nvPr/>
        </p:nvSpPr>
        <p:spPr>
          <a:xfrm>
            <a:off x="5649467" y="2020823"/>
            <a:ext cx="1476756" cy="786384"/>
          </a:xfrm>
          <a:prstGeom prst="rect">
            <a:avLst/>
          </a:prstGeom>
          <a:blipFill>
            <a:blip r:embed="rId12" cstate="print"/>
            <a:stretch>
              <a:fillRect/>
            </a:stretch>
          </a:blipFill>
        </p:spPr>
        <p:txBody>
          <a:bodyPr wrap="square" lIns="0" tIns="0" rIns="0" bIns="0" rtlCol="0"/>
          <a:lstStyle/>
          <a:p>
            <a:endParaRPr/>
          </a:p>
        </p:txBody>
      </p:sp>
      <p:sp>
        <p:nvSpPr>
          <p:cNvPr id="15" name="object 15"/>
          <p:cNvSpPr txBox="1"/>
          <p:nvPr/>
        </p:nvSpPr>
        <p:spPr>
          <a:xfrm>
            <a:off x="6002782" y="2224404"/>
            <a:ext cx="772160" cy="287020"/>
          </a:xfrm>
          <a:prstGeom prst="rect">
            <a:avLst/>
          </a:prstGeom>
        </p:spPr>
        <p:txBody>
          <a:bodyPr vert="horz" wrap="square" lIns="0" tIns="0" rIns="0" bIns="0" rtlCol="0">
            <a:spAutoFit/>
          </a:bodyPr>
          <a:lstStyle/>
          <a:p>
            <a:pPr marL="12700">
              <a:lnSpc>
                <a:spcPct val="100000"/>
              </a:lnSpc>
            </a:pPr>
            <a:r>
              <a:rPr sz="1800" b="1" dirty="0">
                <a:solidFill>
                  <a:srgbClr val="FFFFFF"/>
                </a:solidFill>
                <a:latin typeface="Gill Sans MT"/>
                <a:cs typeface="Gill Sans MT"/>
              </a:rPr>
              <a:t>DP</a:t>
            </a:r>
            <a:r>
              <a:rPr sz="1800" b="1" spc="-5" dirty="0">
                <a:solidFill>
                  <a:srgbClr val="FFFFFF"/>
                </a:solidFill>
                <a:latin typeface="Gill Sans MT"/>
                <a:cs typeface="Gill Sans MT"/>
              </a:rPr>
              <a:t>P4</a:t>
            </a:r>
            <a:r>
              <a:rPr sz="1800" b="1" dirty="0">
                <a:solidFill>
                  <a:srgbClr val="FFFFFF"/>
                </a:solidFill>
                <a:latin typeface="Gill Sans MT"/>
                <a:cs typeface="Gill Sans MT"/>
              </a:rPr>
              <a:t>-i</a:t>
            </a:r>
            <a:endParaRPr sz="1800">
              <a:latin typeface="Gill Sans MT"/>
              <a:cs typeface="Gill Sans MT"/>
            </a:endParaRPr>
          </a:p>
        </p:txBody>
      </p:sp>
      <p:sp>
        <p:nvSpPr>
          <p:cNvPr id="16" name="object 16"/>
          <p:cNvSpPr/>
          <p:nvPr/>
        </p:nvSpPr>
        <p:spPr>
          <a:xfrm>
            <a:off x="7318247" y="2020823"/>
            <a:ext cx="1478279" cy="786384"/>
          </a:xfrm>
          <a:prstGeom prst="rect">
            <a:avLst/>
          </a:prstGeom>
          <a:blipFill>
            <a:blip r:embed="rId13" cstate="print"/>
            <a:stretch>
              <a:fillRect/>
            </a:stretch>
          </a:blipFill>
        </p:spPr>
        <p:txBody>
          <a:bodyPr wrap="square" lIns="0" tIns="0" rIns="0" bIns="0" rtlCol="0"/>
          <a:lstStyle/>
          <a:p>
            <a:endParaRPr/>
          </a:p>
        </p:txBody>
      </p:sp>
      <p:sp>
        <p:nvSpPr>
          <p:cNvPr id="17" name="object 17"/>
          <p:cNvSpPr txBox="1"/>
          <p:nvPr/>
        </p:nvSpPr>
        <p:spPr>
          <a:xfrm>
            <a:off x="7612760" y="2224404"/>
            <a:ext cx="890905" cy="287020"/>
          </a:xfrm>
          <a:prstGeom prst="rect">
            <a:avLst/>
          </a:prstGeom>
        </p:spPr>
        <p:txBody>
          <a:bodyPr vert="horz" wrap="square" lIns="0" tIns="0" rIns="0" bIns="0" rtlCol="0">
            <a:spAutoFit/>
          </a:bodyPr>
          <a:lstStyle/>
          <a:p>
            <a:pPr marL="12700">
              <a:lnSpc>
                <a:spcPct val="100000"/>
              </a:lnSpc>
            </a:pPr>
            <a:r>
              <a:rPr sz="1800" b="1" dirty="0">
                <a:solidFill>
                  <a:srgbClr val="FFFFFF"/>
                </a:solidFill>
                <a:latin typeface="Gill Sans MT"/>
                <a:cs typeface="Gill Sans MT"/>
              </a:rPr>
              <a:t>SG</a:t>
            </a:r>
            <a:r>
              <a:rPr sz="1800" b="1" spc="-235" dirty="0">
                <a:solidFill>
                  <a:srgbClr val="FFFFFF"/>
                </a:solidFill>
                <a:latin typeface="Gill Sans MT"/>
                <a:cs typeface="Gill Sans MT"/>
              </a:rPr>
              <a:t>L</a:t>
            </a:r>
            <a:r>
              <a:rPr sz="1800" b="1" spc="-5" dirty="0">
                <a:solidFill>
                  <a:srgbClr val="FFFFFF"/>
                </a:solidFill>
                <a:latin typeface="Gill Sans MT"/>
                <a:cs typeface="Gill Sans MT"/>
              </a:rPr>
              <a:t>T</a:t>
            </a:r>
            <a:r>
              <a:rPr sz="1800" b="1" spc="5" dirty="0">
                <a:solidFill>
                  <a:srgbClr val="FFFFFF"/>
                </a:solidFill>
                <a:latin typeface="Gill Sans MT"/>
                <a:cs typeface="Gill Sans MT"/>
              </a:rPr>
              <a:t>2</a:t>
            </a:r>
            <a:r>
              <a:rPr sz="1800" b="1" dirty="0">
                <a:solidFill>
                  <a:srgbClr val="FFFFFF"/>
                </a:solidFill>
                <a:latin typeface="Gill Sans MT"/>
                <a:cs typeface="Gill Sans MT"/>
              </a:rPr>
              <a:t>-i</a:t>
            </a:r>
            <a:endParaRPr sz="1800">
              <a:latin typeface="Gill Sans MT"/>
              <a:cs typeface="Gill Sans MT"/>
            </a:endParaRPr>
          </a:p>
        </p:txBody>
      </p:sp>
      <p:sp>
        <p:nvSpPr>
          <p:cNvPr id="18" name="object 18"/>
          <p:cNvSpPr/>
          <p:nvPr/>
        </p:nvSpPr>
        <p:spPr>
          <a:xfrm>
            <a:off x="8988552" y="2020823"/>
            <a:ext cx="1476755" cy="786384"/>
          </a:xfrm>
          <a:prstGeom prst="rect">
            <a:avLst/>
          </a:prstGeom>
          <a:blipFill>
            <a:blip r:embed="rId14" cstate="print"/>
            <a:stretch>
              <a:fillRect/>
            </a:stretch>
          </a:blipFill>
        </p:spPr>
        <p:txBody>
          <a:bodyPr wrap="square" lIns="0" tIns="0" rIns="0" bIns="0" rtlCol="0"/>
          <a:lstStyle/>
          <a:p>
            <a:endParaRPr/>
          </a:p>
        </p:txBody>
      </p:sp>
      <p:sp>
        <p:nvSpPr>
          <p:cNvPr id="19" name="object 19"/>
          <p:cNvSpPr txBox="1"/>
          <p:nvPr/>
        </p:nvSpPr>
        <p:spPr>
          <a:xfrm>
            <a:off x="9170923" y="2224404"/>
            <a:ext cx="1115060" cy="287020"/>
          </a:xfrm>
          <a:prstGeom prst="rect">
            <a:avLst/>
          </a:prstGeom>
        </p:spPr>
        <p:txBody>
          <a:bodyPr vert="horz" wrap="square" lIns="0" tIns="0" rIns="0" bIns="0" rtlCol="0">
            <a:spAutoFit/>
          </a:bodyPr>
          <a:lstStyle/>
          <a:p>
            <a:pPr marL="12700">
              <a:lnSpc>
                <a:spcPct val="100000"/>
              </a:lnSpc>
            </a:pPr>
            <a:r>
              <a:rPr sz="1800" b="1" dirty="0">
                <a:solidFill>
                  <a:srgbClr val="FFFFFF"/>
                </a:solidFill>
                <a:latin typeface="Gill Sans MT"/>
                <a:cs typeface="Gill Sans MT"/>
              </a:rPr>
              <a:t>GL</a:t>
            </a:r>
            <a:r>
              <a:rPr sz="1800" b="1" spc="-10" dirty="0">
                <a:solidFill>
                  <a:srgbClr val="FFFFFF"/>
                </a:solidFill>
                <a:latin typeface="Gill Sans MT"/>
                <a:cs typeface="Gill Sans MT"/>
              </a:rPr>
              <a:t>P</a:t>
            </a:r>
            <a:r>
              <a:rPr sz="1800" b="1" dirty="0">
                <a:solidFill>
                  <a:srgbClr val="FFFFFF"/>
                </a:solidFill>
                <a:latin typeface="Gill Sans MT"/>
                <a:cs typeface="Gill Sans MT"/>
              </a:rPr>
              <a:t>-1-</a:t>
            </a:r>
            <a:r>
              <a:rPr sz="1800" b="1" spc="5" dirty="0">
                <a:solidFill>
                  <a:srgbClr val="FFFFFF"/>
                </a:solidFill>
                <a:latin typeface="Gill Sans MT"/>
                <a:cs typeface="Gill Sans MT"/>
              </a:rPr>
              <a:t>RA</a:t>
            </a:r>
            <a:endParaRPr sz="1800">
              <a:latin typeface="Gill Sans MT"/>
              <a:cs typeface="Gill Sans MT"/>
            </a:endParaRPr>
          </a:p>
        </p:txBody>
      </p:sp>
      <p:sp>
        <p:nvSpPr>
          <p:cNvPr id="20" name="object 20"/>
          <p:cNvSpPr/>
          <p:nvPr/>
        </p:nvSpPr>
        <p:spPr>
          <a:xfrm>
            <a:off x="10657331" y="2020823"/>
            <a:ext cx="1476755" cy="786384"/>
          </a:xfrm>
          <a:prstGeom prst="rect">
            <a:avLst/>
          </a:prstGeom>
          <a:blipFill>
            <a:blip r:embed="rId15" cstate="print"/>
            <a:stretch>
              <a:fillRect/>
            </a:stretch>
          </a:blipFill>
        </p:spPr>
        <p:txBody>
          <a:bodyPr wrap="square" lIns="0" tIns="0" rIns="0" bIns="0" rtlCol="0"/>
          <a:lstStyle/>
          <a:p>
            <a:endParaRPr/>
          </a:p>
        </p:txBody>
      </p:sp>
      <p:sp>
        <p:nvSpPr>
          <p:cNvPr id="21" name="object 21"/>
          <p:cNvSpPr txBox="1"/>
          <p:nvPr/>
        </p:nvSpPr>
        <p:spPr>
          <a:xfrm>
            <a:off x="10883005" y="2127419"/>
            <a:ext cx="1156590" cy="553998"/>
          </a:xfrm>
          <a:prstGeom prst="rect">
            <a:avLst/>
          </a:prstGeom>
        </p:spPr>
        <p:txBody>
          <a:bodyPr vert="horz" wrap="square" lIns="0" tIns="0" rIns="0" bIns="0" rtlCol="0">
            <a:spAutoFit/>
          </a:bodyPr>
          <a:lstStyle/>
          <a:p>
            <a:pPr marL="12700">
              <a:lnSpc>
                <a:spcPct val="100000"/>
              </a:lnSpc>
            </a:pPr>
            <a:r>
              <a:rPr sz="1800" b="1" dirty="0" smtClean="0">
                <a:solidFill>
                  <a:srgbClr val="FFFFFF"/>
                </a:solidFill>
                <a:latin typeface="Gill Sans MT"/>
                <a:cs typeface="Gill Sans MT"/>
              </a:rPr>
              <a:t>In</a:t>
            </a:r>
            <a:r>
              <a:rPr sz="1800" b="1" spc="-5" dirty="0" smtClean="0">
                <a:solidFill>
                  <a:srgbClr val="FFFFFF"/>
                </a:solidFill>
                <a:latin typeface="Gill Sans MT"/>
                <a:cs typeface="Gill Sans MT"/>
              </a:rPr>
              <a:t>s</a:t>
            </a:r>
            <a:r>
              <a:rPr sz="1800" b="1" spc="-10" dirty="0" smtClean="0">
                <a:solidFill>
                  <a:srgbClr val="FFFFFF"/>
                </a:solidFill>
                <a:latin typeface="Gill Sans MT"/>
                <a:cs typeface="Gill Sans MT"/>
              </a:rPr>
              <a:t>u</a:t>
            </a:r>
            <a:r>
              <a:rPr sz="1800" b="1" dirty="0" smtClean="0">
                <a:solidFill>
                  <a:srgbClr val="FFFFFF"/>
                </a:solidFill>
                <a:latin typeface="Gill Sans MT"/>
                <a:cs typeface="Gill Sans MT"/>
              </a:rPr>
              <a:t>l</a:t>
            </a:r>
            <a:r>
              <a:rPr sz="1800" b="1" spc="5" dirty="0" smtClean="0">
                <a:solidFill>
                  <a:srgbClr val="FFFFFF"/>
                </a:solidFill>
                <a:latin typeface="Gill Sans MT"/>
                <a:cs typeface="Gill Sans MT"/>
              </a:rPr>
              <a:t>i</a:t>
            </a:r>
            <a:r>
              <a:rPr sz="1800" b="1" dirty="0" smtClean="0">
                <a:solidFill>
                  <a:srgbClr val="FFFFFF"/>
                </a:solidFill>
                <a:latin typeface="Gill Sans MT"/>
                <a:cs typeface="Gill Sans MT"/>
              </a:rPr>
              <a:t>n</a:t>
            </a:r>
            <a:r>
              <a:rPr lang="en-US" sz="1800" b="1" dirty="0" smtClean="0">
                <a:solidFill>
                  <a:srgbClr val="FFFFFF"/>
                </a:solidFill>
                <a:latin typeface="Gill Sans MT"/>
                <a:cs typeface="Gill Sans MT"/>
              </a:rPr>
              <a:t> basal</a:t>
            </a:r>
            <a:endParaRPr sz="1800" dirty="0">
              <a:latin typeface="Gill Sans MT"/>
              <a:cs typeface="Gill Sans MT"/>
            </a:endParaRPr>
          </a:p>
        </p:txBody>
      </p:sp>
      <p:sp>
        <p:nvSpPr>
          <p:cNvPr id="22" name="object 22"/>
          <p:cNvSpPr/>
          <p:nvPr/>
        </p:nvSpPr>
        <p:spPr>
          <a:xfrm>
            <a:off x="2308860" y="3038855"/>
            <a:ext cx="9745980" cy="2199132"/>
          </a:xfrm>
          <a:prstGeom prst="rect">
            <a:avLst/>
          </a:prstGeom>
          <a:blipFill>
            <a:blip r:embed="rId16" cstate="print"/>
            <a:stretch>
              <a:fillRect/>
            </a:stretch>
          </a:blipFill>
        </p:spPr>
        <p:txBody>
          <a:bodyPr wrap="square" lIns="0" tIns="0" rIns="0" bIns="0" rtlCol="0"/>
          <a:lstStyle/>
          <a:p>
            <a:endParaRPr/>
          </a:p>
        </p:txBody>
      </p:sp>
      <p:graphicFrame>
        <p:nvGraphicFramePr>
          <p:cNvPr id="23" name="object 23"/>
          <p:cNvGraphicFramePr>
            <a:graphicFrameLocks noGrp="1"/>
          </p:cNvGraphicFramePr>
          <p:nvPr/>
        </p:nvGraphicFramePr>
        <p:xfrm>
          <a:off x="2472308" y="3279369"/>
          <a:ext cx="5975577" cy="1695439"/>
        </p:xfrm>
        <a:graphic>
          <a:graphicData uri="http://schemas.openxmlformats.org/drawingml/2006/table">
            <a:tbl>
              <a:tblPr firstRow="1" bandRow="1">
                <a:tableStyleId>{2D5ABB26-0587-4C30-8999-92F81FD0307C}</a:tableStyleId>
              </a:tblPr>
              <a:tblGrid>
                <a:gridCol w="1398664"/>
                <a:gridCol w="1715516"/>
                <a:gridCol w="1610651"/>
                <a:gridCol w="1250746"/>
              </a:tblGrid>
              <a:tr h="987732">
                <a:tc>
                  <a:txBody>
                    <a:bodyPr/>
                    <a:lstStyle/>
                    <a:p>
                      <a:pPr marR="259715" algn="ctr">
                        <a:lnSpc>
                          <a:spcPts val="2050"/>
                        </a:lnSpc>
                      </a:pPr>
                      <a:r>
                        <a:rPr sz="1800" b="1" spc="-5" dirty="0">
                          <a:solidFill>
                            <a:srgbClr val="FFFFFF"/>
                          </a:solidFill>
                          <a:latin typeface="Gill Sans MT"/>
                          <a:cs typeface="Gill Sans MT"/>
                        </a:rPr>
                        <a:t>TZD</a:t>
                      </a:r>
                      <a:endParaRPr sz="1800">
                        <a:latin typeface="Gill Sans MT"/>
                        <a:cs typeface="Gill Sans MT"/>
                      </a:endParaRPr>
                    </a:p>
                    <a:p>
                      <a:pPr marL="133350" marR="392430" algn="ctr">
                        <a:lnSpc>
                          <a:spcPts val="2700"/>
                        </a:lnSpc>
                        <a:spcBef>
                          <a:spcPts val="180"/>
                        </a:spcBef>
                      </a:pPr>
                      <a:r>
                        <a:rPr sz="1800" b="1" spc="-5" dirty="0">
                          <a:solidFill>
                            <a:srgbClr val="FFFFFF"/>
                          </a:solidFill>
                          <a:latin typeface="Gill Sans MT"/>
                          <a:cs typeface="Gill Sans MT"/>
                        </a:rPr>
                        <a:t>DPP-4-i  </a:t>
                      </a:r>
                      <a:r>
                        <a:rPr sz="1800" b="1" dirty="0">
                          <a:solidFill>
                            <a:srgbClr val="FFFFFF"/>
                          </a:solidFill>
                          <a:latin typeface="Gill Sans MT"/>
                          <a:cs typeface="Gill Sans MT"/>
                        </a:rPr>
                        <a:t>SG</a:t>
                      </a:r>
                      <a:r>
                        <a:rPr sz="1800" b="1" spc="-235" dirty="0">
                          <a:solidFill>
                            <a:srgbClr val="FFFFFF"/>
                          </a:solidFill>
                          <a:latin typeface="Gill Sans MT"/>
                          <a:cs typeface="Gill Sans MT"/>
                        </a:rPr>
                        <a:t>L</a:t>
                      </a:r>
                      <a:r>
                        <a:rPr sz="1800" b="1" spc="-5" dirty="0">
                          <a:solidFill>
                            <a:srgbClr val="FFFFFF"/>
                          </a:solidFill>
                          <a:latin typeface="Gill Sans MT"/>
                          <a:cs typeface="Gill Sans MT"/>
                        </a:rPr>
                        <a:t>T</a:t>
                      </a:r>
                      <a:r>
                        <a:rPr sz="1800" b="1" spc="5" dirty="0">
                          <a:solidFill>
                            <a:srgbClr val="FFFFFF"/>
                          </a:solidFill>
                          <a:latin typeface="Gill Sans MT"/>
                          <a:cs typeface="Gill Sans MT"/>
                        </a:rPr>
                        <a:t>2</a:t>
                      </a:r>
                      <a:r>
                        <a:rPr sz="1800" b="1" dirty="0">
                          <a:solidFill>
                            <a:srgbClr val="FFFFFF"/>
                          </a:solidFill>
                          <a:latin typeface="Gill Sans MT"/>
                          <a:cs typeface="Gill Sans MT"/>
                        </a:rPr>
                        <a:t>-i</a:t>
                      </a:r>
                      <a:endParaRPr sz="1800">
                        <a:latin typeface="Gill Sans MT"/>
                        <a:cs typeface="Gill Sans MT"/>
                      </a:endParaRPr>
                    </a:p>
                  </a:txBody>
                  <a:tcPr marL="0" marR="0" marT="0" marB="0"/>
                </a:tc>
                <a:tc>
                  <a:txBody>
                    <a:bodyPr/>
                    <a:lstStyle/>
                    <a:p>
                      <a:pPr marR="45085" algn="ctr">
                        <a:lnSpc>
                          <a:spcPts val="2050"/>
                        </a:lnSpc>
                      </a:pPr>
                      <a:r>
                        <a:rPr sz="1800" b="1" dirty="0">
                          <a:solidFill>
                            <a:srgbClr val="FFFFFF"/>
                          </a:solidFill>
                          <a:latin typeface="Gill Sans MT"/>
                          <a:cs typeface="Gill Sans MT"/>
                        </a:rPr>
                        <a:t>SU</a:t>
                      </a:r>
                      <a:endParaRPr sz="1800">
                        <a:latin typeface="Gill Sans MT"/>
                        <a:cs typeface="Gill Sans MT"/>
                      </a:endParaRPr>
                    </a:p>
                    <a:p>
                      <a:pPr marL="398145" marR="443865" algn="ctr">
                        <a:lnSpc>
                          <a:spcPts val="2700"/>
                        </a:lnSpc>
                        <a:spcBef>
                          <a:spcPts val="180"/>
                        </a:spcBef>
                      </a:pPr>
                      <a:r>
                        <a:rPr sz="1800" b="1" spc="-5" dirty="0">
                          <a:solidFill>
                            <a:srgbClr val="FFFFFF"/>
                          </a:solidFill>
                          <a:latin typeface="Gill Sans MT"/>
                          <a:cs typeface="Gill Sans MT"/>
                        </a:rPr>
                        <a:t>DPP-4-i  </a:t>
                      </a:r>
                      <a:r>
                        <a:rPr sz="1800" b="1" dirty="0">
                          <a:solidFill>
                            <a:srgbClr val="FFFFFF"/>
                          </a:solidFill>
                          <a:latin typeface="Gill Sans MT"/>
                          <a:cs typeface="Gill Sans MT"/>
                        </a:rPr>
                        <a:t>SG</a:t>
                      </a:r>
                      <a:r>
                        <a:rPr sz="1800" b="1" spc="-235" dirty="0">
                          <a:solidFill>
                            <a:srgbClr val="FFFFFF"/>
                          </a:solidFill>
                          <a:latin typeface="Gill Sans MT"/>
                          <a:cs typeface="Gill Sans MT"/>
                        </a:rPr>
                        <a:t>L</a:t>
                      </a:r>
                      <a:r>
                        <a:rPr sz="1800" b="1" spc="-5" dirty="0">
                          <a:solidFill>
                            <a:srgbClr val="FFFFFF"/>
                          </a:solidFill>
                          <a:latin typeface="Gill Sans MT"/>
                          <a:cs typeface="Gill Sans MT"/>
                        </a:rPr>
                        <a:t>T</a:t>
                      </a:r>
                      <a:r>
                        <a:rPr sz="1800" b="1" spc="5" dirty="0">
                          <a:solidFill>
                            <a:srgbClr val="FFFFFF"/>
                          </a:solidFill>
                          <a:latin typeface="Gill Sans MT"/>
                          <a:cs typeface="Gill Sans MT"/>
                        </a:rPr>
                        <a:t>2</a:t>
                      </a:r>
                      <a:r>
                        <a:rPr sz="1800" b="1" dirty="0">
                          <a:solidFill>
                            <a:srgbClr val="FFFFFF"/>
                          </a:solidFill>
                          <a:latin typeface="Gill Sans MT"/>
                          <a:cs typeface="Gill Sans MT"/>
                        </a:rPr>
                        <a:t>-i</a:t>
                      </a:r>
                      <a:endParaRPr sz="1800">
                        <a:latin typeface="Gill Sans MT"/>
                        <a:cs typeface="Gill Sans MT"/>
                      </a:endParaRPr>
                    </a:p>
                  </a:txBody>
                  <a:tcPr marL="0" marR="0" marT="0" marB="0"/>
                </a:tc>
                <a:tc>
                  <a:txBody>
                    <a:bodyPr/>
                    <a:lstStyle/>
                    <a:p>
                      <a:pPr marR="60325" algn="ctr">
                        <a:lnSpc>
                          <a:spcPts val="1805"/>
                        </a:lnSpc>
                      </a:pPr>
                      <a:r>
                        <a:rPr sz="1800" b="1" dirty="0">
                          <a:solidFill>
                            <a:srgbClr val="FFFFFF"/>
                          </a:solidFill>
                          <a:latin typeface="Gill Sans MT"/>
                          <a:cs typeface="Gill Sans MT"/>
                        </a:rPr>
                        <a:t>SU</a:t>
                      </a:r>
                      <a:endParaRPr sz="1800">
                        <a:latin typeface="Gill Sans MT"/>
                        <a:cs typeface="Gill Sans MT"/>
                      </a:endParaRPr>
                    </a:p>
                    <a:p>
                      <a:pPr marL="338455" marR="398145" indent="-1270" algn="ctr">
                        <a:lnSpc>
                          <a:spcPct val="125000"/>
                        </a:lnSpc>
                      </a:pPr>
                      <a:r>
                        <a:rPr sz="1800" b="1" spc="-5" dirty="0">
                          <a:solidFill>
                            <a:srgbClr val="FFFFFF"/>
                          </a:solidFill>
                          <a:latin typeface="Gill Sans MT"/>
                          <a:cs typeface="Gill Sans MT"/>
                        </a:rPr>
                        <a:t>TZD  </a:t>
                      </a:r>
                      <a:r>
                        <a:rPr sz="1800" b="1" dirty="0">
                          <a:solidFill>
                            <a:srgbClr val="FFFFFF"/>
                          </a:solidFill>
                          <a:latin typeface="Gill Sans MT"/>
                          <a:cs typeface="Gill Sans MT"/>
                        </a:rPr>
                        <a:t>SG</a:t>
                      </a:r>
                      <a:r>
                        <a:rPr sz="1800" b="1" spc="-235" dirty="0">
                          <a:solidFill>
                            <a:srgbClr val="FFFFFF"/>
                          </a:solidFill>
                          <a:latin typeface="Gill Sans MT"/>
                          <a:cs typeface="Gill Sans MT"/>
                        </a:rPr>
                        <a:t>L</a:t>
                      </a:r>
                      <a:r>
                        <a:rPr sz="1800" b="1" spc="-5" dirty="0">
                          <a:solidFill>
                            <a:srgbClr val="FFFFFF"/>
                          </a:solidFill>
                          <a:latin typeface="Gill Sans MT"/>
                          <a:cs typeface="Gill Sans MT"/>
                        </a:rPr>
                        <a:t>T</a:t>
                      </a:r>
                      <a:r>
                        <a:rPr sz="1800" b="1" spc="5" dirty="0">
                          <a:solidFill>
                            <a:srgbClr val="FFFFFF"/>
                          </a:solidFill>
                          <a:latin typeface="Gill Sans MT"/>
                          <a:cs typeface="Gill Sans MT"/>
                        </a:rPr>
                        <a:t>2</a:t>
                      </a:r>
                      <a:r>
                        <a:rPr sz="1800" b="1" dirty="0">
                          <a:solidFill>
                            <a:srgbClr val="FFFFFF"/>
                          </a:solidFill>
                          <a:latin typeface="Gill Sans MT"/>
                          <a:cs typeface="Gill Sans MT"/>
                        </a:rPr>
                        <a:t>-i</a:t>
                      </a:r>
                      <a:endParaRPr sz="1800">
                        <a:latin typeface="Gill Sans MT"/>
                        <a:cs typeface="Gill Sans MT"/>
                      </a:endParaRPr>
                    </a:p>
                  </a:txBody>
                  <a:tcPr marL="0" marR="0" marT="0" marB="0"/>
                </a:tc>
                <a:tc>
                  <a:txBody>
                    <a:bodyPr/>
                    <a:lstStyle/>
                    <a:p>
                      <a:pPr marL="382905" algn="ctr">
                        <a:lnSpc>
                          <a:spcPts val="1805"/>
                        </a:lnSpc>
                      </a:pPr>
                      <a:r>
                        <a:rPr sz="1800" b="1" dirty="0">
                          <a:solidFill>
                            <a:srgbClr val="FFFFFF"/>
                          </a:solidFill>
                          <a:latin typeface="Gill Sans MT"/>
                          <a:cs typeface="Gill Sans MT"/>
                        </a:rPr>
                        <a:t>SU</a:t>
                      </a:r>
                      <a:endParaRPr sz="1800">
                        <a:latin typeface="Gill Sans MT"/>
                        <a:cs typeface="Gill Sans MT"/>
                      </a:endParaRPr>
                    </a:p>
                    <a:p>
                      <a:pPr marL="405765" marR="14604" indent="-1270" algn="ctr">
                        <a:lnSpc>
                          <a:spcPct val="125000"/>
                        </a:lnSpc>
                      </a:pPr>
                      <a:r>
                        <a:rPr sz="1800" b="1" spc="-5" dirty="0">
                          <a:solidFill>
                            <a:srgbClr val="FFFFFF"/>
                          </a:solidFill>
                          <a:latin typeface="Gill Sans MT"/>
                          <a:cs typeface="Gill Sans MT"/>
                        </a:rPr>
                        <a:t>TZD  </a:t>
                      </a:r>
                      <a:r>
                        <a:rPr sz="1800" b="1" dirty="0">
                          <a:solidFill>
                            <a:srgbClr val="FFFFFF"/>
                          </a:solidFill>
                          <a:latin typeface="Gill Sans MT"/>
                          <a:cs typeface="Gill Sans MT"/>
                        </a:rPr>
                        <a:t>D</a:t>
                      </a:r>
                      <a:r>
                        <a:rPr sz="1800" b="1" spc="-10" dirty="0">
                          <a:solidFill>
                            <a:srgbClr val="FFFFFF"/>
                          </a:solidFill>
                          <a:latin typeface="Gill Sans MT"/>
                          <a:cs typeface="Gill Sans MT"/>
                        </a:rPr>
                        <a:t>P</a:t>
                      </a:r>
                      <a:r>
                        <a:rPr sz="1800" b="1" spc="-5" dirty="0">
                          <a:solidFill>
                            <a:srgbClr val="FFFFFF"/>
                          </a:solidFill>
                          <a:latin typeface="Gill Sans MT"/>
                          <a:cs typeface="Gill Sans MT"/>
                        </a:rPr>
                        <a:t>P</a:t>
                      </a:r>
                      <a:r>
                        <a:rPr sz="1800" b="1" dirty="0">
                          <a:solidFill>
                            <a:srgbClr val="FFFFFF"/>
                          </a:solidFill>
                          <a:latin typeface="Gill Sans MT"/>
                          <a:cs typeface="Gill Sans MT"/>
                        </a:rPr>
                        <a:t>-4-i</a:t>
                      </a:r>
                      <a:endParaRPr sz="1800">
                        <a:latin typeface="Gill Sans MT"/>
                        <a:cs typeface="Gill Sans MT"/>
                      </a:endParaRPr>
                    </a:p>
                  </a:txBody>
                  <a:tcPr marL="0" marR="0" marT="0" marB="0"/>
                </a:tc>
              </a:tr>
              <a:tr h="707707">
                <a:tc>
                  <a:txBody>
                    <a:bodyPr/>
                    <a:lstStyle/>
                    <a:p>
                      <a:pPr marR="257175" algn="ctr">
                        <a:lnSpc>
                          <a:spcPct val="100000"/>
                        </a:lnSpc>
                        <a:spcBef>
                          <a:spcPts val="215"/>
                        </a:spcBef>
                      </a:pPr>
                      <a:r>
                        <a:rPr sz="1800" b="1" dirty="0">
                          <a:solidFill>
                            <a:srgbClr val="FFFFFF"/>
                          </a:solidFill>
                          <a:latin typeface="Gill Sans MT"/>
                          <a:cs typeface="Gill Sans MT"/>
                        </a:rPr>
                        <a:t>GLP-1-RA</a:t>
                      </a:r>
                      <a:endParaRPr sz="1800">
                        <a:latin typeface="Gill Sans MT"/>
                        <a:cs typeface="Gill Sans MT"/>
                      </a:endParaRPr>
                    </a:p>
                    <a:p>
                      <a:pPr marR="259079" algn="ctr">
                        <a:lnSpc>
                          <a:spcPct val="100000"/>
                        </a:lnSpc>
                        <a:spcBef>
                          <a:spcPts val="540"/>
                        </a:spcBef>
                      </a:pPr>
                      <a:r>
                        <a:rPr sz="1800" b="1" spc="-5" dirty="0">
                          <a:solidFill>
                            <a:srgbClr val="FFFFFF"/>
                          </a:solidFill>
                          <a:latin typeface="Gill Sans MT"/>
                          <a:cs typeface="Gill Sans MT"/>
                        </a:rPr>
                        <a:t>Insulin</a:t>
                      </a:r>
                      <a:endParaRPr sz="1800">
                        <a:latin typeface="Gill Sans MT"/>
                        <a:cs typeface="Gill Sans MT"/>
                      </a:endParaRPr>
                    </a:p>
                  </a:txBody>
                  <a:tcPr marL="0" marR="0" marT="0" marB="0"/>
                </a:tc>
                <a:tc>
                  <a:txBody>
                    <a:bodyPr/>
                    <a:lstStyle/>
                    <a:p>
                      <a:pPr marR="43815" algn="ctr">
                        <a:lnSpc>
                          <a:spcPct val="100000"/>
                        </a:lnSpc>
                        <a:spcBef>
                          <a:spcPts val="215"/>
                        </a:spcBef>
                      </a:pPr>
                      <a:r>
                        <a:rPr sz="1800" b="1" dirty="0">
                          <a:solidFill>
                            <a:srgbClr val="FFFFFF"/>
                          </a:solidFill>
                          <a:latin typeface="Gill Sans MT"/>
                          <a:cs typeface="Gill Sans MT"/>
                        </a:rPr>
                        <a:t>GLP-1-RA</a:t>
                      </a:r>
                      <a:endParaRPr sz="1800">
                        <a:latin typeface="Gill Sans MT"/>
                        <a:cs typeface="Gill Sans MT"/>
                      </a:endParaRPr>
                    </a:p>
                    <a:p>
                      <a:pPr marR="45720" algn="ctr">
                        <a:lnSpc>
                          <a:spcPct val="100000"/>
                        </a:lnSpc>
                        <a:spcBef>
                          <a:spcPts val="540"/>
                        </a:spcBef>
                      </a:pPr>
                      <a:r>
                        <a:rPr sz="1800" b="1" spc="-5" dirty="0">
                          <a:solidFill>
                            <a:srgbClr val="FFFFFF"/>
                          </a:solidFill>
                          <a:latin typeface="Gill Sans MT"/>
                          <a:cs typeface="Gill Sans MT"/>
                        </a:rPr>
                        <a:t>Insulin</a:t>
                      </a:r>
                      <a:endParaRPr sz="1800">
                        <a:latin typeface="Gill Sans MT"/>
                        <a:cs typeface="Gill Sans MT"/>
                      </a:endParaRPr>
                    </a:p>
                  </a:txBody>
                  <a:tcPr marL="0" marR="0" marT="0" marB="0"/>
                </a:tc>
                <a:tc>
                  <a:txBody>
                    <a:bodyPr/>
                    <a:lstStyle/>
                    <a:p>
                      <a:pPr marL="422275">
                        <a:lnSpc>
                          <a:spcPts val="2130"/>
                        </a:lnSpc>
                      </a:pPr>
                      <a:r>
                        <a:rPr sz="1800" b="1" spc="-5" dirty="0">
                          <a:solidFill>
                            <a:srgbClr val="FFFFFF"/>
                          </a:solidFill>
                          <a:latin typeface="Gill Sans MT"/>
                          <a:cs typeface="Gill Sans MT"/>
                        </a:rPr>
                        <a:t>Insulin</a:t>
                      </a:r>
                      <a:endParaRPr sz="1800">
                        <a:latin typeface="Gill Sans MT"/>
                        <a:cs typeface="Gill Sans MT"/>
                      </a:endParaRPr>
                    </a:p>
                  </a:txBody>
                  <a:tcPr marL="0" marR="0" marT="0" marB="0"/>
                </a:tc>
                <a:tc>
                  <a:txBody>
                    <a:bodyPr/>
                    <a:lstStyle/>
                    <a:p>
                      <a:pPr marL="467995">
                        <a:lnSpc>
                          <a:spcPts val="2130"/>
                        </a:lnSpc>
                      </a:pPr>
                      <a:r>
                        <a:rPr sz="1800" b="1" spc="-5" dirty="0">
                          <a:solidFill>
                            <a:srgbClr val="FFFFFF"/>
                          </a:solidFill>
                          <a:latin typeface="Gill Sans MT"/>
                          <a:cs typeface="Gill Sans MT"/>
                        </a:rPr>
                        <a:t>Insulin</a:t>
                      </a:r>
                      <a:endParaRPr sz="1800">
                        <a:latin typeface="Gill Sans MT"/>
                        <a:cs typeface="Gill Sans MT"/>
                      </a:endParaRPr>
                    </a:p>
                  </a:txBody>
                  <a:tcPr marL="0" marR="0" marT="0" marB="0"/>
                </a:tc>
              </a:tr>
            </a:tbl>
          </a:graphicData>
        </a:graphic>
      </p:graphicFrame>
      <p:sp>
        <p:nvSpPr>
          <p:cNvPr id="24" name="object 24"/>
          <p:cNvSpPr txBox="1"/>
          <p:nvPr/>
        </p:nvSpPr>
        <p:spPr>
          <a:xfrm>
            <a:off x="9363836" y="3177794"/>
            <a:ext cx="722630" cy="973455"/>
          </a:xfrm>
          <a:prstGeom prst="rect">
            <a:avLst/>
          </a:prstGeom>
        </p:spPr>
        <p:txBody>
          <a:bodyPr vert="horz" wrap="square" lIns="0" tIns="0" rIns="0" bIns="0" rtlCol="0">
            <a:spAutoFit/>
          </a:bodyPr>
          <a:lstStyle/>
          <a:p>
            <a:pPr algn="ctr">
              <a:lnSpc>
                <a:spcPct val="100000"/>
              </a:lnSpc>
            </a:pPr>
            <a:r>
              <a:rPr sz="1800" b="1" dirty="0">
                <a:solidFill>
                  <a:srgbClr val="FFFFFF"/>
                </a:solidFill>
                <a:latin typeface="Gill Sans MT"/>
                <a:cs typeface="Gill Sans MT"/>
              </a:rPr>
              <a:t>SU</a:t>
            </a:r>
            <a:endParaRPr sz="1800">
              <a:latin typeface="Gill Sans MT"/>
              <a:cs typeface="Gill Sans MT"/>
            </a:endParaRPr>
          </a:p>
          <a:p>
            <a:pPr algn="ctr">
              <a:lnSpc>
                <a:spcPct val="100000"/>
              </a:lnSpc>
              <a:spcBef>
                <a:spcPts val="540"/>
              </a:spcBef>
            </a:pPr>
            <a:r>
              <a:rPr sz="1800" b="1" spc="-5" dirty="0">
                <a:solidFill>
                  <a:srgbClr val="FFFFFF"/>
                </a:solidFill>
                <a:latin typeface="Gill Sans MT"/>
                <a:cs typeface="Gill Sans MT"/>
              </a:rPr>
              <a:t>TZD</a:t>
            </a:r>
            <a:endParaRPr sz="1800">
              <a:latin typeface="Gill Sans MT"/>
              <a:cs typeface="Gill Sans MT"/>
            </a:endParaRPr>
          </a:p>
          <a:p>
            <a:pPr algn="ctr">
              <a:lnSpc>
                <a:spcPct val="100000"/>
              </a:lnSpc>
              <a:spcBef>
                <a:spcPts val="540"/>
              </a:spcBef>
            </a:pPr>
            <a:r>
              <a:rPr sz="1800" b="1" dirty="0">
                <a:solidFill>
                  <a:srgbClr val="FFFFFF"/>
                </a:solidFill>
                <a:latin typeface="Gill Sans MT"/>
                <a:cs typeface="Gill Sans MT"/>
              </a:rPr>
              <a:t>In</a:t>
            </a:r>
            <a:r>
              <a:rPr sz="1800" b="1" spc="-5" dirty="0">
                <a:solidFill>
                  <a:srgbClr val="FFFFFF"/>
                </a:solidFill>
                <a:latin typeface="Gill Sans MT"/>
                <a:cs typeface="Gill Sans MT"/>
              </a:rPr>
              <a:t>s</a:t>
            </a:r>
            <a:r>
              <a:rPr sz="1800" b="1" spc="-10" dirty="0">
                <a:solidFill>
                  <a:srgbClr val="FFFFFF"/>
                </a:solidFill>
                <a:latin typeface="Gill Sans MT"/>
                <a:cs typeface="Gill Sans MT"/>
              </a:rPr>
              <a:t>u</a:t>
            </a:r>
            <a:r>
              <a:rPr sz="1800" b="1" dirty="0">
                <a:solidFill>
                  <a:srgbClr val="FFFFFF"/>
                </a:solidFill>
                <a:latin typeface="Gill Sans MT"/>
                <a:cs typeface="Gill Sans MT"/>
              </a:rPr>
              <a:t>l</a:t>
            </a:r>
            <a:r>
              <a:rPr sz="1800" b="1" spc="5" dirty="0">
                <a:solidFill>
                  <a:srgbClr val="FFFFFF"/>
                </a:solidFill>
                <a:latin typeface="Gill Sans MT"/>
                <a:cs typeface="Gill Sans MT"/>
              </a:rPr>
              <a:t>i</a:t>
            </a:r>
            <a:r>
              <a:rPr sz="1800" b="1" dirty="0">
                <a:solidFill>
                  <a:srgbClr val="FFFFFF"/>
                </a:solidFill>
                <a:latin typeface="Gill Sans MT"/>
                <a:cs typeface="Gill Sans MT"/>
              </a:rPr>
              <a:t>n</a:t>
            </a:r>
            <a:endParaRPr sz="1800">
              <a:latin typeface="Gill Sans MT"/>
              <a:cs typeface="Gill Sans MT"/>
            </a:endParaRPr>
          </a:p>
        </p:txBody>
      </p:sp>
      <p:sp>
        <p:nvSpPr>
          <p:cNvPr id="25" name="object 25"/>
          <p:cNvSpPr txBox="1"/>
          <p:nvPr/>
        </p:nvSpPr>
        <p:spPr>
          <a:xfrm>
            <a:off x="10769854" y="3157982"/>
            <a:ext cx="1115060" cy="1384935"/>
          </a:xfrm>
          <a:prstGeom prst="rect">
            <a:avLst/>
          </a:prstGeom>
        </p:spPr>
        <p:txBody>
          <a:bodyPr vert="horz" wrap="square" lIns="0" tIns="68580" rIns="0" bIns="0" rtlCol="0">
            <a:spAutoFit/>
          </a:bodyPr>
          <a:lstStyle/>
          <a:p>
            <a:pPr marL="116205" indent="185420">
              <a:lnSpc>
                <a:spcPct val="100000"/>
              </a:lnSpc>
              <a:spcBef>
                <a:spcPts val="540"/>
              </a:spcBef>
            </a:pPr>
            <a:r>
              <a:rPr sz="1800" b="1" spc="-5" dirty="0">
                <a:solidFill>
                  <a:srgbClr val="FFFFFF"/>
                </a:solidFill>
                <a:latin typeface="Gill Sans MT"/>
                <a:cs typeface="Gill Sans MT"/>
              </a:rPr>
              <a:t>TZD</a:t>
            </a:r>
            <a:endParaRPr sz="1800">
              <a:latin typeface="Gill Sans MT"/>
              <a:cs typeface="Gill Sans MT"/>
            </a:endParaRPr>
          </a:p>
          <a:p>
            <a:pPr marL="12700" marR="5080" indent="124460" algn="just">
              <a:lnSpc>
                <a:spcPct val="125000"/>
              </a:lnSpc>
            </a:pPr>
            <a:r>
              <a:rPr sz="1800" b="1" spc="-5" dirty="0">
                <a:solidFill>
                  <a:srgbClr val="FFFFFF"/>
                </a:solidFill>
                <a:latin typeface="Gill Sans MT"/>
                <a:cs typeface="Gill Sans MT"/>
              </a:rPr>
              <a:t>DPP-4-I  </a:t>
            </a:r>
            <a:r>
              <a:rPr sz="1800" b="1" spc="-35" dirty="0">
                <a:solidFill>
                  <a:srgbClr val="FFFFFF"/>
                </a:solidFill>
                <a:latin typeface="Gill Sans MT"/>
                <a:cs typeface="Gill Sans MT"/>
              </a:rPr>
              <a:t>SGLT2-I  </a:t>
            </a:r>
            <a:r>
              <a:rPr sz="1800" b="1" dirty="0">
                <a:solidFill>
                  <a:srgbClr val="FFFFFF"/>
                </a:solidFill>
                <a:latin typeface="Gill Sans MT"/>
                <a:cs typeface="Gill Sans MT"/>
              </a:rPr>
              <a:t>GL</a:t>
            </a:r>
            <a:r>
              <a:rPr sz="1800" b="1" spc="-5" dirty="0">
                <a:solidFill>
                  <a:srgbClr val="FFFFFF"/>
                </a:solidFill>
                <a:latin typeface="Gill Sans MT"/>
                <a:cs typeface="Gill Sans MT"/>
              </a:rPr>
              <a:t>P</a:t>
            </a:r>
            <a:r>
              <a:rPr sz="1800" b="1" dirty="0">
                <a:solidFill>
                  <a:srgbClr val="FFFFFF"/>
                </a:solidFill>
                <a:latin typeface="Gill Sans MT"/>
                <a:cs typeface="Gill Sans MT"/>
              </a:rPr>
              <a:t>-1-</a:t>
            </a:r>
            <a:r>
              <a:rPr sz="1800" b="1" spc="5" dirty="0">
                <a:solidFill>
                  <a:srgbClr val="FFFFFF"/>
                </a:solidFill>
                <a:latin typeface="Gill Sans MT"/>
                <a:cs typeface="Gill Sans MT"/>
              </a:rPr>
              <a:t>RA</a:t>
            </a:r>
            <a:endParaRPr sz="1800">
              <a:latin typeface="Gill Sans MT"/>
              <a:cs typeface="Gill Sans MT"/>
            </a:endParaRPr>
          </a:p>
        </p:txBody>
      </p:sp>
      <p:sp>
        <p:nvSpPr>
          <p:cNvPr id="26" name="object 26"/>
          <p:cNvSpPr/>
          <p:nvPr/>
        </p:nvSpPr>
        <p:spPr>
          <a:xfrm>
            <a:off x="2308860" y="5257800"/>
            <a:ext cx="9828276" cy="772668"/>
          </a:xfrm>
          <a:prstGeom prst="rect">
            <a:avLst/>
          </a:prstGeom>
          <a:blipFill>
            <a:blip r:embed="rId17" cstate="print"/>
            <a:stretch>
              <a:fillRect/>
            </a:stretch>
          </a:blipFill>
        </p:spPr>
        <p:txBody>
          <a:bodyPr wrap="square" lIns="0" tIns="0" rIns="0" bIns="0" rtlCol="0"/>
          <a:lstStyle/>
          <a:p>
            <a:endParaRPr/>
          </a:p>
        </p:txBody>
      </p:sp>
      <p:sp>
        <p:nvSpPr>
          <p:cNvPr id="27" name="object 27"/>
          <p:cNvSpPr/>
          <p:nvPr/>
        </p:nvSpPr>
        <p:spPr>
          <a:xfrm>
            <a:off x="3835908" y="5276088"/>
            <a:ext cx="5981699" cy="679704"/>
          </a:xfrm>
          <a:prstGeom prst="rect">
            <a:avLst/>
          </a:prstGeom>
          <a:blipFill>
            <a:blip r:embed="rId18" cstate="print"/>
            <a:stretch>
              <a:fillRect/>
            </a:stretch>
          </a:blipFill>
        </p:spPr>
        <p:txBody>
          <a:bodyPr wrap="square" lIns="0" tIns="0" rIns="0" bIns="0" rtlCol="0"/>
          <a:lstStyle/>
          <a:p>
            <a:endParaRPr/>
          </a:p>
        </p:txBody>
      </p:sp>
      <p:sp>
        <p:nvSpPr>
          <p:cNvPr id="28" name="object 28"/>
          <p:cNvSpPr/>
          <p:nvPr/>
        </p:nvSpPr>
        <p:spPr>
          <a:xfrm>
            <a:off x="9412223" y="5276088"/>
            <a:ext cx="507492" cy="679704"/>
          </a:xfrm>
          <a:prstGeom prst="rect">
            <a:avLst/>
          </a:prstGeom>
          <a:blipFill>
            <a:blip r:embed="rId19" cstate="print"/>
            <a:stretch>
              <a:fillRect/>
            </a:stretch>
          </a:blipFill>
        </p:spPr>
        <p:txBody>
          <a:bodyPr wrap="square" lIns="0" tIns="0" rIns="0" bIns="0" rtlCol="0"/>
          <a:lstStyle/>
          <a:p>
            <a:endParaRPr/>
          </a:p>
        </p:txBody>
      </p:sp>
      <p:sp>
        <p:nvSpPr>
          <p:cNvPr id="29" name="object 29"/>
          <p:cNvSpPr/>
          <p:nvPr/>
        </p:nvSpPr>
        <p:spPr>
          <a:xfrm>
            <a:off x="9514331" y="5276088"/>
            <a:ext cx="573024" cy="679704"/>
          </a:xfrm>
          <a:prstGeom prst="rect">
            <a:avLst/>
          </a:prstGeom>
          <a:blipFill>
            <a:blip r:embed="rId20" cstate="print"/>
            <a:stretch>
              <a:fillRect/>
            </a:stretch>
          </a:blipFill>
        </p:spPr>
        <p:txBody>
          <a:bodyPr wrap="square" lIns="0" tIns="0" rIns="0" bIns="0" rtlCol="0"/>
          <a:lstStyle/>
          <a:p>
            <a:endParaRPr/>
          </a:p>
        </p:txBody>
      </p:sp>
      <p:sp>
        <p:nvSpPr>
          <p:cNvPr id="30" name="object 30"/>
          <p:cNvSpPr/>
          <p:nvPr/>
        </p:nvSpPr>
        <p:spPr>
          <a:xfrm>
            <a:off x="9681971" y="5276088"/>
            <a:ext cx="507492" cy="679704"/>
          </a:xfrm>
          <a:prstGeom prst="rect">
            <a:avLst/>
          </a:prstGeom>
          <a:blipFill>
            <a:blip r:embed="rId19" cstate="print"/>
            <a:stretch>
              <a:fillRect/>
            </a:stretch>
          </a:blipFill>
        </p:spPr>
        <p:txBody>
          <a:bodyPr wrap="square" lIns="0" tIns="0" rIns="0" bIns="0" rtlCol="0"/>
          <a:lstStyle/>
          <a:p>
            <a:endParaRPr/>
          </a:p>
        </p:txBody>
      </p:sp>
      <p:sp>
        <p:nvSpPr>
          <p:cNvPr id="31" name="object 31"/>
          <p:cNvSpPr/>
          <p:nvPr/>
        </p:nvSpPr>
        <p:spPr>
          <a:xfrm>
            <a:off x="9784080" y="5276088"/>
            <a:ext cx="848868" cy="679704"/>
          </a:xfrm>
          <a:prstGeom prst="rect">
            <a:avLst/>
          </a:prstGeom>
          <a:blipFill>
            <a:blip r:embed="rId21" cstate="print"/>
            <a:stretch>
              <a:fillRect/>
            </a:stretch>
          </a:blipFill>
        </p:spPr>
        <p:txBody>
          <a:bodyPr wrap="square" lIns="0" tIns="0" rIns="0" bIns="0" rtlCol="0"/>
          <a:lstStyle/>
          <a:p>
            <a:endParaRPr/>
          </a:p>
        </p:txBody>
      </p:sp>
      <p:sp>
        <p:nvSpPr>
          <p:cNvPr id="32" name="object 32"/>
          <p:cNvSpPr txBox="1"/>
          <p:nvPr/>
        </p:nvSpPr>
        <p:spPr>
          <a:xfrm>
            <a:off x="4013961" y="5364175"/>
            <a:ext cx="6417945" cy="378460"/>
          </a:xfrm>
          <a:prstGeom prst="rect">
            <a:avLst/>
          </a:prstGeom>
        </p:spPr>
        <p:txBody>
          <a:bodyPr vert="horz" wrap="square" lIns="0" tIns="0" rIns="0" bIns="0" rtlCol="0">
            <a:spAutoFit/>
          </a:bodyPr>
          <a:lstStyle/>
          <a:p>
            <a:pPr marL="12700">
              <a:lnSpc>
                <a:spcPct val="100000"/>
              </a:lnSpc>
            </a:pPr>
            <a:r>
              <a:rPr sz="2400" b="1" spc="-5" dirty="0">
                <a:latin typeface="Gill Sans MT"/>
                <a:cs typeface="Gill Sans MT"/>
              </a:rPr>
              <a:t>Basal </a:t>
            </a:r>
            <a:r>
              <a:rPr sz="2400" b="1" dirty="0">
                <a:latin typeface="Gill Sans MT"/>
                <a:cs typeface="Gill Sans MT"/>
              </a:rPr>
              <a:t>Insulin + </a:t>
            </a:r>
            <a:r>
              <a:rPr sz="2400" b="1" spc="-5" dirty="0">
                <a:latin typeface="Gill Sans MT"/>
                <a:cs typeface="Gill Sans MT"/>
              </a:rPr>
              <a:t>Mealtime </a:t>
            </a:r>
            <a:r>
              <a:rPr sz="2400" b="1" dirty="0">
                <a:latin typeface="Gill Sans MT"/>
                <a:cs typeface="Gill Sans MT"/>
              </a:rPr>
              <a:t>insulin </a:t>
            </a:r>
            <a:r>
              <a:rPr sz="2400" b="1" spc="-5" dirty="0">
                <a:latin typeface="Gill Sans MT"/>
                <a:cs typeface="Gill Sans MT"/>
              </a:rPr>
              <a:t>or</a:t>
            </a:r>
            <a:r>
              <a:rPr sz="2400" b="1" spc="-30" dirty="0">
                <a:latin typeface="Gill Sans MT"/>
                <a:cs typeface="Gill Sans MT"/>
              </a:rPr>
              <a:t> </a:t>
            </a:r>
            <a:r>
              <a:rPr sz="2400" b="1" spc="-5" dirty="0">
                <a:latin typeface="Gill Sans MT"/>
                <a:cs typeface="Gill Sans MT"/>
              </a:rPr>
              <a:t>GLP-1-RA</a:t>
            </a:r>
            <a:endParaRPr sz="2400">
              <a:latin typeface="Gill Sans MT"/>
              <a:cs typeface="Gill Sans MT"/>
            </a:endParaRPr>
          </a:p>
        </p:txBody>
      </p:sp>
      <p:sp>
        <p:nvSpPr>
          <p:cNvPr id="33" name="object 33"/>
          <p:cNvSpPr/>
          <p:nvPr/>
        </p:nvSpPr>
        <p:spPr>
          <a:xfrm>
            <a:off x="0" y="1024127"/>
            <a:ext cx="947928" cy="679703"/>
          </a:xfrm>
          <a:prstGeom prst="rect">
            <a:avLst/>
          </a:prstGeom>
          <a:blipFill>
            <a:blip r:embed="rId22" cstate="print"/>
            <a:stretch>
              <a:fillRect/>
            </a:stretch>
          </a:blipFill>
        </p:spPr>
        <p:txBody>
          <a:bodyPr wrap="square" lIns="0" tIns="0" rIns="0" bIns="0" rtlCol="0"/>
          <a:lstStyle/>
          <a:p>
            <a:endParaRPr/>
          </a:p>
        </p:txBody>
      </p:sp>
      <p:sp>
        <p:nvSpPr>
          <p:cNvPr id="34" name="object 34"/>
          <p:cNvSpPr/>
          <p:nvPr/>
        </p:nvSpPr>
        <p:spPr>
          <a:xfrm>
            <a:off x="629412" y="1024127"/>
            <a:ext cx="659892" cy="679703"/>
          </a:xfrm>
          <a:prstGeom prst="rect">
            <a:avLst/>
          </a:prstGeom>
          <a:blipFill>
            <a:blip r:embed="rId23" cstate="print"/>
            <a:stretch>
              <a:fillRect/>
            </a:stretch>
          </a:blipFill>
        </p:spPr>
        <p:txBody>
          <a:bodyPr wrap="square" lIns="0" tIns="0" rIns="0" bIns="0" rtlCol="0"/>
          <a:lstStyle/>
          <a:p>
            <a:endParaRPr/>
          </a:p>
        </p:txBody>
      </p:sp>
      <p:sp>
        <p:nvSpPr>
          <p:cNvPr id="35" name="object 35"/>
          <p:cNvSpPr txBox="1"/>
          <p:nvPr/>
        </p:nvSpPr>
        <p:spPr>
          <a:xfrm>
            <a:off x="143967" y="1116838"/>
            <a:ext cx="956310" cy="375920"/>
          </a:xfrm>
          <a:prstGeom prst="rect">
            <a:avLst/>
          </a:prstGeom>
        </p:spPr>
        <p:txBody>
          <a:bodyPr vert="horz" wrap="square" lIns="0" tIns="0" rIns="0" bIns="0" rtlCol="0">
            <a:spAutoFit/>
          </a:bodyPr>
          <a:lstStyle/>
          <a:p>
            <a:pPr marL="12700">
              <a:lnSpc>
                <a:spcPct val="100000"/>
              </a:lnSpc>
            </a:pPr>
            <a:r>
              <a:rPr sz="2400" spc="-5" dirty="0">
                <a:solidFill>
                  <a:srgbClr val="1A315F"/>
                </a:solidFill>
                <a:latin typeface="Arial"/>
                <a:cs typeface="Arial"/>
              </a:rPr>
              <a:t>Đơn</a:t>
            </a:r>
            <a:r>
              <a:rPr sz="2400" spc="-80" dirty="0">
                <a:solidFill>
                  <a:srgbClr val="1A315F"/>
                </a:solidFill>
                <a:latin typeface="Arial"/>
                <a:cs typeface="Arial"/>
              </a:rPr>
              <a:t> </a:t>
            </a:r>
            <a:r>
              <a:rPr sz="2400" dirty="0">
                <a:solidFill>
                  <a:srgbClr val="1A315F"/>
                </a:solidFill>
                <a:latin typeface="Arial"/>
                <a:cs typeface="Arial"/>
              </a:rPr>
              <a:t>trị</a:t>
            </a:r>
            <a:endParaRPr sz="2400">
              <a:latin typeface="Arial"/>
              <a:cs typeface="Arial"/>
            </a:endParaRPr>
          </a:p>
        </p:txBody>
      </p:sp>
      <p:sp>
        <p:nvSpPr>
          <p:cNvPr id="36" name="object 36"/>
          <p:cNvSpPr/>
          <p:nvPr/>
        </p:nvSpPr>
        <p:spPr>
          <a:xfrm>
            <a:off x="0" y="1880616"/>
            <a:ext cx="816864" cy="679703"/>
          </a:xfrm>
          <a:prstGeom prst="rect">
            <a:avLst/>
          </a:prstGeom>
          <a:blipFill>
            <a:blip r:embed="rId24" cstate="print"/>
            <a:stretch>
              <a:fillRect/>
            </a:stretch>
          </a:blipFill>
        </p:spPr>
        <p:txBody>
          <a:bodyPr wrap="square" lIns="0" tIns="0" rIns="0" bIns="0" rtlCol="0"/>
          <a:lstStyle/>
          <a:p>
            <a:endParaRPr/>
          </a:p>
        </p:txBody>
      </p:sp>
      <p:sp>
        <p:nvSpPr>
          <p:cNvPr id="37" name="object 37"/>
          <p:cNvSpPr/>
          <p:nvPr/>
        </p:nvSpPr>
        <p:spPr>
          <a:xfrm>
            <a:off x="495300" y="1880616"/>
            <a:ext cx="943356" cy="679703"/>
          </a:xfrm>
          <a:prstGeom prst="rect">
            <a:avLst/>
          </a:prstGeom>
          <a:blipFill>
            <a:blip r:embed="rId25" cstate="print"/>
            <a:stretch>
              <a:fillRect/>
            </a:stretch>
          </a:blipFill>
        </p:spPr>
        <p:txBody>
          <a:bodyPr wrap="square" lIns="0" tIns="0" rIns="0" bIns="0" rtlCol="0"/>
          <a:lstStyle/>
          <a:p>
            <a:endParaRPr/>
          </a:p>
        </p:txBody>
      </p:sp>
      <p:sp>
        <p:nvSpPr>
          <p:cNvPr id="38" name="object 38"/>
          <p:cNvSpPr/>
          <p:nvPr/>
        </p:nvSpPr>
        <p:spPr>
          <a:xfrm>
            <a:off x="1120139" y="1880616"/>
            <a:ext cx="658368" cy="679703"/>
          </a:xfrm>
          <a:prstGeom prst="rect">
            <a:avLst/>
          </a:prstGeom>
          <a:blipFill>
            <a:blip r:embed="rId26" cstate="print"/>
            <a:stretch>
              <a:fillRect/>
            </a:stretch>
          </a:blipFill>
        </p:spPr>
        <p:txBody>
          <a:bodyPr wrap="square" lIns="0" tIns="0" rIns="0" bIns="0" rtlCol="0"/>
          <a:lstStyle/>
          <a:p>
            <a:endParaRPr/>
          </a:p>
        </p:txBody>
      </p:sp>
      <p:sp>
        <p:nvSpPr>
          <p:cNvPr id="39" name="object 39"/>
          <p:cNvSpPr/>
          <p:nvPr/>
        </p:nvSpPr>
        <p:spPr>
          <a:xfrm>
            <a:off x="0" y="2246376"/>
            <a:ext cx="1104900" cy="679703"/>
          </a:xfrm>
          <a:prstGeom prst="rect">
            <a:avLst/>
          </a:prstGeom>
          <a:blipFill>
            <a:blip r:embed="rId27" cstate="print"/>
            <a:stretch>
              <a:fillRect/>
            </a:stretch>
          </a:blipFill>
        </p:spPr>
        <p:txBody>
          <a:bodyPr wrap="square" lIns="0" tIns="0" rIns="0" bIns="0" rtlCol="0"/>
          <a:lstStyle/>
          <a:p>
            <a:endParaRPr/>
          </a:p>
        </p:txBody>
      </p:sp>
      <p:sp>
        <p:nvSpPr>
          <p:cNvPr id="40" name="object 40"/>
          <p:cNvSpPr txBox="1"/>
          <p:nvPr/>
        </p:nvSpPr>
        <p:spPr>
          <a:xfrm>
            <a:off x="143967" y="1973579"/>
            <a:ext cx="1360805" cy="741680"/>
          </a:xfrm>
          <a:prstGeom prst="rect">
            <a:avLst/>
          </a:prstGeom>
        </p:spPr>
        <p:txBody>
          <a:bodyPr vert="horz" wrap="square" lIns="0" tIns="0" rIns="0" bIns="0" rtlCol="0">
            <a:spAutoFit/>
          </a:bodyPr>
          <a:lstStyle/>
          <a:p>
            <a:pPr marL="12700">
              <a:lnSpc>
                <a:spcPct val="100000"/>
              </a:lnSpc>
            </a:pPr>
            <a:r>
              <a:rPr sz="2400" spc="-5" dirty="0">
                <a:solidFill>
                  <a:srgbClr val="1A315F"/>
                </a:solidFill>
                <a:latin typeface="Arial"/>
                <a:cs typeface="Arial"/>
              </a:rPr>
              <a:t>Kết hợp</a:t>
            </a:r>
            <a:r>
              <a:rPr sz="2400" spc="-75" dirty="0">
                <a:solidFill>
                  <a:srgbClr val="1A315F"/>
                </a:solidFill>
                <a:latin typeface="Arial"/>
                <a:cs typeface="Arial"/>
              </a:rPr>
              <a:t> </a:t>
            </a:r>
            <a:r>
              <a:rPr sz="2400" spc="-5" dirty="0">
                <a:solidFill>
                  <a:srgbClr val="1A315F"/>
                </a:solidFill>
                <a:latin typeface="Arial"/>
                <a:cs typeface="Arial"/>
              </a:rPr>
              <a:t>2</a:t>
            </a:r>
            <a:endParaRPr sz="2400">
              <a:latin typeface="Arial"/>
              <a:cs typeface="Arial"/>
            </a:endParaRPr>
          </a:p>
          <a:p>
            <a:pPr marL="12700">
              <a:lnSpc>
                <a:spcPct val="100000"/>
              </a:lnSpc>
            </a:pPr>
            <a:r>
              <a:rPr sz="2400" dirty="0">
                <a:solidFill>
                  <a:srgbClr val="1A315F"/>
                </a:solidFill>
                <a:latin typeface="Arial"/>
                <a:cs typeface="Arial"/>
              </a:rPr>
              <a:t>thuốc</a:t>
            </a:r>
            <a:endParaRPr sz="2400">
              <a:latin typeface="Arial"/>
              <a:cs typeface="Arial"/>
            </a:endParaRPr>
          </a:p>
        </p:txBody>
      </p:sp>
      <p:sp>
        <p:nvSpPr>
          <p:cNvPr id="41" name="object 41"/>
          <p:cNvSpPr/>
          <p:nvPr/>
        </p:nvSpPr>
        <p:spPr>
          <a:xfrm>
            <a:off x="32003" y="3610355"/>
            <a:ext cx="862584" cy="679704"/>
          </a:xfrm>
          <a:prstGeom prst="rect">
            <a:avLst/>
          </a:prstGeom>
          <a:blipFill>
            <a:blip r:embed="rId28" cstate="print"/>
            <a:stretch>
              <a:fillRect/>
            </a:stretch>
          </a:blipFill>
        </p:spPr>
        <p:txBody>
          <a:bodyPr wrap="square" lIns="0" tIns="0" rIns="0" bIns="0" rtlCol="0"/>
          <a:lstStyle/>
          <a:p>
            <a:endParaRPr/>
          </a:p>
        </p:txBody>
      </p:sp>
      <p:sp>
        <p:nvSpPr>
          <p:cNvPr id="42" name="object 42"/>
          <p:cNvSpPr/>
          <p:nvPr/>
        </p:nvSpPr>
        <p:spPr>
          <a:xfrm>
            <a:off x="573023" y="3610355"/>
            <a:ext cx="943356" cy="679704"/>
          </a:xfrm>
          <a:prstGeom prst="rect">
            <a:avLst/>
          </a:prstGeom>
          <a:blipFill>
            <a:blip r:embed="rId29" cstate="print"/>
            <a:stretch>
              <a:fillRect/>
            </a:stretch>
          </a:blipFill>
        </p:spPr>
        <p:txBody>
          <a:bodyPr wrap="square" lIns="0" tIns="0" rIns="0" bIns="0" rtlCol="0"/>
          <a:lstStyle/>
          <a:p>
            <a:endParaRPr/>
          </a:p>
        </p:txBody>
      </p:sp>
      <p:sp>
        <p:nvSpPr>
          <p:cNvPr id="43" name="object 43"/>
          <p:cNvSpPr/>
          <p:nvPr/>
        </p:nvSpPr>
        <p:spPr>
          <a:xfrm>
            <a:off x="1197863" y="3610355"/>
            <a:ext cx="658368" cy="679704"/>
          </a:xfrm>
          <a:prstGeom prst="rect">
            <a:avLst/>
          </a:prstGeom>
          <a:blipFill>
            <a:blip r:embed="rId30" cstate="print"/>
            <a:stretch>
              <a:fillRect/>
            </a:stretch>
          </a:blipFill>
        </p:spPr>
        <p:txBody>
          <a:bodyPr wrap="square" lIns="0" tIns="0" rIns="0" bIns="0" rtlCol="0"/>
          <a:lstStyle/>
          <a:p>
            <a:endParaRPr/>
          </a:p>
        </p:txBody>
      </p:sp>
      <p:sp>
        <p:nvSpPr>
          <p:cNvPr id="44" name="object 44"/>
          <p:cNvSpPr/>
          <p:nvPr/>
        </p:nvSpPr>
        <p:spPr>
          <a:xfrm>
            <a:off x="32003" y="3976115"/>
            <a:ext cx="1150620" cy="679704"/>
          </a:xfrm>
          <a:prstGeom prst="rect">
            <a:avLst/>
          </a:prstGeom>
          <a:blipFill>
            <a:blip r:embed="rId31" cstate="print"/>
            <a:stretch>
              <a:fillRect/>
            </a:stretch>
          </a:blipFill>
        </p:spPr>
        <p:txBody>
          <a:bodyPr wrap="square" lIns="0" tIns="0" rIns="0" bIns="0" rtlCol="0"/>
          <a:lstStyle/>
          <a:p>
            <a:endParaRPr/>
          </a:p>
        </p:txBody>
      </p:sp>
      <p:sp>
        <p:nvSpPr>
          <p:cNvPr id="45" name="object 45"/>
          <p:cNvSpPr txBox="1"/>
          <p:nvPr/>
        </p:nvSpPr>
        <p:spPr>
          <a:xfrm>
            <a:off x="221691" y="3703954"/>
            <a:ext cx="1360805" cy="741680"/>
          </a:xfrm>
          <a:prstGeom prst="rect">
            <a:avLst/>
          </a:prstGeom>
        </p:spPr>
        <p:txBody>
          <a:bodyPr vert="horz" wrap="square" lIns="0" tIns="0" rIns="0" bIns="0" rtlCol="0">
            <a:spAutoFit/>
          </a:bodyPr>
          <a:lstStyle/>
          <a:p>
            <a:pPr marL="12700" marR="5080">
              <a:lnSpc>
                <a:spcPct val="100000"/>
              </a:lnSpc>
            </a:pPr>
            <a:r>
              <a:rPr sz="2400" spc="-5" dirty="0">
                <a:solidFill>
                  <a:srgbClr val="1A315F"/>
                </a:solidFill>
                <a:latin typeface="Arial"/>
                <a:cs typeface="Arial"/>
              </a:rPr>
              <a:t>Kết hợp</a:t>
            </a:r>
            <a:r>
              <a:rPr sz="2400" spc="-70" dirty="0">
                <a:solidFill>
                  <a:srgbClr val="1A315F"/>
                </a:solidFill>
                <a:latin typeface="Arial"/>
                <a:cs typeface="Arial"/>
              </a:rPr>
              <a:t> </a:t>
            </a:r>
            <a:r>
              <a:rPr sz="2400" spc="-5" dirty="0">
                <a:solidFill>
                  <a:srgbClr val="1A315F"/>
                </a:solidFill>
                <a:latin typeface="Arial"/>
                <a:cs typeface="Arial"/>
              </a:rPr>
              <a:t>3  thuốc</a:t>
            </a:r>
            <a:endParaRPr sz="2400">
              <a:latin typeface="Arial"/>
              <a:cs typeface="Arial"/>
            </a:endParaRPr>
          </a:p>
        </p:txBody>
      </p:sp>
      <p:sp>
        <p:nvSpPr>
          <p:cNvPr id="46" name="object 46"/>
          <p:cNvSpPr/>
          <p:nvPr/>
        </p:nvSpPr>
        <p:spPr>
          <a:xfrm>
            <a:off x="480059" y="1485900"/>
            <a:ext cx="321564" cy="580644"/>
          </a:xfrm>
          <a:prstGeom prst="rect">
            <a:avLst/>
          </a:prstGeom>
          <a:blipFill>
            <a:blip r:embed="rId32" cstate="print"/>
            <a:stretch>
              <a:fillRect/>
            </a:stretch>
          </a:blipFill>
        </p:spPr>
        <p:txBody>
          <a:bodyPr wrap="square" lIns="0" tIns="0" rIns="0" bIns="0" rtlCol="0"/>
          <a:lstStyle/>
          <a:p>
            <a:endParaRPr/>
          </a:p>
        </p:txBody>
      </p:sp>
      <p:sp>
        <p:nvSpPr>
          <p:cNvPr id="47" name="object 47"/>
          <p:cNvSpPr/>
          <p:nvPr/>
        </p:nvSpPr>
        <p:spPr>
          <a:xfrm>
            <a:off x="480059" y="2752344"/>
            <a:ext cx="321564" cy="1043940"/>
          </a:xfrm>
          <a:prstGeom prst="rect">
            <a:avLst/>
          </a:prstGeom>
          <a:blipFill>
            <a:blip r:embed="rId33" cstate="print"/>
            <a:stretch>
              <a:fillRect/>
            </a:stretch>
          </a:blipFill>
        </p:spPr>
        <p:txBody>
          <a:bodyPr wrap="square" lIns="0" tIns="0" rIns="0" bIns="0" rtlCol="0"/>
          <a:lstStyle/>
          <a:p>
            <a:endParaRPr/>
          </a:p>
        </p:txBody>
      </p:sp>
      <p:sp>
        <p:nvSpPr>
          <p:cNvPr id="48" name="object 48"/>
          <p:cNvSpPr/>
          <p:nvPr/>
        </p:nvSpPr>
        <p:spPr>
          <a:xfrm>
            <a:off x="50292" y="5062728"/>
            <a:ext cx="862584" cy="679704"/>
          </a:xfrm>
          <a:prstGeom prst="rect">
            <a:avLst/>
          </a:prstGeom>
          <a:blipFill>
            <a:blip r:embed="rId34" cstate="print"/>
            <a:stretch>
              <a:fillRect/>
            </a:stretch>
          </a:blipFill>
        </p:spPr>
        <p:txBody>
          <a:bodyPr wrap="square" lIns="0" tIns="0" rIns="0" bIns="0" rtlCol="0"/>
          <a:lstStyle/>
          <a:p>
            <a:endParaRPr/>
          </a:p>
        </p:txBody>
      </p:sp>
      <p:sp>
        <p:nvSpPr>
          <p:cNvPr id="49" name="object 49"/>
          <p:cNvSpPr/>
          <p:nvPr/>
        </p:nvSpPr>
        <p:spPr>
          <a:xfrm>
            <a:off x="591312" y="5062728"/>
            <a:ext cx="943356" cy="679704"/>
          </a:xfrm>
          <a:prstGeom prst="rect">
            <a:avLst/>
          </a:prstGeom>
          <a:blipFill>
            <a:blip r:embed="rId35" cstate="print"/>
            <a:stretch>
              <a:fillRect/>
            </a:stretch>
          </a:blipFill>
        </p:spPr>
        <p:txBody>
          <a:bodyPr wrap="square" lIns="0" tIns="0" rIns="0" bIns="0" rtlCol="0"/>
          <a:lstStyle/>
          <a:p>
            <a:endParaRPr/>
          </a:p>
        </p:txBody>
      </p:sp>
      <p:sp>
        <p:nvSpPr>
          <p:cNvPr id="50" name="object 50"/>
          <p:cNvSpPr/>
          <p:nvPr/>
        </p:nvSpPr>
        <p:spPr>
          <a:xfrm>
            <a:off x="1216152" y="5062728"/>
            <a:ext cx="824484" cy="679704"/>
          </a:xfrm>
          <a:prstGeom prst="rect">
            <a:avLst/>
          </a:prstGeom>
          <a:blipFill>
            <a:blip r:embed="rId36" cstate="print"/>
            <a:stretch>
              <a:fillRect/>
            </a:stretch>
          </a:blipFill>
        </p:spPr>
        <p:txBody>
          <a:bodyPr wrap="square" lIns="0" tIns="0" rIns="0" bIns="0" rtlCol="0"/>
          <a:lstStyle/>
          <a:p>
            <a:endParaRPr/>
          </a:p>
        </p:txBody>
      </p:sp>
      <p:sp>
        <p:nvSpPr>
          <p:cNvPr id="51" name="object 51"/>
          <p:cNvSpPr/>
          <p:nvPr/>
        </p:nvSpPr>
        <p:spPr>
          <a:xfrm>
            <a:off x="50292" y="5428488"/>
            <a:ext cx="1356360" cy="679704"/>
          </a:xfrm>
          <a:prstGeom prst="rect">
            <a:avLst/>
          </a:prstGeom>
          <a:blipFill>
            <a:blip r:embed="rId37" cstate="print"/>
            <a:stretch>
              <a:fillRect/>
            </a:stretch>
          </a:blipFill>
        </p:spPr>
        <p:txBody>
          <a:bodyPr wrap="square" lIns="0" tIns="0" rIns="0" bIns="0" rtlCol="0"/>
          <a:lstStyle/>
          <a:p>
            <a:endParaRPr/>
          </a:p>
        </p:txBody>
      </p:sp>
      <p:sp>
        <p:nvSpPr>
          <p:cNvPr id="52" name="object 52"/>
          <p:cNvSpPr/>
          <p:nvPr/>
        </p:nvSpPr>
        <p:spPr>
          <a:xfrm>
            <a:off x="1001267" y="5428488"/>
            <a:ext cx="1133856" cy="679704"/>
          </a:xfrm>
          <a:prstGeom prst="rect">
            <a:avLst/>
          </a:prstGeom>
          <a:blipFill>
            <a:blip r:embed="rId38" cstate="print"/>
            <a:stretch>
              <a:fillRect/>
            </a:stretch>
          </a:blipFill>
        </p:spPr>
        <p:txBody>
          <a:bodyPr wrap="square" lIns="0" tIns="0" rIns="0" bIns="0" rtlCol="0"/>
          <a:lstStyle/>
          <a:p>
            <a:endParaRPr/>
          </a:p>
        </p:txBody>
      </p:sp>
      <p:sp>
        <p:nvSpPr>
          <p:cNvPr id="53" name="object 53"/>
          <p:cNvSpPr txBox="1"/>
          <p:nvPr/>
        </p:nvSpPr>
        <p:spPr>
          <a:xfrm>
            <a:off x="239979" y="5156327"/>
            <a:ext cx="1704975" cy="741680"/>
          </a:xfrm>
          <a:prstGeom prst="rect">
            <a:avLst/>
          </a:prstGeom>
        </p:spPr>
        <p:txBody>
          <a:bodyPr vert="horz" wrap="square" lIns="0" tIns="0" rIns="0" bIns="0" rtlCol="0">
            <a:spAutoFit/>
          </a:bodyPr>
          <a:lstStyle/>
          <a:p>
            <a:pPr marL="12700" marR="5080">
              <a:lnSpc>
                <a:spcPct val="100000"/>
              </a:lnSpc>
            </a:pPr>
            <a:r>
              <a:rPr sz="2400" spc="-5" dirty="0">
                <a:solidFill>
                  <a:srgbClr val="1A315F"/>
                </a:solidFill>
                <a:latin typeface="Arial"/>
                <a:cs typeface="Arial"/>
              </a:rPr>
              <a:t>Kết hợp </a:t>
            </a:r>
            <a:r>
              <a:rPr sz="2400" dirty="0">
                <a:solidFill>
                  <a:srgbClr val="1A315F"/>
                </a:solidFill>
                <a:latin typeface="Arial"/>
                <a:cs typeface="Arial"/>
              </a:rPr>
              <a:t>với  </a:t>
            </a:r>
            <a:r>
              <a:rPr sz="2400" spc="-5" dirty="0">
                <a:solidFill>
                  <a:srgbClr val="1A315F"/>
                </a:solidFill>
                <a:latin typeface="Arial"/>
                <a:cs typeface="Arial"/>
              </a:rPr>
              <a:t>insulin</a:t>
            </a:r>
            <a:r>
              <a:rPr sz="2400" spc="-60" dirty="0">
                <a:solidFill>
                  <a:srgbClr val="1A315F"/>
                </a:solidFill>
                <a:latin typeface="Arial"/>
                <a:cs typeface="Arial"/>
              </a:rPr>
              <a:t> </a:t>
            </a:r>
            <a:r>
              <a:rPr sz="2400" dirty="0">
                <a:solidFill>
                  <a:srgbClr val="1A315F"/>
                </a:solidFill>
                <a:latin typeface="Arial"/>
                <a:cs typeface="Arial"/>
              </a:rPr>
              <a:t>chích</a:t>
            </a:r>
            <a:endParaRPr sz="2400">
              <a:latin typeface="Arial"/>
              <a:cs typeface="Arial"/>
            </a:endParaRPr>
          </a:p>
        </p:txBody>
      </p:sp>
      <p:sp>
        <p:nvSpPr>
          <p:cNvPr id="54" name="object 54"/>
          <p:cNvSpPr/>
          <p:nvPr/>
        </p:nvSpPr>
        <p:spPr>
          <a:xfrm>
            <a:off x="480059" y="4468367"/>
            <a:ext cx="321564" cy="748284"/>
          </a:xfrm>
          <a:prstGeom prst="rect">
            <a:avLst/>
          </a:prstGeom>
          <a:blipFill>
            <a:blip r:embed="rId39" cstate="print"/>
            <a:stretch>
              <a:fillRect/>
            </a:stretch>
          </a:blipFill>
        </p:spPr>
        <p:txBody>
          <a:bodyPr wrap="square" lIns="0" tIns="0" rIns="0" bIns="0" rtlCol="0"/>
          <a:lstStyle/>
          <a:p>
            <a:endParaRPr/>
          </a:p>
        </p:txBody>
      </p:sp>
      <p:sp>
        <p:nvSpPr>
          <p:cNvPr id="55" name="object 55"/>
          <p:cNvSpPr txBox="1">
            <a:spLocks noGrp="1"/>
          </p:cNvSpPr>
          <p:nvPr>
            <p:ph type="title"/>
          </p:nvPr>
        </p:nvSpPr>
        <p:spPr>
          <a:xfrm>
            <a:off x="838200" y="74170"/>
            <a:ext cx="10515600" cy="1325563"/>
          </a:xfrm>
          <a:prstGeom prst="rect">
            <a:avLst/>
          </a:prstGeom>
        </p:spPr>
        <p:txBody>
          <a:bodyPr vert="horz" wrap="square" lIns="0" tIns="0" rIns="0" bIns="0" rtlCol="0">
            <a:spAutoFit/>
          </a:bodyPr>
          <a:lstStyle/>
          <a:p>
            <a:pPr marL="4097020">
              <a:lnSpc>
                <a:spcPct val="100000"/>
              </a:lnSpc>
            </a:pPr>
            <a:r>
              <a:rPr sz="2000" dirty="0">
                <a:solidFill>
                  <a:srgbClr val="000000"/>
                </a:solidFill>
              </a:rPr>
              <a:t>Ăn uống hợp </a:t>
            </a:r>
            <a:r>
              <a:rPr sz="2000" spc="-5" dirty="0">
                <a:solidFill>
                  <a:srgbClr val="000000"/>
                </a:solidFill>
              </a:rPr>
              <a:t>lý, </a:t>
            </a:r>
            <a:r>
              <a:rPr sz="2000" dirty="0">
                <a:solidFill>
                  <a:srgbClr val="000000"/>
                </a:solidFill>
              </a:rPr>
              <a:t>kiểm soát cân nặng, tập thể</a:t>
            </a:r>
            <a:r>
              <a:rPr sz="2000" spc="-155" dirty="0">
                <a:solidFill>
                  <a:srgbClr val="000000"/>
                </a:solidFill>
              </a:rPr>
              <a:t> </a:t>
            </a:r>
            <a:r>
              <a:rPr sz="2000" spc="-5" dirty="0">
                <a:solidFill>
                  <a:srgbClr val="000000"/>
                </a:solidFill>
              </a:rPr>
              <a:t>dục</a:t>
            </a:r>
            <a:endParaRPr sz="2000" dirty="0"/>
          </a:p>
        </p:txBody>
      </p:sp>
      <p:sp>
        <p:nvSpPr>
          <p:cNvPr id="56" name="TextBox 55"/>
          <p:cNvSpPr txBox="1"/>
          <p:nvPr/>
        </p:nvSpPr>
        <p:spPr>
          <a:xfrm>
            <a:off x="4184083" y="0"/>
            <a:ext cx="2709331" cy="369332"/>
          </a:xfrm>
          <a:prstGeom prst="rect">
            <a:avLst/>
          </a:prstGeom>
          <a:noFill/>
        </p:spPr>
        <p:txBody>
          <a:bodyPr wrap="none" rtlCol="0">
            <a:spAutoFit/>
          </a:bodyPr>
          <a:lstStyle/>
          <a:p>
            <a:r>
              <a:rPr lang="en-US" b="1" dirty="0" err="1" smtClean="0"/>
              <a:t>Phác</a:t>
            </a:r>
            <a:r>
              <a:rPr lang="en-US" b="1" dirty="0" smtClean="0"/>
              <a:t> </a:t>
            </a:r>
            <a:r>
              <a:rPr lang="en-US" b="1" dirty="0" err="1" smtClean="0"/>
              <a:t>đồ</a:t>
            </a:r>
            <a:r>
              <a:rPr lang="en-US" b="1" dirty="0" smtClean="0"/>
              <a:t> </a:t>
            </a:r>
            <a:r>
              <a:rPr lang="en-US" b="1" dirty="0" err="1" smtClean="0"/>
              <a:t>Điều</a:t>
            </a:r>
            <a:r>
              <a:rPr lang="en-US" b="1" dirty="0" smtClean="0"/>
              <a:t> </a:t>
            </a:r>
            <a:r>
              <a:rPr lang="en-US" b="1" dirty="0" err="1" smtClean="0"/>
              <a:t>trị</a:t>
            </a:r>
            <a:r>
              <a:rPr lang="en-US" b="1" dirty="0" smtClean="0"/>
              <a:t> ĐTĐ </a:t>
            </a:r>
            <a:r>
              <a:rPr lang="en-US" b="1" dirty="0" err="1" smtClean="0"/>
              <a:t>typ</a:t>
            </a:r>
            <a:r>
              <a:rPr lang="en-US" b="1" dirty="0" smtClean="0"/>
              <a:t> 2</a:t>
            </a:r>
            <a:endParaRPr lang="en-US" b="1" dirty="0"/>
          </a:p>
        </p:txBody>
      </p:sp>
      <p:sp>
        <p:nvSpPr>
          <p:cNvPr id="57" name="TextBox 56"/>
          <p:cNvSpPr txBox="1"/>
          <p:nvPr/>
        </p:nvSpPr>
        <p:spPr>
          <a:xfrm>
            <a:off x="9836727" y="6470073"/>
            <a:ext cx="1111010" cy="369332"/>
          </a:xfrm>
          <a:prstGeom prst="rect">
            <a:avLst/>
          </a:prstGeom>
          <a:noFill/>
        </p:spPr>
        <p:txBody>
          <a:bodyPr wrap="none" rtlCol="0">
            <a:spAutoFit/>
          </a:bodyPr>
          <a:lstStyle/>
          <a:p>
            <a:r>
              <a:rPr lang="en-US" dirty="0" smtClean="0"/>
              <a:t>ADA 2017</a:t>
            </a:r>
            <a:endParaRPr lang="en-US" dirty="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69986" name="Picture 2"/>
          <p:cNvPicPr>
            <a:picLocks noGrp="1" noChangeAspect="1" noChangeArrowheads="1"/>
          </p:cNvPicPr>
          <p:nvPr>
            <p:ph idx="1"/>
          </p:nvPr>
        </p:nvPicPr>
        <p:blipFill>
          <a:blip r:embed="rId3" cstate="print"/>
          <a:srcRect/>
          <a:stretch>
            <a:fillRect/>
          </a:stretch>
        </p:blipFill>
        <p:spPr bwMode="auto">
          <a:xfrm>
            <a:off x="-548640" y="213492"/>
            <a:ext cx="12192000" cy="6525491"/>
          </a:xfrm>
          <a:prstGeom prst="rect">
            <a:avLst/>
          </a:prstGeom>
          <a:noFill/>
          <a:ln w="9525">
            <a:noFill/>
            <a:miter lim="800000"/>
            <a:headEnd/>
            <a:tailEnd/>
          </a:ln>
        </p:spPr>
      </p:pic>
      <p:sp>
        <p:nvSpPr>
          <p:cNvPr id="5" name="TextBox 4"/>
          <p:cNvSpPr txBox="1"/>
          <p:nvPr/>
        </p:nvSpPr>
        <p:spPr>
          <a:xfrm>
            <a:off x="4184083" y="0"/>
            <a:ext cx="2709331" cy="369332"/>
          </a:xfrm>
          <a:prstGeom prst="rect">
            <a:avLst/>
          </a:prstGeom>
          <a:noFill/>
        </p:spPr>
        <p:txBody>
          <a:bodyPr wrap="none" rtlCol="0">
            <a:spAutoFit/>
          </a:bodyPr>
          <a:lstStyle/>
          <a:p>
            <a:r>
              <a:rPr lang="en-US" b="1" dirty="0" err="1" smtClean="0"/>
              <a:t>Phác</a:t>
            </a:r>
            <a:r>
              <a:rPr lang="en-US" b="1" dirty="0" smtClean="0"/>
              <a:t> </a:t>
            </a:r>
            <a:r>
              <a:rPr lang="en-US" b="1" dirty="0" err="1" smtClean="0"/>
              <a:t>đồ</a:t>
            </a:r>
            <a:r>
              <a:rPr lang="en-US" b="1" dirty="0" smtClean="0"/>
              <a:t> </a:t>
            </a:r>
            <a:r>
              <a:rPr lang="en-US" b="1" dirty="0" err="1" smtClean="0"/>
              <a:t>Điều</a:t>
            </a:r>
            <a:r>
              <a:rPr lang="en-US" b="1" dirty="0" smtClean="0"/>
              <a:t> </a:t>
            </a:r>
            <a:r>
              <a:rPr lang="en-US" b="1" dirty="0" err="1" smtClean="0"/>
              <a:t>trị</a:t>
            </a:r>
            <a:r>
              <a:rPr lang="en-US" b="1" dirty="0" smtClean="0"/>
              <a:t> ĐTĐ </a:t>
            </a:r>
            <a:r>
              <a:rPr lang="en-US" b="1" dirty="0" err="1" smtClean="0"/>
              <a:t>typ</a:t>
            </a:r>
            <a:r>
              <a:rPr lang="en-US" b="1" dirty="0" smtClean="0"/>
              <a:t> 2</a:t>
            </a:r>
            <a:endParaRPr lang="en-US" b="1" dirty="0"/>
          </a:p>
        </p:txBody>
      </p:sp>
      <p:sp>
        <p:nvSpPr>
          <p:cNvPr id="6" name="TextBox 5"/>
          <p:cNvSpPr txBox="1"/>
          <p:nvPr/>
        </p:nvSpPr>
        <p:spPr>
          <a:xfrm>
            <a:off x="10377163" y="0"/>
            <a:ext cx="1125052" cy="369332"/>
          </a:xfrm>
          <a:prstGeom prst="rect">
            <a:avLst/>
          </a:prstGeom>
          <a:noFill/>
        </p:spPr>
        <p:txBody>
          <a:bodyPr wrap="none" rtlCol="0">
            <a:spAutoFit/>
          </a:bodyPr>
          <a:lstStyle/>
          <a:p>
            <a:r>
              <a:rPr lang="en-US" b="1" dirty="0" smtClean="0"/>
              <a:t>ADA 2017</a:t>
            </a:r>
            <a:endParaRPr lang="en-US" b="1" dirty="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D:\hinh nen dep\ADA2018-759x1024.jpg"/>
          <p:cNvPicPr>
            <a:picLocks noGrp="1" noChangeAspect="1" noChangeArrowheads="1"/>
          </p:cNvPicPr>
          <p:nvPr>
            <p:ph idx="1"/>
          </p:nvPr>
        </p:nvPicPr>
        <p:blipFill>
          <a:blip r:embed="rId2" cstate="print"/>
          <a:srcRect/>
          <a:stretch>
            <a:fillRect/>
          </a:stretch>
        </p:blipFill>
        <p:spPr bwMode="auto">
          <a:xfrm>
            <a:off x="0" y="94586"/>
            <a:ext cx="11776841" cy="6616835"/>
          </a:xfrm>
          <a:prstGeom prst="rect">
            <a:avLst/>
          </a:prstGeom>
          <a:noFill/>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descr="D:\hinh nen dep\Bang2-ADA201812-13.jpg"/>
          <p:cNvPicPr>
            <a:picLocks noGrp="1" noChangeAspect="1" noChangeArrowheads="1"/>
          </p:cNvPicPr>
          <p:nvPr>
            <p:ph idx="1"/>
          </p:nvPr>
        </p:nvPicPr>
        <p:blipFill>
          <a:blip r:embed="rId2" cstate="print"/>
          <a:srcRect/>
          <a:stretch>
            <a:fillRect/>
          </a:stretch>
        </p:blipFill>
        <p:spPr bwMode="auto">
          <a:xfrm>
            <a:off x="0" y="504490"/>
            <a:ext cx="12191999" cy="6353503"/>
          </a:xfrm>
          <a:prstGeom prst="rect">
            <a:avLst/>
          </a:prstGeom>
          <a:noFill/>
        </p:spPr>
      </p:pic>
      <p:sp>
        <p:nvSpPr>
          <p:cNvPr id="5" name="TextBox 4"/>
          <p:cNvSpPr txBox="1"/>
          <p:nvPr/>
        </p:nvSpPr>
        <p:spPr>
          <a:xfrm>
            <a:off x="4130565" y="94591"/>
            <a:ext cx="4619297" cy="378372"/>
          </a:xfrm>
          <a:prstGeom prst="rect">
            <a:avLst/>
          </a:prstGeom>
          <a:noFill/>
        </p:spPr>
        <p:txBody>
          <a:bodyPr wrap="square" rtlCol="0">
            <a:spAutoFit/>
          </a:bodyPr>
          <a:lstStyle/>
          <a:p>
            <a:r>
              <a:rPr lang="en-US" dirty="0" smtClean="0"/>
              <a:t>So </a:t>
            </a:r>
            <a:r>
              <a:rPr lang="en-US" dirty="0" err="1" smtClean="0"/>
              <a:t>sánh</a:t>
            </a:r>
            <a:r>
              <a:rPr lang="en-US" dirty="0" smtClean="0"/>
              <a:t> </a:t>
            </a:r>
            <a:r>
              <a:rPr lang="en-US" dirty="0" err="1" smtClean="0"/>
              <a:t>các</a:t>
            </a:r>
            <a:r>
              <a:rPr lang="en-US" dirty="0" smtClean="0"/>
              <a:t> </a:t>
            </a:r>
            <a:r>
              <a:rPr lang="en-US" dirty="0" err="1" smtClean="0"/>
              <a:t>thuốc</a:t>
            </a:r>
            <a:r>
              <a:rPr lang="en-US" dirty="0" smtClean="0"/>
              <a:t> </a:t>
            </a:r>
            <a:r>
              <a:rPr lang="en-US" dirty="0" err="1" smtClean="0"/>
              <a:t>điều</a:t>
            </a:r>
            <a:r>
              <a:rPr lang="en-US" dirty="0" smtClean="0"/>
              <a:t> </a:t>
            </a:r>
            <a:r>
              <a:rPr lang="en-US" dirty="0" err="1" smtClean="0"/>
              <a:t>trị</a:t>
            </a:r>
            <a:r>
              <a:rPr lang="en-US" dirty="0" smtClean="0"/>
              <a:t> </a:t>
            </a:r>
            <a:r>
              <a:rPr lang="en-US" dirty="0" err="1" smtClean="0"/>
              <a:t>Đái</a:t>
            </a:r>
            <a:r>
              <a:rPr lang="en-US" dirty="0" smtClean="0"/>
              <a:t> </a:t>
            </a:r>
            <a:r>
              <a:rPr lang="en-US" dirty="0" err="1" smtClean="0"/>
              <a:t>tháo</a:t>
            </a:r>
            <a:r>
              <a:rPr lang="en-US" dirty="0" smtClean="0"/>
              <a:t> </a:t>
            </a:r>
            <a:r>
              <a:rPr lang="en-US" dirty="0" err="1" smtClean="0"/>
              <a:t>đường</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7815" y="-76200"/>
            <a:ext cx="10972800" cy="1143000"/>
          </a:xfrm>
        </p:spPr>
        <p:txBody>
          <a:bodyPr>
            <a:normAutofit/>
          </a:bodyPr>
          <a:lstStyle/>
          <a:p>
            <a:r>
              <a:rPr lang="en-US" sz="3200" b="1" dirty="0" err="1" smtClean="0">
                <a:solidFill>
                  <a:srgbClr val="00B050"/>
                </a:solidFill>
              </a:rPr>
              <a:t>Vai</a:t>
            </a:r>
            <a:r>
              <a:rPr lang="en-US" sz="3200" b="1" dirty="0" smtClean="0">
                <a:solidFill>
                  <a:srgbClr val="00B050"/>
                </a:solidFill>
              </a:rPr>
              <a:t> </a:t>
            </a:r>
            <a:r>
              <a:rPr lang="en-US" sz="3200" b="1" dirty="0" err="1" smtClean="0">
                <a:solidFill>
                  <a:srgbClr val="00B050"/>
                </a:solidFill>
              </a:rPr>
              <a:t>trò</a:t>
            </a:r>
            <a:r>
              <a:rPr lang="en-US" sz="3200" b="1" dirty="0" smtClean="0">
                <a:solidFill>
                  <a:srgbClr val="00B050"/>
                </a:solidFill>
              </a:rPr>
              <a:t> </a:t>
            </a:r>
            <a:r>
              <a:rPr lang="en-US" sz="3200" b="1" dirty="0" err="1" smtClean="0">
                <a:solidFill>
                  <a:srgbClr val="00B050"/>
                </a:solidFill>
              </a:rPr>
              <a:t>của</a:t>
            </a:r>
            <a:r>
              <a:rPr lang="en-US" sz="3200" b="1" dirty="0" smtClean="0">
                <a:solidFill>
                  <a:srgbClr val="00B050"/>
                </a:solidFill>
              </a:rPr>
              <a:t> insulin </a:t>
            </a:r>
            <a:endParaRPr lang="en-US" sz="3200" b="1" dirty="0">
              <a:solidFill>
                <a:srgbClr val="00B050"/>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117600" y="990600"/>
            <a:ext cx="10363200" cy="5486400"/>
          </a:xfrm>
        </p:spPr>
      </p:pic>
      <p:sp>
        <p:nvSpPr>
          <p:cNvPr id="5" name="TextBox 4"/>
          <p:cNvSpPr txBox="1"/>
          <p:nvPr/>
        </p:nvSpPr>
        <p:spPr>
          <a:xfrm>
            <a:off x="498752" y="401774"/>
            <a:ext cx="2702984" cy="461665"/>
          </a:xfrm>
          <a:prstGeom prst="rect">
            <a:avLst/>
          </a:prstGeom>
          <a:noFill/>
        </p:spPr>
        <p:txBody>
          <a:bodyPr wrap="none" rtlCol="0">
            <a:spAutoFit/>
          </a:bodyPr>
          <a:lstStyle/>
          <a:p>
            <a:r>
              <a:rPr lang="en-US" sz="2400" dirty="0" smtClean="0"/>
              <a:t>3 . </a:t>
            </a:r>
            <a:r>
              <a:rPr lang="en-US" sz="2400" dirty="0" err="1" smtClean="0"/>
              <a:t>Cơ</a:t>
            </a:r>
            <a:r>
              <a:rPr lang="en-US" sz="2400" dirty="0" smtClean="0"/>
              <a:t> </a:t>
            </a:r>
            <a:r>
              <a:rPr lang="en-US" sz="2400" dirty="0" err="1" smtClean="0"/>
              <a:t>chế</a:t>
            </a:r>
            <a:r>
              <a:rPr lang="en-US" sz="2400" dirty="0" smtClean="0"/>
              <a:t> </a:t>
            </a:r>
            <a:r>
              <a:rPr lang="en-US" sz="2400" dirty="0" err="1" smtClean="0"/>
              <a:t>bệnh</a:t>
            </a:r>
            <a:r>
              <a:rPr lang="en-US" sz="2400" dirty="0" smtClean="0"/>
              <a:t> </a:t>
            </a:r>
            <a:r>
              <a:rPr lang="en-US" sz="2400" dirty="0" err="1" smtClean="0"/>
              <a:t>sinh</a:t>
            </a:r>
            <a:endParaRPr lang="en-US" sz="2400" dirty="0"/>
          </a:p>
        </p:txBody>
      </p:sp>
    </p:spTree>
    <p:extLst>
      <p:ext uri="{BB962C8B-B14F-4D97-AF65-F5344CB8AC3E}">
        <p14:creationId xmlns:p14="http://schemas.microsoft.com/office/powerpoint/2010/main" xmlns="" val="351115504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1DD1700-72E5-4892-8C35-2EF9CB733FA1}" type="slidenum">
              <a:rPr lang="en-US" smtClean="0"/>
              <a:pPr>
                <a:defRPr/>
              </a:pPr>
              <a:t>120</a:t>
            </a:fld>
            <a:endParaRPr lang="en-US"/>
          </a:p>
        </p:txBody>
      </p:sp>
      <p:cxnSp>
        <p:nvCxnSpPr>
          <p:cNvPr id="3" name="Straight Connector 2"/>
          <p:cNvCxnSpPr/>
          <p:nvPr/>
        </p:nvCxnSpPr>
        <p:spPr>
          <a:xfrm>
            <a:off x="508000" y="838200"/>
            <a:ext cx="11176000" cy="1588"/>
          </a:xfrm>
          <a:prstGeom prst="line">
            <a:avLst/>
          </a:prstGeom>
        </p:spPr>
        <p:style>
          <a:lnRef idx="3">
            <a:schemeClr val="accent5"/>
          </a:lnRef>
          <a:fillRef idx="0">
            <a:schemeClr val="accent5"/>
          </a:fillRef>
          <a:effectRef idx="2">
            <a:schemeClr val="accent5"/>
          </a:effectRef>
          <a:fontRef idx="minor">
            <a:schemeClr val="tx1"/>
          </a:fontRef>
        </p:style>
      </p:cxnSp>
      <p:sp>
        <p:nvSpPr>
          <p:cNvPr id="4" name="Rectangle 3"/>
          <p:cNvSpPr/>
          <p:nvPr/>
        </p:nvSpPr>
        <p:spPr>
          <a:xfrm>
            <a:off x="508000" y="360220"/>
            <a:ext cx="11074400" cy="457200"/>
          </a:xfrm>
          <a:prstGeom prst="rect">
            <a:avLst/>
          </a:prstGeom>
          <a:ln/>
        </p:spPr>
        <p:style>
          <a:lnRef idx="2">
            <a:schemeClr val="accent2"/>
          </a:lnRef>
          <a:fillRef idx="1">
            <a:schemeClr val="lt1"/>
          </a:fillRef>
          <a:effectRef idx="0">
            <a:schemeClr val="accent2"/>
          </a:effectRef>
          <a:fontRef idx="minor">
            <a:schemeClr val="dk1"/>
          </a:fontRef>
        </p:style>
        <p:txBody>
          <a:bodyPr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fontAlgn="auto">
              <a:spcBef>
                <a:spcPts val="0"/>
              </a:spcBef>
              <a:spcAft>
                <a:spcPts val="0"/>
              </a:spcAft>
              <a:defRPr/>
            </a:pPr>
            <a:r>
              <a:rPr lang="en-US" sz="3200" b="1" dirty="0" smtClean="0">
                <a:solidFill>
                  <a:schemeClr val="tx2">
                    <a:lumMod val="50000"/>
                  </a:schemeClr>
                </a:solidFill>
              </a:rPr>
              <a:t>CHỈ ĐỊNH INSULIN TRONG ĐTĐ TYP 2 </a:t>
            </a:r>
            <a:endParaRPr lang="en-US" sz="3200" b="1" dirty="0">
              <a:solidFill>
                <a:schemeClr val="tx2">
                  <a:lumMod val="50000"/>
                </a:schemeClr>
              </a:solidFill>
            </a:endParaRPr>
          </a:p>
        </p:txBody>
      </p:sp>
      <p:sp>
        <p:nvSpPr>
          <p:cNvPr id="5" name="TextBox 4"/>
          <p:cNvSpPr txBox="1"/>
          <p:nvPr/>
        </p:nvSpPr>
        <p:spPr>
          <a:xfrm>
            <a:off x="508000" y="1219200"/>
            <a:ext cx="11176000" cy="5078313"/>
          </a:xfrm>
          <a:prstGeom prst="rect">
            <a:avLst/>
          </a:prstGeom>
          <a:noFill/>
        </p:spPr>
        <p:txBody>
          <a:bodyPr wrap="square" rtlCol="0">
            <a:spAutoFit/>
          </a:bodyPr>
          <a:lstStyle/>
          <a:p>
            <a:pPr algn="just">
              <a:lnSpc>
                <a:spcPct val="150000"/>
              </a:lnSpc>
              <a:buFontTx/>
              <a:buChar char="-"/>
            </a:pPr>
            <a:r>
              <a:rPr lang="en-US" sz="2400" dirty="0" smtClean="0">
                <a:solidFill>
                  <a:schemeClr val="tx2">
                    <a:lumMod val="50000"/>
                  </a:schemeClr>
                </a:solidFill>
              </a:rPr>
              <a:t> </a:t>
            </a:r>
            <a:r>
              <a:rPr lang="en-US" sz="2400" dirty="0" err="1" smtClean="0">
                <a:solidFill>
                  <a:schemeClr val="tx2">
                    <a:lumMod val="50000"/>
                  </a:schemeClr>
                </a:solidFill>
              </a:rPr>
              <a:t>chỉ</a:t>
            </a:r>
            <a:r>
              <a:rPr lang="en-US" sz="2400" dirty="0" smtClean="0">
                <a:solidFill>
                  <a:schemeClr val="tx2">
                    <a:lumMod val="50000"/>
                  </a:schemeClr>
                </a:solidFill>
              </a:rPr>
              <a:t> </a:t>
            </a:r>
            <a:r>
              <a:rPr lang="en-US" sz="2400" dirty="0" err="1" smtClean="0">
                <a:solidFill>
                  <a:schemeClr val="tx2">
                    <a:lumMod val="50000"/>
                  </a:schemeClr>
                </a:solidFill>
              </a:rPr>
              <a:t>định</a:t>
            </a:r>
            <a:r>
              <a:rPr lang="en-US" sz="2400" dirty="0" smtClean="0">
                <a:solidFill>
                  <a:schemeClr val="tx2">
                    <a:lumMod val="50000"/>
                  </a:schemeClr>
                </a:solidFill>
              </a:rPr>
              <a:t> </a:t>
            </a:r>
            <a:r>
              <a:rPr lang="en-US" sz="2400" dirty="0" err="1" smtClean="0">
                <a:solidFill>
                  <a:schemeClr val="tx2">
                    <a:lumMod val="50000"/>
                  </a:schemeClr>
                </a:solidFill>
              </a:rPr>
              <a:t>tạm</a:t>
            </a:r>
            <a:r>
              <a:rPr lang="en-US" sz="2400" dirty="0" smtClean="0">
                <a:solidFill>
                  <a:schemeClr val="tx2">
                    <a:lumMod val="50000"/>
                  </a:schemeClr>
                </a:solidFill>
              </a:rPr>
              <a:t> </a:t>
            </a:r>
            <a:r>
              <a:rPr lang="en-US" sz="2400" dirty="0" err="1" smtClean="0">
                <a:solidFill>
                  <a:schemeClr val="tx2">
                    <a:lumMod val="50000"/>
                  </a:schemeClr>
                </a:solidFill>
              </a:rPr>
              <a:t>thời</a:t>
            </a:r>
            <a:r>
              <a:rPr lang="en-US" sz="2400" dirty="0" smtClean="0">
                <a:solidFill>
                  <a:schemeClr val="tx2">
                    <a:lumMod val="50000"/>
                  </a:schemeClr>
                </a:solidFill>
              </a:rPr>
              <a:t> </a:t>
            </a:r>
            <a:r>
              <a:rPr lang="en-US" sz="2400" dirty="0" err="1" smtClean="0">
                <a:solidFill>
                  <a:schemeClr val="tx2">
                    <a:lumMod val="50000"/>
                  </a:schemeClr>
                </a:solidFill>
              </a:rPr>
              <a:t>ngay</a:t>
            </a:r>
            <a:r>
              <a:rPr lang="en-US" sz="2400" dirty="0" smtClean="0">
                <a:solidFill>
                  <a:schemeClr val="tx2">
                    <a:lumMod val="50000"/>
                  </a:schemeClr>
                </a:solidFill>
              </a:rPr>
              <a:t> </a:t>
            </a:r>
            <a:r>
              <a:rPr lang="en-US" sz="2400" dirty="0" err="1" smtClean="0">
                <a:solidFill>
                  <a:schemeClr val="tx2">
                    <a:lumMod val="50000"/>
                  </a:schemeClr>
                </a:solidFill>
              </a:rPr>
              <a:t>khi</a:t>
            </a:r>
            <a:r>
              <a:rPr lang="en-US" sz="2400" dirty="0" smtClean="0">
                <a:solidFill>
                  <a:schemeClr val="tx2">
                    <a:lumMod val="50000"/>
                  </a:schemeClr>
                </a:solidFill>
              </a:rPr>
              <a:t> HbA1c &gt; 9.0% </a:t>
            </a:r>
            <a:r>
              <a:rPr lang="en-US" sz="2400" dirty="0" err="1" smtClean="0">
                <a:solidFill>
                  <a:schemeClr val="tx2">
                    <a:lumMod val="50000"/>
                  </a:schemeClr>
                </a:solidFill>
              </a:rPr>
              <a:t>và</a:t>
            </a:r>
            <a:r>
              <a:rPr lang="en-US" sz="2400" dirty="0" smtClean="0">
                <a:solidFill>
                  <a:schemeClr val="tx2">
                    <a:lumMod val="50000"/>
                  </a:schemeClr>
                </a:solidFill>
              </a:rPr>
              <a:t> </a:t>
            </a:r>
            <a:r>
              <a:rPr lang="en-US" sz="2400" dirty="0" err="1" smtClean="0">
                <a:solidFill>
                  <a:schemeClr val="tx2">
                    <a:lumMod val="50000"/>
                  </a:schemeClr>
                </a:solidFill>
              </a:rPr>
              <a:t>đường</a:t>
            </a:r>
            <a:r>
              <a:rPr lang="en-US" sz="2400" dirty="0" smtClean="0">
                <a:solidFill>
                  <a:schemeClr val="tx2">
                    <a:lumMod val="50000"/>
                  </a:schemeClr>
                </a:solidFill>
              </a:rPr>
              <a:t> </a:t>
            </a:r>
            <a:r>
              <a:rPr lang="en-US" sz="2400" dirty="0" err="1" smtClean="0">
                <a:solidFill>
                  <a:schemeClr val="tx2">
                    <a:lumMod val="50000"/>
                  </a:schemeClr>
                </a:solidFill>
              </a:rPr>
              <a:t>huyết</a:t>
            </a:r>
            <a:r>
              <a:rPr lang="en-US" sz="2400" dirty="0" smtClean="0">
                <a:solidFill>
                  <a:schemeClr val="tx2">
                    <a:lumMod val="50000"/>
                  </a:schemeClr>
                </a:solidFill>
              </a:rPr>
              <a:t> </a:t>
            </a:r>
            <a:r>
              <a:rPr lang="en-US" sz="2400" dirty="0" err="1" smtClean="0">
                <a:solidFill>
                  <a:schemeClr val="tx2">
                    <a:lumMod val="50000"/>
                  </a:schemeClr>
                </a:solidFill>
              </a:rPr>
              <a:t>đói</a:t>
            </a:r>
            <a:r>
              <a:rPr lang="en-US" sz="2400" dirty="0" smtClean="0">
                <a:solidFill>
                  <a:schemeClr val="tx2">
                    <a:lumMod val="50000"/>
                  </a:schemeClr>
                </a:solidFill>
              </a:rPr>
              <a:t> </a:t>
            </a:r>
            <a:r>
              <a:rPr lang="en-US" sz="2400" dirty="0" err="1" smtClean="0">
                <a:solidFill>
                  <a:schemeClr val="tx2">
                    <a:lumMod val="50000"/>
                  </a:schemeClr>
                </a:solidFill>
              </a:rPr>
              <a:t>trên</a:t>
            </a:r>
            <a:r>
              <a:rPr lang="en-US" sz="2400" dirty="0" smtClean="0">
                <a:solidFill>
                  <a:schemeClr val="tx2">
                    <a:lumMod val="50000"/>
                  </a:schemeClr>
                </a:solidFill>
              </a:rPr>
              <a:t> 15.0 </a:t>
            </a:r>
            <a:r>
              <a:rPr lang="en-US" sz="2400" dirty="0" err="1" smtClean="0">
                <a:solidFill>
                  <a:schemeClr val="tx2">
                    <a:lumMod val="50000"/>
                  </a:schemeClr>
                </a:solidFill>
              </a:rPr>
              <a:t>mmol</a:t>
            </a:r>
            <a:r>
              <a:rPr lang="en-US" sz="2400" dirty="0" smtClean="0">
                <a:solidFill>
                  <a:schemeClr val="tx2">
                    <a:lumMod val="50000"/>
                  </a:schemeClr>
                </a:solidFill>
              </a:rPr>
              <a:t>/l</a:t>
            </a:r>
          </a:p>
          <a:p>
            <a:pPr algn="just">
              <a:lnSpc>
                <a:spcPct val="150000"/>
              </a:lnSpc>
              <a:buFontTx/>
              <a:buChar char="-"/>
            </a:pPr>
            <a:r>
              <a:rPr lang="en-US" sz="2400" dirty="0" err="1" smtClean="0">
                <a:solidFill>
                  <a:schemeClr val="tx2">
                    <a:lumMod val="50000"/>
                  </a:schemeClr>
                </a:solidFill>
              </a:rPr>
              <a:t>Người</a:t>
            </a:r>
            <a:r>
              <a:rPr lang="en-US" sz="2400" dirty="0" smtClean="0">
                <a:solidFill>
                  <a:schemeClr val="tx2">
                    <a:lumMod val="50000"/>
                  </a:schemeClr>
                </a:solidFill>
              </a:rPr>
              <a:t> </a:t>
            </a:r>
            <a:r>
              <a:rPr lang="en-US" sz="2400" dirty="0" err="1" smtClean="0">
                <a:solidFill>
                  <a:schemeClr val="tx2">
                    <a:lumMod val="50000"/>
                  </a:schemeClr>
                </a:solidFill>
              </a:rPr>
              <a:t>bệnh</a:t>
            </a:r>
            <a:r>
              <a:rPr lang="en-US" sz="2400" dirty="0" smtClean="0">
                <a:solidFill>
                  <a:schemeClr val="tx2">
                    <a:lumMod val="50000"/>
                  </a:schemeClr>
                </a:solidFill>
              </a:rPr>
              <a:t> ĐTĐ </a:t>
            </a:r>
            <a:r>
              <a:rPr lang="en-US" sz="2400" dirty="0" err="1" smtClean="0">
                <a:solidFill>
                  <a:schemeClr val="tx2">
                    <a:lumMod val="50000"/>
                  </a:schemeClr>
                </a:solidFill>
              </a:rPr>
              <a:t>đang</a:t>
            </a:r>
            <a:r>
              <a:rPr lang="en-US" sz="2400" dirty="0" smtClean="0">
                <a:solidFill>
                  <a:schemeClr val="tx2">
                    <a:lumMod val="50000"/>
                  </a:schemeClr>
                </a:solidFill>
              </a:rPr>
              <a:t> </a:t>
            </a:r>
            <a:r>
              <a:rPr lang="en-US" sz="2400" dirty="0" err="1" smtClean="0">
                <a:solidFill>
                  <a:schemeClr val="tx2">
                    <a:lumMod val="50000"/>
                  </a:schemeClr>
                </a:solidFill>
              </a:rPr>
              <a:t>mắc</a:t>
            </a:r>
            <a:r>
              <a:rPr lang="en-US" sz="2400" dirty="0" smtClean="0">
                <a:solidFill>
                  <a:schemeClr val="tx2">
                    <a:lumMod val="50000"/>
                  </a:schemeClr>
                </a:solidFill>
              </a:rPr>
              <a:t> </a:t>
            </a:r>
            <a:r>
              <a:rPr lang="en-US" sz="2400" dirty="0" err="1" smtClean="0">
                <a:solidFill>
                  <a:schemeClr val="tx2">
                    <a:lumMod val="50000"/>
                  </a:schemeClr>
                </a:solidFill>
              </a:rPr>
              <a:t>một</a:t>
            </a:r>
            <a:r>
              <a:rPr lang="en-US" sz="2400" dirty="0" smtClean="0">
                <a:solidFill>
                  <a:schemeClr val="tx2">
                    <a:lumMod val="50000"/>
                  </a:schemeClr>
                </a:solidFill>
              </a:rPr>
              <a:t> </a:t>
            </a:r>
            <a:r>
              <a:rPr lang="en-US" sz="2400" b="1" dirty="0" err="1" smtClean="0">
                <a:solidFill>
                  <a:schemeClr val="tx2">
                    <a:lumMod val="50000"/>
                  </a:schemeClr>
                </a:solidFill>
              </a:rPr>
              <a:t>bệnh</a:t>
            </a:r>
            <a:r>
              <a:rPr lang="en-US" sz="2400" b="1" dirty="0" smtClean="0">
                <a:solidFill>
                  <a:schemeClr val="tx2">
                    <a:lumMod val="50000"/>
                  </a:schemeClr>
                </a:solidFill>
              </a:rPr>
              <a:t> </a:t>
            </a:r>
            <a:r>
              <a:rPr lang="en-US" sz="2400" b="1" dirty="0" err="1" smtClean="0">
                <a:solidFill>
                  <a:schemeClr val="tx2">
                    <a:lumMod val="50000"/>
                  </a:schemeClr>
                </a:solidFill>
              </a:rPr>
              <a:t>cấp</a:t>
            </a:r>
            <a:r>
              <a:rPr lang="en-US" sz="2400" b="1" dirty="0" smtClean="0">
                <a:solidFill>
                  <a:schemeClr val="tx2">
                    <a:lumMod val="50000"/>
                  </a:schemeClr>
                </a:solidFill>
              </a:rPr>
              <a:t> </a:t>
            </a:r>
            <a:r>
              <a:rPr lang="en-US" sz="2400" b="1" dirty="0" err="1" smtClean="0">
                <a:solidFill>
                  <a:schemeClr val="tx2">
                    <a:lumMod val="50000"/>
                  </a:schemeClr>
                </a:solidFill>
              </a:rPr>
              <a:t>tính</a:t>
            </a:r>
            <a:r>
              <a:rPr lang="en-US" sz="2400" b="1" dirty="0" smtClean="0">
                <a:solidFill>
                  <a:schemeClr val="tx2">
                    <a:lumMod val="50000"/>
                  </a:schemeClr>
                </a:solidFill>
              </a:rPr>
              <a:t> </a:t>
            </a:r>
            <a:r>
              <a:rPr lang="en-US" sz="2400" dirty="0" err="1" smtClean="0">
                <a:solidFill>
                  <a:schemeClr val="tx2">
                    <a:lumMod val="50000"/>
                  </a:schemeClr>
                </a:solidFill>
              </a:rPr>
              <a:t>khác</a:t>
            </a:r>
            <a:r>
              <a:rPr lang="en-US" sz="2400" dirty="0" smtClean="0">
                <a:solidFill>
                  <a:schemeClr val="tx2">
                    <a:lumMod val="50000"/>
                  </a:schemeClr>
                </a:solidFill>
              </a:rPr>
              <a:t> (</a:t>
            </a:r>
            <a:r>
              <a:rPr lang="en-US" sz="2400" dirty="0" err="1" smtClean="0">
                <a:solidFill>
                  <a:schemeClr val="tx2">
                    <a:lumMod val="50000"/>
                  </a:schemeClr>
                </a:solidFill>
              </a:rPr>
              <a:t>nhiễm</a:t>
            </a:r>
            <a:r>
              <a:rPr lang="en-US" sz="2400" dirty="0" smtClean="0">
                <a:solidFill>
                  <a:schemeClr val="tx2">
                    <a:lumMod val="50000"/>
                  </a:schemeClr>
                </a:solidFill>
              </a:rPr>
              <a:t> </a:t>
            </a:r>
            <a:r>
              <a:rPr lang="en-US" sz="2400" dirty="0" err="1" smtClean="0">
                <a:solidFill>
                  <a:schemeClr val="tx2">
                    <a:lumMod val="50000"/>
                  </a:schemeClr>
                </a:solidFill>
              </a:rPr>
              <a:t>trùng</a:t>
            </a:r>
            <a:r>
              <a:rPr lang="en-US" sz="2400" dirty="0" smtClean="0">
                <a:solidFill>
                  <a:schemeClr val="tx2">
                    <a:lumMod val="50000"/>
                  </a:schemeClr>
                </a:solidFill>
              </a:rPr>
              <a:t> </a:t>
            </a:r>
            <a:r>
              <a:rPr lang="en-US" sz="2400" dirty="0" err="1" smtClean="0">
                <a:solidFill>
                  <a:schemeClr val="tx2">
                    <a:lumMod val="50000"/>
                  </a:schemeClr>
                </a:solidFill>
              </a:rPr>
              <a:t>nặng</a:t>
            </a:r>
            <a:r>
              <a:rPr lang="en-US" sz="2400" dirty="0" smtClean="0">
                <a:solidFill>
                  <a:schemeClr val="tx2">
                    <a:lumMod val="50000"/>
                  </a:schemeClr>
                </a:solidFill>
              </a:rPr>
              <a:t>, </a:t>
            </a:r>
            <a:r>
              <a:rPr lang="en-US" sz="2400" dirty="0" err="1" smtClean="0">
                <a:solidFill>
                  <a:schemeClr val="tx2">
                    <a:lumMod val="50000"/>
                  </a:schemeClr>
                </a:solidFill>
              </a:rPr>
              <a:t>nhồi</a:t>
            </a:r>
            <a:r>
              <a:rPr lang="en-US" sz="2400" dirty="0" smtClean="0">
                <a:solidFill>
                  <a:schemeClr val="tx2">
                    <a:lumMod val="50000"/>
                  </a:schemeClr>
                </a:solidFill>
              </a:rPr>
              <a:t> </a:t>
            </a:r>
            <a:r>
              <a:rPr lang="en-US" sz="2400" dirty="0" err="1" smtClean="0">
                <a:solidFill>
                  <a:schemeClr val="tx2">
                    <a:lumMod val="50000"/>
                  </a:schemeClr>
                </a:solidFill>
              </a:rPr>
              <a:t>máu</a:t>
            </a:r>
            <a:r>
              <a:rPr lang="en-US" sz="2400" dirty="0" smtClean="0">
                <a:solidFill>
                  <a:schemeClr val="tx2">
                    <a:lumMod val="50000"/>
                  </a:schemeClr>
                </a:solidFill>
              </a:rPr>
              <a:t> </a:t>
            </a:r>
            <a:r>
              <a:rPr lang="en-US" sz="2400" dirty="0" err="1" smtClean="0">
                <a:solidFill>
                  <a:schemeClr val="tx2">
                    <a:lumMod val="50000"/>
                  </a:schemeClr>
                </a:solidFill>
              </a:rPr>
              <a:t>cơ</a:t>
            </a:r>
            <a:r>
              <a:rPr lang="en-US" sz="2400" dirty="0" smtClean="0">
                <a:solidFill>
                  <a:schemeClr val="tx2">
                    <a:lumMod val="50000"/>
                  </a:schemeClr>
                </a:solidFill>
              </a:rPr>
              <a:t> </a:t>
            </a:r>
            <a:r>
              <a:rPr lang="en-US" sz="2400" dirty="0" err="1" smtClean="0">
                <a:solidFill>
                  <a:schemeClr val="tx2">
                    <a:lumMod val="50000"/>
                  </a:schemeClr>
                </a:solidFill>
              </a:rPr>
              <a:t>tim</a:t>
            </a:r>
            <a:r>
              <a:rPr lang="en-US" sz="2400" dirty="0" smtClean="0">
                <a:solidFill>
                  <a:schemeClr val="tx2">
                    <a:lumMod val="50000"/>
                  </a:schemeClr>
                </a:solidFill>
              </a:rPr>
              <a:t>, </a:t>
            </a:r>
            <a:r>
              <a:rPr lang="en-US" sz="2400" dirty="0" err="1" smtClean="0">
                <a:solidFill>
                  <a:schemeClr val="tx2">
                    <a:lumMod val="50000"/>
                  </a:schemeClr>
                </a:solidFill>
              </a:rPr>
              <a:t>đột</a:t>
            </a:r>
            <a:r>
              <a:rPr lang="en-US" sz="2400" dirty="0" smtClean="0">
                <a:solidFill>
                  <a:schemeClr val="tx2">
                    <a:lumMod val="50000"/>
                  </a:schemeClr>
                </a:solidFill>
              </a:rPr>
              <a:t> </a:t>
            </a:r>
            <a:r>
              <a:rPr lang="en-US" sz="2400" dirty="0" err="1" smtClean="0">
                <a:solidFill>
                  <a:schemeClr val="tx2">
                    <a:lumMod val="50000"/>
                  </a:schemeClr>
                </a:solidFill>
              </a:rPr>
              <a:t>quỵ</a:t>
            </a:r>
            <a:r>
              <a:rPr lang="en-US" sz="2400" dirty="0" smtClean="0">
                <a:solidFill>
                  <a:schemeClr val="tx2">
                    <a:lumMod val="50000"/>
                  </a:schemeClr>
                </a:solidFill>
              </a:rPr>
              <a:t>…)</a:t>
            </a:r>
          </a:p>
          <a:p>
            <a:pPr algn="just">
              <a:lnSpc>
                <a:spcPct val="150000"/>
              </a:lnSpc>
              <a:buFontTx/>
              <a:buChar char="-"/>
            </a:pPr>
            <a:r>
              <a:rPr lang="en-US" sz="2400" dirty="0" smtClean="0">
                <a:solidFill>
                  <a:schemeClr val="tx2">
                    <a:lumMod val="50000"/>
                  </a:schemeClr>
                </a:solidFill>
              </a:rPr>
              <a:t>Can </a:t>
            </a:r>
            <a:r>
              <a:rPr lang="en-US" sz="2400" dirty="0" err="1" smtClean="0">
                <a:solidFill>
                  <a:schemeClr val="tx2">
                    <a:lumMod val="50000"/>
                  </a:schemeClr>
                </a:solidFill>
              </a:rPr>
              <a:t>thiệp</a:t>
            </a:r>
            <a:r>
              <a:rPr lang="en-US" sz="2400" dirty="0" smtClean="0">
                <a:solidFill>
                  <a:schemeClr val="tx2">
                    <a:lumMod val="50000"/>
                  </a:schemeClr>
                </a:solidFill>
              </a:rPr>
              <a:t> </a:t>
            </a:r>
            <a:r>
              <a:rPr lang="en-US" sz="2400" dirty="0" err="1" smtClean="0">
                <a:solidFill>
                  <a:schemeClr val="tx2">
                    <a:lumMod val="50000"/>
                  </a:schemeClr>
                </a:solidFill>
              </a:rPr>
              <a:t>ngoại</a:t>
            </a:r>
            <a:r>
              <a:rPr lang="en-US" sz="2400" dirty="0" smtClean="0">
                <a:solidFill>
                  <a:schemeClr val="tx2">
                    <a:lumMod val="50000"/>
                  </a:schemeClr>
                </a:solidFill>
              </a:rPr>
              <a:t> </a:t>
            </a:r>
            <a:r>
              <a:rPr lang="en-US" sz="2400" dirty="0" err="1" smtClean="0">
                <a:solidFill>
                  <a:schemeClr val="tx2">
                    <a:lumMod val="50000"/>
                  </a:schemeClr>
                </a:solidFill>
              </a:rPr>
              <a:t>khoa</a:t>
            </a:r>
            <a:endParaRPr lang="en-US" sz="2400" dirty="0" smtClean="0">
              <a:solidFill>
                <a:schemeClr val="tx2">
                  <a:lumMod val="50000"/>
                </a:schemeClr>
              </a:solidFill>
            </a:endParaRPr>
          </a:p>
          <a:p>
            <a:pPr algn="just">
              <a:lnSpc>
                <a:spcPct val="150000"/>
              </a:lnSpc>
              <a:buFontTx/>
              <a:buChar char="-"/>
            </a:pPr>
            <a:r>
              <a:rPr lang="en-US" sz="2400" dirty="0" err="1" smtClean="0">
                <a:solidFill>
                  <a:schemeClr val="tx2">
                    <a:lumMod val="50000"/>
                  </a:schemeClr>
                </a:solidFill>
              </a:rPr>
              <a:t>Bệnh</a:t>
            </a:r>
            <a:r>
              <a:rPr lang="en-US" sz="2400" dirty="0" smtClean="0">
                <a:solidFill>
                  <a:schemeClr val="tx2">
                    <a:lumMod val="50000"/>
                  </a:schemeClr>
                </a:solidFill>
              </a:rPr>
              <a:t> </a:t>
            </a:r>
            <a:r>
              <a:rPr lang="en-US" sz="2400" b="1" dirty="0" err="1" smtClean="0">
                <a:solidFill>
                  <a:schemeClr val="tx2">
                    <a:lumMod val="50000"/>
                  </a:schemeClr>
                </a:solidFill>
              </a:rPr>
              <a:t>nhân</a:t>
            </a:r>
            <a:r>
              <a:rPr lang="en-US" sz="2400" b="1" dirty="0" smtClean="0">
                <a:solidFill>
                  <a:schemeClr val="tx2">
                    <a:lumMod val="50000"/>
                  </a:schemeClr>
                </a:solidFill>
              </a:rPr>
              <a:t> </a:t>
            </a:r>
            <a:r>
              <a:rPr lang="en-US" sz="2400" b="1" dirty="0" err="1" smtClean="0">
                <a:solidFill>
                  <a:schemeClr val="tx2">
                    <a:lumMod val="50000"/>
                  </a:schemeClr>
                </a:solidFill>
              </a:rPr>
              <a:t>suy</a:t>
            </a:r>
            <a:r>
              <a:rPr lang="en-US" sz="2400" b="1" dirty="0" smtClean="0">
                <a:solidFill>
                  <a:schemeClr val="tx2">
                    <a:lumMod val="50000"/>
                  </a:schemeClr>
                </a:solidFill>
              </a:rPr>
              <a:t> </a:t>
            </a:r>
            <a:r>
              <a:rPr lang="en-US" sz="2400" b="1" dirty="0" err="1" smtClean="0">
                <a:solidFill>
                  <a:schemeClr val="tx2">
                    <a:lumMod val="50000"/>
                  </a:schemeClr>
                </a:solidFill>
              </a:rPr>
              <a:t>thận</a:t>
            </a:r>
            <a:r>
              <a:rPr lang="en-US" sz="2400" b="1" dirty="0" smtClean="0">
                <a:solidFill>
                  <a:schemeClr val="tx2">
                    <a:lumMod val="50000"/>
                  </a:schemeClr>
                </a:solidFill>
              </a:rPr>
              <a:t> </a:t>
            </a:r>
            <a:r>
              <a:rPr lang="en-US" sz="2400" b="1" dirty="0" err="1" smtClean="0">
                <a:solidFill>
                  <a:schemeClr val="tx2">
                    <a:lumMod val="50000"/>
                  </a:schemeClr>
                </a:solidFill>
              </a:rPr>
              <a:t>hoặc</a:t>
            </a:r>
            <a:r>
              <a:rPr lang="en-US" sz="2400" b="1" dirty="0" smtClean="0">
                <a:solidFill>
                  <a:schemeClr val="tx2">
                    <a:lumMod val="50000"/>
                  </a:schemeClr>
                </a:solidFill>
              </a:rPr>
              <a:t> </a:t>
            </a:r>
            <a:r>
              <a:rPr lang="en-US" sz="2400" b="1" dirty="0" err="1" smtClean="0">
                <a:solidFill>
                  <a:schemeClr val="tx2">
                    <a:lumMod val="50000"/>
                  </a:schemeClr>
                </a:solidFill>
              </a:rPr>
              <a:t>suy</a:t>
            </a:r>
            <a:r>
              <a:rPr lang="en-US" sz="2400" b="1" dirty="0" smtClean="0">
                <a:solidFill>
                  <a:schemeClr val="tx2">
                    <a:lumMod val="50000"/>
                  </a:schemeClr>
                </a:solidFill>
              </a:rPr>
              <a:t> </a:t>
            </a:r>
            <a:r>
              <a:rPr lang="en-US" sz="2400" b="1" dirty="0" err="1" smtClean="0">
                <a:solidFill>
                  <a:schemeClr val="tx2">
                    <a:lumMod val="50000"/>
                  </a:schemeClr>
                </a:solidFill>
              </a:rPr>
              <a:t>gan</a:t>
            </a:r>
            <a:r>
              <a:rPr lang="en-US" sz="2400" b="1" dirty="0" smtClean="0">
                <a:solidFill>
                  <a:schemeClr val="tx2">
                    <a:lumMod val="50000"/>
                  </a:schemeClr>
                </a:solidFill>
              </a:rPr>
              <a:t> </a:t>
            </a:r>
            <a:r>
              <a:rPr lang="en-US" sz="2400" dirty="0" err="1" smtClean="0">
                <a:solidFill>
                  <a:schemeClr val="tx2">
                    <a:lumMod val="50000"/>
                  </a:schemeClr>
                </a:solidFill>
              </a:rPr>
              <a:t>bị</a:t>
            </a:r>
            <a:r>
              <a:rPr lang="en-US" sz="2400" dirty="0" smtClean="0">
                <a:solidFill>
                  <a:schemeClr val="tx2">
                    <a:lumMod val="50000"/>
                  </a:schemeClr>
                </a:solidFill>
              </a:rPr>
              <a:t> </a:t>
            </a:r>
            <a:r>
              <a:rPr lang="en-US" sz="2400" dirty="0" err="1" smtClean="0">
                <a:solidFill>
                  <a:schemeClr val="tx2">
                    <a:lumMod val="50000"/>
                  </a:schemeClr>
                </a:solidFill>
              </a:rPr>
              <a:t>chống</a:t>
            </a:r>
            <a:r>
              <a:rPr lang="en-US" sz="2400" dirty="0" smtClean="0">
                <a:solidFill>
                  <a:schemeClr val="tx2">
                    <a:lumMod val="50000"/>
                  </a:schemeClr>
                </a:solidFill>
              </a:rPr>
              <a:t> </a:t>
            </a:r>
            <a:r>
              <a:rPr lang="en-US" sz="2400" dirty="0" err="1" smtClean="0">
                <a:solidFill>
                  <a:schemeClr val="tx2">
                    <a:lumMod val="50000"/>
                  </a:schemeClr>
                </a:solidFill>
              </a:rPr>
              <a:t>chỉ</a:t>
            </a:r>
            <a:r>
              <a:rPr lang="en-US" sz="2400" dirty="0" smtClean="0">
                <a:solidFill>
                  <a:schemeClr val="tx2">
                    <a:lumMod val="50000"/>
                  </a:schemeClr>
                </a:solidFill>
              </a:rPr>
              <a:t> </a:t>
            </a:r>
            <a:r>
              <a:rPr lang="en-US" sz="2400" dirty="0" err="1" smtClean="0">
                <a:solidFill>
                  <a:schemeClr val="tx2">
                    <a:lumMod val="50000"/>
                  </a:schemeClr>
                </a:solidFill>
              </a:rPr>
              <a:t>định</a:t>
            </a:r>
            <a:r>
              <a:rPr lang="en-US" sz="2400" dirty="0" smtClean="0">
                <a:solidFill>
                  <a:schemeClr val="tx2">
                    <a:lumMod val="50000"/>
                  </a:schemeClr>
                </a:solidFill>
              </a:rPr>
              <a:t> </a:t>
            </a:r>
            <a:r>
              <a:rPr lang="en-US" sz="2400" dirty="0" err="1" smtClean="0">
                <a:solidFill>
                  <a:schemeClr val="tx2">
                    <a:lumMod val="50000"/>
                  </a:schemeClr>
                </a:solidFill>
              </a:rPr>
              <a:t>dùng</a:t>
            </a:r>
            <a:r>
              <a:rPr lang="en-US" sz="2400" dirty="0" smtClean="0">
                <a:solidFill>
                  <a:schemeClr val="tx2">
                    <a:lumMod val="50000"/>
                  </a:schemeClr>
                </a:solidFill>
              </a:rPr>
              <a:t> </a:t>
            </a:r>
            <a:r>
              <a:rPr lang="en-US" sz="2400" dirty="0" err="1" smtClean="0">
                <a:solidFill>
                  <a:schemeClr val="tx2">
                    <a:lumMod val="50000"/>
                  </a:schemeClr>
                </a:solidFill>
              </a:rPr>
              <a:t>thuốc</a:t>
            </a:r>
            <a:r>
              <a:rPr lang="en-US" sz="2400" dirty="0" smtClean="0">
                <a:solidFill>
                  <a:schemeClr val="tx2">
                    <a:lumMod val="50000"/>
                  </a:schemeClr>
                </a:solidFill>
              </a:rPr>
              <a:t> </a:t>
            </a:r>
            <a:r>
              <a:rPr lang="en-US" sz="2400" dirty="0" err="1" smtClean="0">
                <a:solidFill>
                  <a:schemeClr val="tx2">
                    <a:lumMod val="50000"/>
                  </a:schemeClr>
                </a:solidFill>
              </a:rPr>
              <a:t>hạ</a:t>
            </a:r>
            <a:r>
              <a:rPr lang="en-US" sz="2400" dirty="0" smtClean="0">
                <a:solidFill>
                  <a:schemeClr val="tx2">
                    <a:lumMod val="50000"/>
                  </a:schemeClr>
                </a:solidFill>
              </a:rPr>
              <a:t> </a:t>
            </a:r>
            <a:r>
              <a:rPr lang="en-US" sz="2400" dirty="0" err="1" smtClean="0">
                <a:solidFill>
                  <a:schemeClr val="tx2">
                    <a:lumMod val="50000"/>
                  </a:schemeClr>
                </a:solidFill>
              </a:rPr>
              <a:t>đường</a:t>
            </a:r>
            <a:r>
              <a:rPr lang="en-US" sz="2400" dirty="0" smtClean="0">
                <a:solidFill>
                  <a:schemeClr val="tx2">
                    <a:lumMod val="50000"/>
                  </a:schemeClr>
                </a:solidFill>
              </a:rPr>
              <a:t> </a:t>
            </a:r>
            <a:r>
              <a:rPr lang="en-US" sz="2400" dirty="0" err="1" smtClean="0">
                <a:solidFill>
                  <a:schemeClr val="tx2">
                    <a:lumMod val="50000"/>
                  </a:schemeClr>
                </a:solidFill>
              </a:rPr>
              <a:t>huyết</a:t>
            </a:r>
            <a:r>
              <a:rPr lang="en-US" sz="2400" dirty="0" smtClean="0">
                <a:solidFill>
                  <a:schemeClr val="tx2">
                    <a:lumMod val="50000"/>
                  </a:schemeClr>
                </a:solidFill>
              </a:rPr>
              <a:t> </a:t>
            </a:r>
            <a:r>
              <a:rPr lang="en-US" sz="2400" dirty="0" err="1" smtClean="0">
                <a:solidFill>
                  <a:schemeClr val="tx2">
                    <a:lumMod val="50000"/>
                  </a:schemeClr>
                </a:solidFill>
              </a:rPr>
              <a:t>uống</a:t>
            </a:r>
            <a:r>
              <a:rPr lang="en-US" sz="2400" dirty="0" smtClean="0">
                <a:solidFill>
                  <a:schemeClr val="tx2">
                    <a:lumMod val="50000"/>
                  </a:schemeClr>
                </a:solidFill>
              </a:rPr>
              <a:t>.</a:t>
            </a:r>
          </a:p>
          <a:p>
            <a:pPr algn="just">
              <a:lnSpc>
                <a:spcPct val="150000"/>
              </a:lnSpc>
              <a:buFontTx/>
              <a:buChar char="-"/>
            </a:pPr>
            <a:r>
              <a:rPr lang="en-US" sz="2400" dirty="0" err="1" smtClean="0">
                <a:solidFill>
                  <a:schemeClr val="tx2">
                    <a:lumMod val="50000"/>
                  </a:schemeClr>
                </a:solidFill>
              </a:rPr>
              <a:t>Người</a:t>
            </a:r>
            <a:r>
              <a:rPr lang="en-US" sz="2400" dirty="0" smtClean="0">
                <a:solidFill>
                  <a:schemeClr val="tx2">
                    <a:lumMod val="50000"/>
                  </a:schemeClr>
                </a:solidFill>
              </a:rPr>
              <a:t> </a:t>
            </a:r>
            <a:r>
              <a:rPr lang="en-US" sz="2400" dirty="0" err="1" smtClean="0">
                <a:solidFill>
                  <a:schemeClr val="tx2">
                    <a:lumMod val="50000"/>
                  </a:schemeClr>
                </a:solidFill>
              </a:rPr>
              <a:t>bệnh</a:t>
            </a:r>
            <a:r>
              <a:rPr lang="en-US" sz="2400" dirty="0" smtClean="0">
                <a:solidFill>
                  <a:schemeClr val="tx2">
                    <a:lumMod val="50000"/>
                  </a:schemeClr>
                </a:solidFill>
              </a:rPr>
              <a:t> ĐTĐ </a:t>
            </a:r>
            <a:r>
              <a:rPr lang="en-US" sz="2400" dirty="0" err="1" smtClean="0">
                <a:solidFill>
                  <a:schemeClr val="tx2">
                    <a:lumMod val="50000"/>
                  </a:schemeClr>
                </a:solidFill>
              </a:rPr>
              <a:t>mang</a:t>
            </a:r>
            <a:r>
              <a:rPr lang="en-US" sz="2400" dirty="0" smtClean="0">
                <a:solidFill>
                  <a:schemeClr val="tx2">
                    <a:lumMod val="50000"/>
                  </a:schemeClr>
                </a:solidFill>
              </a:rPr>
              <a:t> </a:t>
            </a:r>
            <a:r>
              <a:rPr lang="en-US" sz="2400" dirty="0" err="1" smtClean="0">
                <a:solidFill>
                  <a:schemeClr val="tx2">
                    <a:lumMod val="50000"/>
                  </a:schemeClr>
                </a:solidFill>
              </a:rPr>
              <a:t>thai</a:t>
            </a:r>
            <a:r>
              <a:rPr lang="en-US" sz="2400" dirty="0" smtClean="0">
                <a:solidFill>
                  <a:schemeClr val="tx2">
                    <a:lumMod val="50000"/>
                  </a:schemeClr>
                </a:solidFill>
              </a:rPr>
              <a:t> </a:t>
            </a:r>
            <a:r>
              <a:rPr lang="en-US" sz="2400" dirty="0" err="1" smtClean="0">
                <a:solidFill>
                  <a:schemeClr val="tx2">
                    <a:lumMod val="50000"/>
                  </a:schemeClr>
                </a:solidFill>
              </a:rPr>
              <a:t>hoặc</a:t>
            </a:r>
            <a:r>
              <a:rPr lang="en-US" sz="2400" dirty="0" smtClean="0">
                <a:solidFill>
                  <a:schemeClr val="tx2">
                    <a:lumMod val="50000"/>
                  </a:schemeClr>
                </a:solidFill>
              </a:rPr>
              <a:t> ĐTĐ </a:t>
            </a:r>
            <a:r>
              <a:rPr lang="en-US" sz="2400" dirty="0" err="1" smtClean="0">
                <a:solidFill>
                  <a:schemeClr val="tx2">
                    <a:lumMod val="50000"/>
                  </a:schemeClr>
                </a:solidFill>
              </a:rPr>
              <a:t>thai</a:t>
            </a:r>
            <a:r>
              <a:rPr lang="en-US" sz="2400" dirty="0" smtClean="0">
                <a:solidFill>
                  <a:schemeClr val="tx2">
                    <a:lumMod val="50000"/>
                  </a:schemeClr>
                </a:solidFill>
              </a:rPr>
              <a:t> </a:t>
            </a:r>
            <a:r>
              <a:rPr lang="en-US" sz="2400" dirty="0" err="1" smtClean="0">
                <a:solidFill>
                  <a:schemeClr val="tx2">
                    <a:lumMod val="50000"/>
                  </a:schemeClr>
                </a:solidFill>
              </a:rPr>
              <a:t>kỳ</a:t>
            </a:r>
            <a:r>
              <a:rPr lang="en-US" sz="2400" dirty="0" smtClean="0">
                <a:solidFill>
                  <a:schemeClr val="tx2">
                    <a:lumMod val="50000"/>
                  </a:schemeClr>
                </a:solidFill>
              </a:rPr>
              <a:t>.</a:t>
            </a:r>
          </a:p>
          <a:p>
            <a:pPr algn="just">
              <a:lnSpc>
                <a:spcPct val="150000"/>
              </a:lnSpc>
              <a:buFontTx/>
              <a:buChar char="-"/>
            </a:pPr>
            <a:r>
              <a:rPr lang="en-US" sz="2400" dirty="0" err="1" smtClean="0">
                <a:solidFill>
                  <a:schemeClr val="tx2">
                    <a:lumMod val="50000"/>
                  </a:schemeClr>
                </a:solidFill>
              </a:rPr>
              <a:t>Các</a:t>
            </a:r>
            <a:r>
              <a:rPr lang="en-US" sz="2400" dirty="0" smtClean="0">
                <a:solidFill>
                  <a:schemeClr val="tx2">
                    <a:lumMod val="50000"/>
                  </a:schemeClr>
                </a:solidFill>
              </a:rPr>
              <a:t> </a:t>
            </a:r>
            <a:r>
              <a:rPr lang="en-US" sz="2400" dirty="0" err="1" smtClean="0">
                <a:solidFill>
                  <a:schemeClr val="tx2">
                    <a:lumMod val="50000"/>
                  </a:schemeClr>
                </a:solidFill>
              </a:rPr>
              <a:t>thuốc</a:t>
            </a:r>
            <a:r>
              <a:rPr lang="en-US" sz="2400" dirty="0" smtClean="0">
                <a:solidFill>
                  <a:schemeClr val="tx2">
                    <a:lumMod val="50000"/>
                  </a:schemeClr>
                </a:solidFill>
              </a:rPr>
              <a:t> </a:t>
            </a:r>
            <a:r>
              <a:rPr lang="en-US" sz="2400" dirty="0" err="1" smtClean="0">
                <a:solidFill>
                  <a:schemeClr val="tx2">
                    <a:lumMod val="50000"/>
                  </a:schemeClr>
                </a:solidFill>
              </a:rPr>
              <a:t>hạ</a:t>
            </a:r>
            <a:r>
              <a:rPr lang="en-US" sz="2400" dirty="0" smtClean="0">
                <a:solidFill>
                  <a:schemeClr val="tx2">
                    <a:lumMod val="50000"/>
                  </a:schemeClr>
                </a:solidFill>
              </a:rPr>
              <a:t> </a:t>
            </a:r>
            <a:r>
              <a:rPr lang="en-US" sz="2400" dirty="0" err="1" smtClean="0">
                <a:solidFill>
                  <a:schemeClr val="tx2">
                    <a:lumMod val="50000"/>
                  </a:schemeClr>
                </a:solidFill>
              </a:rPr>
              <a:t>đường</a:t>
            </a:r>
            <a:r>
              <a:rPr lang="en-US" sz="2400" dirty="0" smtClean="0">
                <a:solidFill>
                  <a:schemeClr val="tx2">
                    <a:lumMod val="50000"/>
                  </a:schemeClr>
                </a:solidFill>
              </a:rPr>
              <a:t> </a:t>
            </a:r>
            <a:r>
              <a:rPr lang="en-US" sz="2400" dirty="0" err="1" smtClean="0">
                <a:solidFill>
                  <a:schemeClr val="tx2">
                    <a:lumMod val="50000"/>
                  </a:schemeClr>
                </a:solidFill>
              </a:rPr>
              <a:t>huyết</a:t>
            </a:r>
            <a:r>
              <a:rPr lang="en-US" sz="2400" dirty="0" smtClean="0">
                <a:solidFill>
                  <a:schemeClr val="tx2">
                    <a:lumMod val="50000"/>
                  </a:schemeClr>
                </a:solidFill>
              </a:rPr>
              <a:t> </a:t>
            </a:r>
            <a:r>
              <a:rPr lang="en-US" sz="2400" dirty="0" err="1" smtClean="0">
                <a:solidFill>
                  <a:schemeClr val="tx2">
                    <a:lumMod val="50000"/>
                  </a:schemeClr>
                </a:solidFill>
              </a:rPr>
              <a:t>uống</a:t>
            </a:r>
            <a:r>
              <a:rPr lang="en-US" sz="2400" dirty="0" smtClean="0">
                <a:solidFill>
                  <a:schemeClr val="tx2">
                    <a:lumMod val="50000"/>
                  </a:schemeClr>
                </a:solidFill>
              </a:rPr>
              <a:t> </a:t>
            </a:r>
            <a:r>
              <a:rPr lang="en-US" sz="2400" dirty="0" err="1" smtClean="0">
                <a:solidFill>
                  <a:schemeClr val="tx2">
                    <a:lumMod val="50000"/>
                  </a:schemeClr>
                </a:solidFill>
              </a:rPr>
              <a:t>không</a:t>
            </a:r>
            <a:r>
              <a:rPr lang="en-US" sz="2400" dirty="0" smtClean="0">
                <a:solidFill>
                  <a:schemeClr val="tx2">
                    <a:lumMod val="50000"/>
                  </a:schemeClr>
                </a:solidFill>
              </a:rPr>
              <a:t> </a:t>
            </a:r>
            <a:r>
              <a:rPr lang="en-US" sz="2400" dirty="0" err="1" smtClean="0">
                <a:solidFill>
                  <a:schemeClr val="tx2">
                    <a:lumMod val="50000"/>
                  </a:schemeClr>
                </a:solidFill>
              </a:rPr>
              <a:t>hiệu</a:t>
            </a:r>
            <a:r>
              <a:rPr lang="en-US" sz="2400" dirty="0" smtClean="0">
                <a:solidFill>
                  <a:schemeClr val="tx2">
                    <a:lumMod val="50000"/>
                  </a:schemeClr>
                </a:solidFill>
              </a:rPr>
              <a:t> </a:t>
            </a:r>
            <a:r>
              <a:rPr lang="en-US" sz="2400" dirty="0" err="1" smtClean="0">
                <a:solidFill>
                  <a:schemeClr val="tx2">
                    <a:lumMod val="50000"/>
                  </a:schemeClr>
                </a:solidFill>
              </a:rPr>
              <a:t>quả</a:t>
            </a:r>
            <a:r>
              <a:rPr lang="en-US" sz="2400" dirty="0" smtClean="0">
                <a:solidFill>
                  <a:schemeClr val="tx2">
                    <a:lumMod val="50000"/>
                  </a:schemeClr>
                </a:solidFill>
              </a:rPr>
              <a:t> hay </a:t>
            </a:r>
            <a:r>
              <a:rPr lang="en-US" sz="2400" dirty="0" err="1" smtClean="0">
                <a:solidFill>
                  <a:schemeClr val="tx2">
                    <a:lumMod val="50000"/>
                  </a:schemeClr>
                </a:solidFill>
              </a:rPr>
              <a:t>dị</a:t>
            </a:r>
            <a:r>
              <a:rPr lang="en-US" sz="2400" dirty="0" smtClean="0">
                <a:solidFill>
                  <a:schemeClr val="tx2">
                    <a:lumMod val="50000"/>
                  </a:schemeClr>
                </a:solidFill>
              </a:rPr>
              <a:t> </a:t>
            </a:r>
            <a:r>
              <a:rPr lang="en-US" sz="2400" dirty="0" err="1" smtClean="0">
                <a:solidFill>
                  <a:schemeClr val="tx2">
                    <a:lumMod val="50000"/>
                  </a:schemeClr>
                </a:solidFill>
              </a:rPr>
              <a:t>ứng</a:t>
            </a:r>
            <a:r>
              <a:rPr lang="en-US" sz="2400" dirty="0" smtClean="0">
                <a:solidFill>
                  <a:schemeClr val="tx2">
                    <a:lumMod val="50000"/>
                  </a:schemeClr>
                </a:solidFill>
              </a:rPr>
              <a:t> </a:t>
            </a:r>
            <a:r>
              <a:rPr lang="en-US" sz="2400" dirty="0" err="1" smtClean="0">
                <a:solidFill>
                  <a:schemeClr val="tx2">
                    <a:lumMod val="50000"/>
                  </a:schemeClr>
                </a:solidFill>
              </a:rPr>
              <a:t>với</a:t>
            </a:r>
            <a:r>
              <a:rPr lang="en-US" sz="2400" dirty="0" smtClean="0">
                <a:solidFill>
                  <a:schemeClr val="tx2">
                    <a:lumMod val="50000"/>
                  </a:schemeClr>
                </a:solidFill>
              </a:rPr>
              <a:t> </a:t>
            </a:r>
            <a:r>
              <a:rPr lang="en-US" sz="2400" dirty="0" err="1" smtClean="0">
                <a:solidFill>
                  <a:schemeClr val="tx2">
                    <a:lumMod val="50000"/>
                  </a:schemeClr>
                </a:solidFill>
              </a:rPr>
              <a:t>các</a:t>
            </a:r>
            <a:r>
              <a:rPr lang="en-US" sz="2400" dirty="0" smtClean="0">
                <a:solidFill>
                  <a:schemeClr val="tx2">
                    <a:lumMod val="50000"/>
                  </a:schemeClr>
                </a:solidFill>
              </a:rPr>
              <a:t> </a:t>
            </a:r>
            <a:r>
              <a:rPr lang="en-US" sz="2400" dirty="0" err="1" smtClean="0">
                <a:solidFill>
                  <a:schemeClr val="tx2">
                    <a:lumMod val="50000"/>
                  </a:schemeClr>
                </a:solidFill>
              </a:rPr>
              <a:t>thuốc</a:t>
            </a:r>
            <a:r>
              <a:rPr lang="en-US" sz="2400" dirty="0" smtClean="0">
                <a:solidFill>
                  <a:schemeClr val="tx2">
                    <a:lumMod val="50000"/>
                  </a:schemeClr>
                </a:solidFill>
              </a:rPr>
              <a:t> </a:t>
            </a:r>
            <a:r>
              <a:rPr lang="en-US" sz="2400" dirty="0" err="1" smtClean="0">
                <a:solidFill>
                  <a:schemeClr val="tx2">
                    <a:lumMod val="50000"/>
                  </a:schemeClr>
                </a:solidFill>
              </a:rPr>
              <a:t>hạ</a:t>
            </a:r>
            <a:r>
              <a:rPr lang="en-US" sz="2400" dirty="0" smtClean="0">
                <a:solidFill>
                  <a:schemeClr val="tx2">
                    <a:lumMod val="50000"/>
                  </a:schemeClr>
                </a:solidFill>
              </a:rPr>
              <a:t> </a:t>
            </a:r>
            <a:r>
              <a:rPr lang="en-US" sz="2400" dirty="0" err="1" smtClean="0">
                <a:solidFill>
                  <a:schemeClr val="tx2">
                    <a:lumMod val="50000"/>
                  </a:schemeClr>
                </a:solidFill>
              </a:rPr>
              <a:t>đường</a:t>
            </a:r>
            <a:r>
              <a:rPr lang="en-US" sz="2400" dirty="0" smtClean="0">
                <a:solidFill>
                  <a:schemeClr val="tx2">
                    <a:lumMod val="50000"/>
                  </a:schemeClr>
                </a:solidFill>
              </a:rPr>
              <a:t> </a:t>
            </a:r>
            <a:r>
              <a:rPr lang="en-US" sz="2400" dirty="0" err="1" smtClean="0">
                <a:solidFill>
                  <a:schemeClr val="tx2">
                    <a:lumMod val="50000"/>
                  </a:schemeClr>
                </a:solidFill>
              </a:rPr>
              <a:t>huyết</a:t>
            </a:r>
            <a:r>
              <a:rPr lang="en-US" sz="2400" dirty="0" smtClean="0">
                <a:solidFill>
                  <a:schemeClr val="tx2">
                    <a:lumMod val="50000"/>
                  </a:schemeClr>
                </a:solidFill>
              </a:rPr>
              <a:t> </a:t>
            </a:r>
            <a:r>
              <a:rPr lang="en-US" sz="2400" dirty="0" err="1" smtClean="0">
                <a:solidFill>
                  <a:schemeClr val="tx2">
                    <a:lumMod val="50000"/>
                  </a:schemeClr>
                </a:solidFill>
              </a:rPr>
              <a:t>uống</a:t>
            </a:r>
            <a:r>
              <a:rPr lang="en-US" sz="2400" dirty="0" smtClean="0">
                <a:solidFill>
                  <a:schemeClr val="tx2">
                    <a:lumMod val="50000"/>
                  </a:schemeClr>
                </a:solidFill>
              </a:rPr>
              <a:t>.</a:t>
            </a:r>
          </a:p>
          <a:p>
            <a:pPr algn="just">
              <a:lnSpc>
                <a:spcPct val="150000"/>
              </a:lnSpc>
            </a:pPr>
            <a:endParaRPr lang="en-US" sz="2400"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err="1" smtClean="0">
                <a:latin typeface="Times New Roman" pitchFamily="18" charset="0"/>
                <a:cs typeface="Times New Roman" pitchFamily="18" charset="0"/>
              </a:rPr>
              <a:t>Liều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tiêm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bắt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đầu</a:t>
            </a:r>
            <a:r>
              <a:rPr lang="en-US" dirty="0" smtClean="0">
                <a:latin typeface="Times New Roman" pitchFamily="18" charset="0"/>
                <a:cs typeface="Times New Roman" pitchFamily="18" charset="0"/>
              </a:rPr>
              <a:t>: 0,2UI/kg/</a:t>
            </a:r>
            <a:r>
              <a:rPr lang="en-US" dirty="0" err="1" smtClean="0">
                <a:latin typeface="Times New Roman" pitchFamily="18" charset="0"/>
                <a:cs typeface="Times New Roman" pitchFamily="18" charset="0"/>
              </a:rPr>
              <a:t>ngày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liều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thường</a:t>
            </a:r>
            <a:r>
              <a:rPr lang="en-US" dirty="0" smtClean="0">
                <a:latin typeface="Times New Roman" pitchFamily="18" charset="0"/>
                <a:cs typeface="Times New Roman" pitchFamily="18" charset="0"/>
              </a:rPr>
              <a:t>: 0,3-0,6UI/kg/</a:t>
            </a:r>
            <a:r>
              <a:rPr lang="en-US" dirty="0" err="1" smtClean="0">
                <a:latin typeface="Times New Roman" pitchFamily="18" charset="0"/>
                <a:cs typeface="Times New Roman" pitchFamily="18" charset="0"/>
              </a:rPr>
              <a:t>ngày</a:t>
            </a:r>
            <a:endParaRPr lang="en-US" dirty="0" smtClean="0">
              <a:latin typeface="Times New Roman" pitchFamily="18" charset="0"/>
              <a:cs typeface="Times New Roman" pitchFamily="18" charset="0"/>
            </a:endParaRPr>
          </a:p>
          <a:p>
            <a:r>
              <a:rPr lang="en-US" dirty="0" err="1" smtClean="0">
                <a:latin typeface="Times New Roman" pitchFamily="18" charset="0"/>
                <a:cs typeface="Times New Roman" pitchFamily="18" charset="0"/>
              </a:rPr>
              <a:t>Căn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cứ</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kết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quả</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đường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huyết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giảm</a:t>
            </a:r>
            <a:r>
              <a:rPr lang="en-US" dirty="0" smtClean="0">
                <a:latin typeface="Times New Roman" pitchFamily="18" charset="0"/>
                <a:cs typeface="Times New Roman" pitchFamily="18" charset="0"/>
              </a:rPr>
              <a:t> 1 – 2UI/</a:t>
            </a:r>
            <a:r>
              <a:rPr lang="en-US" dirty="0" err="1" smtClean="0">
                <a:latin typeface="Times New Roman" pitchFamily="18" charset="0"/>
                <a:cs typeface="Times New Roman" pitchFamily="18" charset="0"/>
              </a:rPr>
              <a:t>lần</a:t>
            </a:r>
            <a:endParaRPr lang="en-US" dirty="0" smtClean="0">
              <a:latin typeface="Times New Roman" pitchFamily="18" charset="0"/>
              <a:cs typeface="Times New Roman" pitchFamily="18" charset="0"/>
            </a:endParaRPr>
          </a:p>
          <a:p>
            <a:r>
              <a:rPr lang="en-US" dirty="0" err="1" smtClean="0">
                <a:latin typeface="Times New Roman" pitchFamily="18" charset="0"/>
                <a:cs typeface="Times New Roman" pitchFamily="18" charset="0"/>
              </a:rPr>
              <a:t>Ngoài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đồ</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điều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trị</a:t>
            </a:r>
            <a:r>
              <a:rPr lang="en-US" dirty="0" smtClean="0">
                <a:latin typeface="Times New Roman" pitchFamily="18" charset="0"/>
                <a:cs typeface="Times New Roman" pitchFamily="18" charset="0"/>
              </a:rPr>
              <a:t> ĐTĐ </a:t>
            </a:r>
            <a:r>
              <a:rPr lang="en-US" dirty="0" err="1" smtClean="0">
                <a:latin typeface="Times New Roman" pitchFamily="18" charset="0"/>
                <a:cs typeface="Times New Roman" pitchFamily="18" charset="0"/>
              </a:rPr>
              <a:t>typ</a:t>
            </a:r>
            <a:r>
              <a:rPr lang="en-US" dirty="0" smtClean="0">
                <a:latin typeface="Times New Roman" pitchFamily="18" charset="0"/>
                <a:cs typeface="Times New Roman" pitchFamily="18" charset="0"/>
              </a:rPr>
              <a:t> 1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sử</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dụng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thêm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đồ</a:t>
            </a:r>
            <a:r>
              <a:rPr lang="en-US" dirty="0" smtClean="0">
                <a:latin typeface="Times New Roman" pitchFamily="18" charset="0"/>
                <a:cs typeface="Times New Roman" pitchFamily="18" charset="0"/>
              </a:rPr>
              <a:t> 1mũi insulin </a:t>
            </a:r>
            <a:r>
              <a:rPr lang="en-US" dirty="0" err="1" smtClean="0">
                <a:latin typeface="Times New Roman" pitchFamily="18" charset="0"/>
                <a:cs typeface="Times New Roman" pitchFamily="18" charset="0"/>
              </a:rPr>
              <a:t>phối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hợp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thuốc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uống</a:t>
            </a:r>
            <a:r>
              <a:rPr lang="en-US" dirty="0" smtClean="0">
                <a:latin typeface="Times New Roman" pitchFamily="18" charset="0"/>
                <a:cs typeface="Times New Roman" pitchFamily="18" charset="0"/>
              </a:rPr>
              <a:t>:  </a:t>
            </a:r>
          </a:p>
          <a:p>
            <a:pPr>
              <a:buNone/>
            </a:pPr>
            <a:r>
              <a:rPr lang="en-US" dirty="0" smtClean="0">
                <a:latin typeface="Times New Roman" pitchFamily="18" charset="0"/>
                <a:cs typeface="Times New Roman" pitchFamily="18" charset="0"/>
              </a:rPr>
              <a:t>+1 </a:t>
            </a:r>
            <a:r>
              <a:rPr lang="en-US" dirty="0" err="1" smtClean="0">
                <a:latin typeface="Times New Roman" pitchFamily="18" charset="0"/>
                <a:cs typeface="Times New Roman" pitchFamily="18" charset="0"/>
              </a:rPr>
              <a:t>mũi</a:t>
            </a:r>
            <a:r>
              <a:rPr lang="en-US" dirty="0" smtClean="0">
                <a:latin typeface="Times New Roman" pitchFamily="18" charset="0"/>
                <a:cs typeface="Times New Roman" pitchFamily="18" charset="0"/>
              </a:rPr>
              <a:t> insulin NPH </a:t>
            </a:r>
            <a:r>
              <a:rPr lang="en-US" dirty="0" err="1" smtClean="0">
                <a:latin typeface="Times New Roman" pitchFamily="18" charset="0"/>
                <a:cs typeface="Times New Roman" pitchFamily="18" charset="0"/>
              </a:rPr>
              <a:t>hoặc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hỗn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hợp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trước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bữa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ăn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tối</a:t>
            </a: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+ 1 </a:t>
            </a:r>
            <a:r>
              <a:rPr lang="en-US" dirty="0" err="1" smtClean="0">
                <a:latin typeface="Times New Roman" pitchFamily="18" charset="0"/>
                <a:cs typeface="Times New Roman" pitchFamily="18" charset="0"/>
              </a:rPr>
              <a:t>mũi</a:t>
            </a:r>
            <a:r>
              <a:rPr lang="en-US" dirty="0" smtClean="0">
                <a:latin typeface="Times New Roman" pitchFamily="18" charset="0"/>
                <a:cs typeface="Times New Roman" pitchFamily="18" charset="0"/>
              </a:rPr>
              <a:t> insulin NPH </a:t>
            </a:r>
            <a:r>
              <a:rPr lang="en-US" dirty="0" err="1" smtClean="0">
                <a:latin typeface="Times New Roman" pitchFamily="18" charset="0"/>
                <a:cs typeface="Times New Roman" pitchFamily="18" charset="0"/>
              </a:rPr>
              <a:t>trước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lúc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ngủ</a:t>
            </a:r>
            <a:endParaRPr lang="en-US" dirty="0" smtClean="0">
              <a:latin typeface="Times New Roman" pitchFamily="18" charset="0"/>
              <a:cs typeface="Times New Roman" pitchFamily="18" charset="0"/>
            </a:endParaRPr>
          </a:p>
          <a:p>
            <a:pPr>
              <a:buNone/>
            </a:pPr>
            <a:r>
              <a:rPr lang="en-US" dirty="0" err="1" smtClean="0">
                <a:latin typeface="Times New Roman" pitchFamily="18" charset="0"/>
                <a:cs typeface="Times New Roman" pitchFamily="18" charset="0"/>
              </a:rPr>
              <a:t>Liều</a:t>
            </a:r>
            <a:r>
              <a:rPr lang="en-US" dirty="0" smtClean="0">
                <a:latin typeface="Times New Roman" pitchFamily="18" charset="0"/>
                <a:cs typeface="Times New Roman" pitchFamily="18" charset="0"/>
              </a:rPr>
              <a:t>: 0,1- 0,2 UI/kg/</a:t>
            </a:r>
            <a:r>
              <a:rPr lang="en-US" dirty="0" err="1" smtClean="0">
                <a:latin typeface="Times New Roman" pitchFamily="18" charset="0"/>
                <a:cs typeface="Times New Roman" pitchFamily="18" charset="0"/>
              </a:rPr>
              <a:t>ngày</a:t>
            </a:r>
            <a:endParaRPr lang="en-US" dirty="0">
              <a:latin typeface="Times New Roman" pitchFamily="18" charset="0"/>
              <a:cs typeface="Times New Roman" pitchFamily="18" charset="0"/>
            </a:endParaRPr>
          </a:p>
        </p:txBody>
      </p:sp>
      <p:sp>
        <p:nvSpPr>
          <p:cNvPr id="4" name="Title 3"/>
          <p:cNvSpPr>
            <a:spLocks noGrp="1"/>
          </p:cNvSpPr>
          <p:nvPr>
            <p:ph type="title"/>
          </p:nvPr>
        </p:nvSpPr>
        <p:spPr>
          <a:xfrm>
            <a:off x="838200" y="365126"/>
            <a:ext cx="10515600" cy="770948"/>
          </a:xfrm>
          <a:prstGeom prst="rect">
            <a:avLst/>
          </a:prstGeom>
          <a:ln/>
        </p:spPr>
        <p:style>
          <a:lnRef idx="2">
            <a:schemeClr val="accent2"/>
          </a:lnRef>
          <a:fillRef idx="1">
            <a:schemeClr val="lt1"/>
          </a:fillRef>
          <a:effectRef idx="0">
            <a:schemeClr val="accent2"/>
          </a:effectRef>
          <a:fontRef idx="minor">
            <a:schemeClr val="dk1"/>
          </a:fontRef>
        </p:style>
        <p:txBody>
          <a:bodyPr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fontAlgn="auto">
              <a:spcBef>
                <a:spcPts val="0"/>
              </a:spcBef>
              <a:spcAft>
                <a:spcPts val="0"/>
              </a:spcAft>
              <a:defRPr/>
            </a:pPr>
            <a:r>
              <a:rPr lang="en-US" sz="3200" b="1" dirty="0" smtClean="0">
                <a:solidFill>
                  <a:schemeClr val="tx2">
                    <a:lumMod val="50000"/>
                  </a:schemeClr>
                </a:solidFill>
              </a:rPr>
              <a:t>CHỈ ĐỊNH INSULIN TRONG ĐTĐ TYP 2 </a:t>
            </a:r>
            <a:endParaRPr lang="en-US" sz="3200" b="1"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89602"/>
          </a:xfrm>
        </p:spPr>
        <p:txBody>
          <a:bodyPr/>
          <a:lstStyle/>
          <a:p>
            <a:r>
              <a:rPr lang="en-US" dirty="0" smtClean="0"/>
              <a:t>Ca </a:t>
            </a:r>
            <a:r>
              <a:rPr lang="en-US" dirty="0" err="1" smtClean="0"/>
              <a:t>lâm</a:t>
            </a:r>
            <a:r>
              <a:rPr lang="en-US" dirty="0" smtClean="0"/>
              <a:t> </a:t>
            </a:r>
            <a:r>
              <a:rPr lang="en-US" dirty="0" err="1" smtClean="0"/>
              <a:t>sàng</a:t>
            </a:r>
            <a:r>
              <a:rPr lang="en-US" dirty="0" smtClean="0"/>
              <a:t> 1</a:t>
            </a:r>
            <a:endParaRPr lang="en-US" dirty="0"/>
          </a:p>
        </p:txBody>
      </p:sp>
      <p:sp>
        <p:nvSpPr>
          <p:cNvPr id="3" name="Content Placeholder 2"/>
          <p:cNvSpPr>
            <a:spLocks noGrp="1"/>
          </p:cNvSpPr>
          <p:nvPr>
            <p:ph idx="1"/>
          </p:nvPr>
        </p:nvSpPr>
        <p:spPr>
          <a:xfrm>
            <a:off x="1004454" y="1440872"/>
            <a:ext cx="10515600" cy="4722236"/>
          </a:xfrm>
        </p:spPr>
        <p:txBody>
          <a:bodyPr>
            <a:normAutofit lnSpcReduction="10000"/>
          </a:bodyPr>
          <a:lstStyle/>
          <a:p>
            <a:pPr>
              <a:buNone/>
            </a:pPr>
            <a:endParaRPr lang="en-US" dirty="0" smtClean="0"/>
          </a:p>
          <a:p>
            <a:pPr>
              <a:buNone/>
            </a:pPr>
            <a:r>
              <a:rPr lang="en-US" dirty="0" err="1" smtClean="0"/>
              <a:t>Bác</a:t>
            </a:r>
            <a:r>
              <a:rPr lang="en-US" dirty="0" smtClean="0"/>
              <a:t> </a:t>
            </a:r>
            <a:r>
              <a:rPr lang="en-US" dirty="0" err="1" smtClean="0"/>
              <a:t>sĩ</a:t>
            </a:r>
            <a:r>
              <a:rPr lang="en-US" dirty="0" smtClean="0"/>
              <a:t> </a:t>
            </a:r>
            <a:r>
              <a:rPr lang="en-US" dirty="0" err="1" smtClean="0"/>
              <a:t>kiểm</a:t>
            </a:r>
            <a:r>
              <a:rPr lang="en-US" dirty="0" smtClean="0"/>
              <a:t> </a:t>
            </a:r>
            <a:r>
              <a:rPr lang="en-US" dirty="0" err="1" smtClean="0"/>
              <a:t>tra</a:t>
            </a:r>
            <a:r>
              <a:rPr lang="en-US" dirty="0" smtClean="0"/>
              <a:t> </a:t>
            </a:r>
            <a:r>
              <a:rPr lang="en-US" dirty="0" err="1" smtClean="0"/>
              <a:t>thấy</a:t>
            </a:r>
            <a:r>
              <a:rPr lang="en-US" dirty="0" smtClean="0"/>
              <a:t> </a:t>
            </a:r>
            <a:r>
              <a:rPr lang="en-US" dirty="0" err="1" smtClean="0"/>
              <a:t>ông</a:t>
            </a:r>
            <a:r>
              <a:rPr lang="en-US" dirty="0" smtClean="0"/>
              <a:t> A. ở </a:t>
            </a:r>
            <a:r>
              <a:rPr lang="en-US" dirty="0" err="1" smtClean="0"/>
              <a:t>dạng</a:t>
            </a:r>
            <a:r>
              <a:rPr lang="en-US" dirty="0" smtClean="0"/>
              <a:t> </a:t>
            </a:r>
            <a:r>
              <a:rPr lang="en-US" dirty="0" err="1" smtClean="0"/>
              <a:t>béo</a:t>
            </a:r>
            <a:r>
              <a:rPr lang="en-US" dirty="0" smtClean="0"/>
              <a:t> </a:t>
            </a:r>
            <a:r>
              <a:rPr lang="en-US" dirty="0" err="1" smtClean="0"/>
              <a:t>phì</a:t>
            </a:r>
            <a:r>
              <a:rPr lang="en-US" dirty="0" smtClean="0"/>
              <a:t> vi </a:t>
            </a:r>
            <a:r>
              <a:rPr lang="en-US" dirty="0" err="1" smtClean="0"/>
              <a:t>cân</a:t>
            </a:r>
            <a:r>
              <a:rPr lang="en-US" dirty="0" smtClean="0"/>
              <a:t> </a:t>
            </a:r>
            <a:r>
              <a:rPr lang="en-US" dirty="0" err="1" smtClean="0"/>
              <a:t>nặng</a:t>
            </a:r>
            <a:r>
              <a:rPr lang="en-US" dirty="0" smtClean="0"/>
              <a:t> 72kg </a:t>
            </a:r>
            <a:r>
              <a:rPr lang="en-US" dirty="0" err="1" smtClean="0"/>
              <a:t>nhưng</a:t>
            </a:r>
            <a:r>
              <a:rPr lang="en-US" dirty="0" smtClean="0"/>
              <a:t> </a:t>
            </a:r>
            <a:r>
              <a:rPr lang="en-US" dirty="0" err="1" smtClean="0"/>
              <a:t>chỉ</a:t>
            </a:r>
            <a:r>
              <a:rPr lang="en-US" dirty="0" smtClean="0"/>
              <a:t> </a:t>
            </a:r>
            <a:r>
              <a:rPr lang="en-US" dirty="0" err="1" smtClean="0"/>
              <a:t>cao</a:t>
            </a:r>
            <a:r>
              <a:rPr lang="en-US" dirty="0" smtClean="0"/>
              <a:t> 1,60m </a:t>
            </a:r>
            <a:r>
              <a:rPr lang="en-US" dirty="0" err="1" smtClean="0"/>
              <a:t>và</a:t>
            </a:r>
            <a:r>
              <a:rPr lang="en-US" dirty="0" smtClean="0"/>
              <a:t> </a:t>
            </a:r>
            <a:r>
              <a:rPr lang="en-US" dirty="0" err="1" smtClean="0"/>
              <a:t>có</a:t>
            </a:r>
            <a:r>
              <a:rPr lang="en-US" dirty="0" smtClean="0"/>
              <a:t> </a:t>
            </a:r>
            <a:r>
              <a:rPr lang="en-US" dirty="0" err="1" smtClean="0"/>
              <a:t>sự</a:t>
            </a:r>
            <a:r>
              <a:rPr lang="en-US" dirty="0" smtClean="0"/>
              <a:t> </a:t>
            </a:r>
            <a:r>
              <a:rPr lang="en-US" dirty="0" err="1" smtClean="0"/>
              <a:t>phân</a:t>
            </a:r>
            <a:r>
              <a:rPr lang="en-US" dirty="0" smtClean="0"/>
              <a:t> </a:t>
            </a:r>
            <a:r>
              <a:rPr lang="en-US" dirty="0" err="1" smtClean="0"/>
              <a:t>bố</a:t>
            </a:r>
            <a:r>
              <a:rPr lang="en-US" dirty="0" smtClean="0"/>
              <a:t> </a:t>
            </a:r>
            <a:r>
              <a:rPr lang="en-US" dirty="0" err="1" smtClean="0"/>
              <a:t>mỡ</a:t>
            </a:r>
            <a:r>
              <a:rPr lang="en-US" dirty="0" smtClean="0"/>
              <a:t> </a:t>
            </a:r>
            <a:r>
              <a:rPr lang="en-US" dirty="0" err="1" smtClean="0"/>
              <a:t>không</a:t>
            </a:r>
            <a:r>
              <a:rPr lang="en-US" dirty="0" smtClean="0"/>
              <a:t> </a:t>
            </a:r>
            <a:r>
              <a:rPr lang="en-US" dirty="0" err="1" smtClean="0"/>
              <a:t>đều</a:t>
            </a:r>
            <a:r>
              <a:rPr lang="en-US" dirty="0" smtClean="0"/>
              <a:t>: </a:t>
            </a:r>
            <a:r>
              <a:rPr lang="en-US" dirty="0" err="1" smtClean="0"/>
              <a:t>tỷ</a:t>
            </a:r>
            <a:r>
              <a:rPr lang="en-US" dirty="0" smtClean="0"/>
              <a:t> </a:t>
            </a:r>
            <a:r>
              <a:rPr lang="en-US" dirty="0" err="1" smtClean="0"/>
              <a:t>lệ</a:t>
            </a:r>
            <a:r>
              <a:rPr lang="en-US" dirty="0" smtClean="0"/>
              <a:t> </a:t>
            </a:r>
            <a:r>
              <a:rPr lang="en-US" dirty="0" err="1" smtClean="0"/>
              <a:t>eo-hông</a:t>
            </a:r>
            <a:r>
              <a:rPr lang="en-US" dirty="0" smtClean="0"/>
              <a:t> &gt; 0,95.</a:t>
            </a:r>
          </a:p>
          <a:p>
            <a:pPr>
              <a:buNone/>
            </a:pPr>
            <a:r>
              <a:rPr lang="en-US" dirty="0" err="1" smtClean="0"/>
              <a:t>Trong</a:t>
            </a:r>
            <a:r>
              <a:rPr lang="en-US" dirty="0" smtClean="0"/>
              <a:t> </a:t>
            </a:r>
            <a:r>
              <a:rPr lang="en-US" dirty="0" err="1" smtClean="0"/>
              <a:t>số</a:t>
            </a:r>
            <a:r>
              <a:rPr lang="en-US" dirty="0" smtClean="0"/>
              <a:t> </a:t>
            </a:r>
            <a:r>
              <a:rPr lang="en-US" dirty="0" err="1" smtClean="0"/>
              <a:t>những</a:t>
            </a:r>
            <a:r>
              <a:rPr lang="en-US" dirty="0" smtClean="0"/>
              <a:t> </a:t>
            </a:r>
            <a:r>
              <a:rPr lang="en-US" dirty="0" err="1" smtClean="0"/>
              <a:t>phương</a:t>
            </a:r>
            <a:r>
              <a:rPr lang="en-US" dirty="0" smtClean="0"/>
              <a:t> </a:t>
            </a:r>
            <a:r>
              <a:rPr lang="en-US" dirty="0" err="1" smtClean="0"/>
              <a:t>án</a:t>
            </a:r>
            <a:r>
              <a:rPr lang="en-US" dirty="0" smtClean="0"/>
              <a:t> </a:t>
            </a:r>
            <a:r>
              <a:rPr lang="en-US" dirty="0" err="1" smtClean="0"/>
              <a:t>sau</a:t>
            </a:r>
            <a:r>
              <a:rPr lang="en-US" dirty="0" smtClean="0"/>
              <a:t>, </a:t>
            </a:r>
            <a:r>
              <a:rPr lang="en-US" dirty="0" err="1" smtClean="0"/>
              <a:t>phuong</a:t>
            </a:r>
            <a:r>
              <a:rPr lang="en-US" dirty="0" smtClean="0"/>
              <a:t> </a:t>
            </a:r>
            <a:r>
              <a:rPr lang="en-US" dirty="0" err="1" smtClean="0"/>
              <a:t>án</a:t>
            </a:r>
            <a:r>
              <a:rPr lang="en-US" dirty="0" smtClean="0"/>
              <a:t> </a:t>
            </a:r>
            <a:r>
              <a:rPr lang="en-US" dirty="0" err="1" smtClean="0"/>
              <a:t>nào</a:t>
            </a:r>
            <a:r>
              <a:rPr lang="en-US" dirty="0" smtClean="0"/>
              <a:t> </a:t>
            </a:r>
            <a:r>
              <a:rPr lang="en-US" dirty="0" err="1" smtClean="0"/>
              <a:t>là</a:t>
            </a:r>
            <a:r>
              <a:rPr lang="en-US" dirty="0" smtClean="0"/>
              <a:t> </a:t>
            </a:r>
            <a:r>
              <a:rPr lang="en-US" dirty="0" err="1" smtClean="0"/>
              <a:t>thích</a:t>
            </a:r>
            <a:r>
              <a:rPr lang="en-US" dirty="0" smtClean="0"/>
              <a:t> </a:t>
            </a:r>
            <a:r>
              <a:rPr lang="en-US" dirty="0" err="1" smtClean="0"/>
              <a:t>hợp</a:t>
            </a:r>
            <a:r>
              <a:rPr lang="en-US" dirty="0" smtClean="0"/>
              <a:t> </a:t>
            </a:r>
            <a:r>
              <a:rPr lang="en-US" dirty="0" err="1" smtClean="0"/>
              <a:t>nhất</a:t>
            </a:r>
            <a:r>
              <a:rPr lang="en-US" dirty="0" smtClean="0"/>
              <a:t> </a:t>
            </a:r>
            <a:r>
              <a:rPr lang="en-US" dirty="0" err="1" smtClean="0"/>
              <a:t>với</a:t>
            </a:r>
            <a:r>
              <a:rPr lang="en-US" dirty="0" smtClean="0"/>
              <a:t> </a:t>
            </a:r>
            <a:r>
              <a:rPr lang="en-US" dirty="0" err="1" smtClean="0"/>
              <a:t>bệnh</a:t>
            </a:r>
            <a:r>
              <a:rPr lang="en-US" dirty="0" smtClean="0"/>
              <a:t> </a:t>
            </a:r>
            <a:r>
              <a:rPr lang="en-US" dirty="0" err="1" smtClean="0"/>
              <a:t>nhân</a:t>
            </a:r>
            <a:r>
              <a:rPr lang="en-US" dirty="0" smtClean="0"/>
              <a:t> </a:t>
            </a:r>
            <a:r>
              <a:rPr lang="en-US" dirty="0" err="1" smtClean="0"/>
              <a:t>này</a:t>
            </a:r>
            <a:r>
              <a:rPr lang="en-US" dirty="0" smtClean="0"/>
              <a:t>:</a:t>
            </a:r>
          </a:p>
          <a:p>
            <a:pPr lvl="0"/>
            <a:r>
              <a:rPr lang="en-US" dirty="0" err="1" smtClean="0"/>
              <a:t>Kê</a:t>
            </a:r>
            <a:r>
              <a:rPr lang="en-US" dirty="0" smtClean="0"/>
              <a:t> </a:t>
            </a:r>
            <a:r>
              <a:rPr lang="en-US" dirty="0" err="1" smtClean="0"/>
              <a:t>đơn</a:t>
            </a:r>
            <a:r>
              <a:rPr lang="en-US" dirty="0" smtClean="0"/>
              <a:t> </a:t>
            </a:r>
            <a:r>
              <a:rPr lang="en-US" dirty="0" err="1" smtClean="0"/>
              <a:t>metformin</a:t>
            </a:r>
            <a:r>
              <a:rPr lang="en-US" dirty="0" smtClean="0"/>
              <a:t> </a:t>
            </a:r>
            <a:r>
              <a:rPr lang="en-US" dirty="0" err="1" smtClean="0"/>
              <a:t>trong</a:t>
            </a:r>
            <a:r>
              <a:rPr lang="en-US" dirty="0" smtClean="0"/>
              <a:t> </a:t>
            </a:r>
            <a:r>
              <a:rPr lang="en-US" dirty="0" err="1" smtClean="0"/>
              <a:t>điều</a:t>
            </a:r>
            <a:r>
              <a:rPr lang="en-US" dirty="0" smtClean="0"/>
              <a:t> </a:t>
            </a:r>
            <a:r>
              <a:rPr lang="en-US" dirty="0" err="1" smtClean="0"/>
              <a:t>trị</a:t>
            </a:r>
            <a:r>
              <a:rPr lang="en-US" dirty="0" smtClean="0"/>
              <a:t> </a:t>
            </a:r>
            <a:r>
              <a:rPr lang="en-US" dirty="0" err="1" smtClean="0"/>
              <a:t>khởi</a:t>
            </a:r>
            <a:r>
              <a:rPr lang="en-US" dirty="0" smtClean="0"/>
              <a:t> </a:t>
            </a:r>
            <a:r>
              <a:rPr lang="en-US" dirty="0" err="1" smtClean="0"/>
              <a:t>đầu</a:t>
            </a:r>
            <a:r>
              <a:rPr lang="en-US" dirty="0" smtClean="0"/>
              <a:t> </a:t>
            </a:r>
            <a:r>
              <a:rPr lang="en-US" dirty="0" err="1" smtClean="0"/>
              <a:t>và</a:t>
            </a:r>
            <a:r>
              <a:rPr lang="en-US" dirty="0" smtClean="0"/>
              <a:t> </a:t>
            </a:r>
            <a:r>
              <a:rPr lang="en-US" dirty="0" err="1" smtClean="0"/>
              <a:t>giáo</a:t>
            </a:r>
            <a:r>
              <a:rPr lang="en-US" dirty="0" smtClean="0"/>
              <a:t> </a:t>
            </a:r>
            <a:r>
              <a:rPr lang="en-US" dirty="0" err="1" smtClean="0"/>
              <a:t>dục</a:t>
            </a:r>
            <a:r>
              <a:rPr lang="en-US" dirty="0" smtClean="0"/>
              <a:t> BN </a:t>
            </a:r>
            <a:r>
              <a:rPr lang="en-US" dirty="0" err="1" smtClean="0"/>
              <a:t>thay</a:t>
            </a:r>
            <a:r>
              <a:rPr lang="en-US" dirty="0" smtClean="0"/>
              <a:t> </a:t>
            </a:r>
            <a:r>
              <a:rPr lang="en-US" dirty="0" err="1" smtClean="0"/>
              <a:t>đổi</a:t>
            </a:r>
            <a:r>
              <a:rPr lang="en-US" dirty="0" smtClean="0"/>
              <a:t> </a:t>
            </a:r>
            <a:r>
              <a:rPr lang="en-US" dirty="0" err="1" smtClean="0"/>
              <a:t>lối</a:t>
            </a:r>
            <a:r>
              <a:rPr lang="en-US" dirty="0" smtClean="0"/>
              <a:t> </a:t>
            </a:r>
            <a:r>
              <a:rPr lang="en-US" dirty="0" err="1" smtClean="0"/>
              <a:t>sống</a:t>
            </a:r>
            <a:r>
              <a:rPr lang="en-US" dirty="0" smtClean="0"/>
              <a:t>.</a:t>
            </a:r>
          </a:p>
          <a:p>
            <a:pPr lvl="0"/>
            <a:r>
              <a:rPr lang="en-US" dirty="0" err="1" smtClean="0"/>
              <a:t>Kê</a:t>
            </a:r>
            <a:r>
              <a:rPr lang="en-US" dirty="0" smtClean="0"/>
              <a:t> </a:t>
            </a:r>
            <a:r>
              <a:rPr lang="en-US" dirty="0" err="1" smtClean="0"/>
              <a:t>đơn</a:t>
            </a:r>
            <a:r>
              <a:rPr lang="en-US" dirty="0" smtClean="0"/>
              <a:t> </a:t>
            </a:r>
            <a:r>
              <a:rPr lang="en-US" dirty="0" err="1" smtClean="0"/>
              <a:t>một</a:t>
            </a:r>
            <a:r>
              <a:rPr lang="en-US" dirty="0" smtClean="0"/>
              <a:t> </a:t>
            </a:r>
            <a:r>
              <a:rPr lang="en-US" dirty="0" err="1" smtClean="0"/>
              <a:t>sulfamid</a:t>
            </a:r>
            <a:r>
              <a:rPr lang="en-US" dirty="0" smtClean="0"/>
              <a:t> </a:t>
            </a:r>
            <a:r>
              <a:rPr lang="en-US" dirty="0" err="1" smtClean="0"/>
              <a:t>chống</a:t>
            </a:r>
            <a:r>
              <a:rPr lang="en-US" dirty="0" smtClean="0"/>
              <a:t> </a:t>
            </a:r>
            <a:r>
              <a:rPr lang="en-US" dirty="0" err="1" smtClean="0"/>
              <a:t>đái</a:t>
            </a:r>
            <a:r>
              <a:rPr lang="en-US" dirty="0" smtClean="0"/>
              <a:t> </a:t>
            </a:r>
            <a:r>
              <a:rPr lang="en-US" dirty="0" err="1" smtClean="0"/>
              <a:t>đường</a:t>
            </a:r>
            <a:r>
              <a:rPr lang="en-US" dirty="0" smtClean="0"/>
              <a:t> </a:t>
            </a:r>
            <a:r>
              <a:rPr lang="en-US" dirty="0" err="1" smtClean="0"/>
              <a:t>trong</a:t>
            </a:r>
            <a:r>
              <a:rPr lang="en-US" dirty="0" smtClean="0"/>
              <a:t> </a:t>
            </a:r>
            <a:r>
              <a:rPr lang="en-US" dirty="0" err="1" smtClean="0"/>
              <a:t>điều</a:t>
            </a:r>
            <a:r>
              <a:rPr lang="en-US" dirty="0" smtClean="0"/>
              <a:t> </a:t>
            </a:r>
            <a:r>
              <a:rPr lang="en-US" dirty="0" err="1" smtClean="0"/>
              <a:t>trị</a:t>
            </a:r>
            <a:r>
              <a:rPr lang="en-US" dirty="0" smtClean="0"/>
              <a:t> </a:t>
            </a:r>
            <a:r>
              <a:rPr lang="en-US" dirty="0" err="1" smtClean="0"/>
              <a:t>khởi</a:t>
            </a:r>
            <a:r>
              <a:rPr lang="en-US" dirty="0" smtClean="0"/>
              <a:t> </a:t>
            </a:r>
            <a:r>
              <a:rPr lang="en-US" dirty="0" err="1" smtClean="0"/>
              <a:t>đầu</a:t>
            </a:r>
            <a:r>
              <a:rPr lang="en-US" dirty="0" smtClean="0"/>
              <a:t> </a:t>
            </a:r>
            <a:r>
              <a:rPr lang="en-US" dirty="0" err="1" smtClean="0"/>
              <a:t>và</a:t>
            </a:r>
            <a:r>
              <a:rPr lang="en-US" dirty="0" smtClean="0"/>
              <a:t> </a:t>
            </a:r>
            <a:r>
              <a:rPr lang="en-US" dirty="0" err="1" smtClean="0"/>
              <a:t>giáo</a:t>
            </a:r>
            <a:r>
              <a:rPr lang="en-US" dirty="0" smtClean="0"/>
              <a:t> </a:t>
            </a:r>
            <a:r>
              <a:rPr lang="en-US" dirty="0" err="1" smtClean="0"/>
              <a:t>dục</a:t>
            </a:r>
            <a:r>
              <a:rPr lang="en-US" dirty="0" smtClean="0"/>
              <a:t> BN </a:t>
            </a:r>
            <a:r>
              <a:rPr lang="en-US" dirty="0" err="1" smtClean="0"/>
              <a:t>thay</a:t>
            </a:r>
            <a:r>
              <a:rPr lang="en-US" dirty="0" smtClean="0"/>
              <a:t> </a:t>
            </a:r>
            <a:r>
              <a:rPr lang="en-US" dirty="0" err="1" smtClean="0"/>
              <a:t>đổi</a:t>
            </a:r>
            <a:r>
              <a:rPr lang="en-US" dirty="0" smtClean="0"/>
              <a:t> </a:t>
            </a:r>
            <a:r>
              <a:rPr lang="en-US" dirty="0" err="1" smtClean="0"/>
              <a:t>lối</a:t>
            </a:r>
            <a:r>
              <a:rPr lang="en-US" dirty="0" smtClean="0"/>
              <a:t> </a:t>
            </a:r>
            <a:r>
              <a:rPr lang="en-US" dirty="0" err="1" smtClean="0"/>
              <a:t>sống</a:t>
            </a:r>
            <a:r>
              <a:rPr lang="en-US" dirty="0" smtClean="0"/>
              <a:t>.</a:t>
            </a:r>
          </a:p>
          <a:p>
            <a:r>
              <a:rPr lang="en-US" dirty="0" err="1" smtClean="0"/>
              <a:t>Kê</a:t>
            </a:r>
            <a:r>
              <a:rPr lang="en-US" dirty="0" smtClean="0"/>
              <a:t> </a:t>
            </a:r>
            <a:r>
              <a:rPr lang="en-US" dirty="0" err="1" smtClean="0"/>
              <a:t>đơn</a:t>
            </a:r>
            <a:r>
              <a:rPr lang="en-US" dirty="0" smtClean="0"/>
              <a:t> </a:t>
            </a:r>
            <a:r>
              <a:rPr lang="en-US" dirty="0" err="1" smtClean="0"/>
              <a:t>một</a:t>
            </a:r>
            <a:r>
              <a:rPr lang="en-US" dirty="0" smtClean="0"/>
              <a:t> </a:t>
            </a:r>
            <a:r>
              <a:rPr lang="en-US" dirty="0" err="1" smtClean="0"/>
              <a:t>biguanid</a:t>
            </a:r>
            <a:r>
              <a:rPr lang="en-US" dirty="0" smtClean="0"/>
              <a:t> </a:t>
            </a:r>
            <a:r>
              <a:rPr lang="en-US" dirty="0" err="1" smtClean="0"/>
              <a:t>phối</a:t>
            </a:r>
            <a:r>
              <a:rPr lang="en-US" dirty="0" smtClean="0"/>
              <a:t> </a:t>
            </a:r>
            <a:r>
              <a:rPr lang="en-US" dirty="0" err="1" smtClean="0"/>
              <a:t>hợp</a:t>
            </a:r>
            <a:r>
              <a:rPr lang="en-US" dirty="0" smtClean="0"/>
              <a:t> </a:t>
            </a:r>
            <a:r>
              <a:rPr lang="en-US" dirty="0" err="1" smtClean="0"/>
              <a:t>với</a:t>
            </a:r>
            <a:r>
              <a:rPr lang="en-US" dirty="0" smtClean="0"/>
              <a:t> </a:t>
            </a:r>
            <a:r>
              <a:rPr lang="en-US" dirty="0" err="1" smtClean="0"/>
              <a:t>metformin</a:t>
            </a:r>
            <a:r>
              <a:rPr lang="en-US" dirty="0" smtClean="0"/>
              <a:t> </a:t>
            </a:r>
            <a:r>
              <a:rPr lang="en-US" dirty="0" err="1" smtClean="0"/>
              <a:t>và</a:t>
            </a:r>
            <a:r>
              <a:rPr lang="en-US" dirty="0" smtClean="0"/>
              <a:t> </a:t>
            </a:r>
            <a:r>
              <a:rPr lang="en-US" dirty="0" err="1" smtClean="0"/>
              <a:t>giáo</a:t>
            </a:r>
            <a:r>
              <a:rPr lang="en-US" dirty="0" smtClean="0"/>
              <a:t> </a:t>
            </a:r>
            <a:r>
              <a:rPr lang="en-US" dirty="0" err="1" smtClean="0"/>
              <a:t>dục</a:t>
            </a:r>
            <a:r>
              <a:rPr lang="en-US" dirty="0" smtClean="0"/>
              <a:t> BN </a:t>
            </a:r>
            <a:r>
              <a:rPr lang="en-US" dirty="0" err="1" smtClean="0"/>
              <a:t>thay</a:t>
            </a:r>
            <a:r>
              <a:rPr lang="en-US" dirty="0" smtClean="0"/>
              <a:t> </a:t>
            </a:r>
            <a:r>
              <a:rPr lang="en-US" dirty="0" err="1" smtClean="0"/>
              <a:t>đổi</a:t>
            </a:r>
            <a:r>
              <a:rPr lang="en-US" dirty="0" smtClean="0"/>
              <a:t> </a:t>
            </a:r>
            <a:r>
              <a:rPr lang="en-US" dirty="0" err="1" smtClean="0"/>
              <a:t>lối</a:t>
            </a:r>
            <a:r>
              <a:rPr lang="en-US" dirty="0" smtClean="0"/>
              <a:t> </a:t>
            </a:r>
            <a:r>
              <a:rPr lang="en-US" dirty="0" err="1" smtClean="0"/>
              <a:t>sống</a:t>
            </a:r>
            <a:endParaRPr lang="en-US" dirty="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40615"/>
            <a:ext cx="10515600" cy="5331836"/>
          </a:xfrm>
        </p:spPr>
        <p:txBody>
          <a:bodyPr>
            <a:noAutofit/>
          </a:bodyPr>
          <a:lstStyle/>
          <a:p>
            <a:pPr>
              <a:lnSpc>
                <a:spcPct val="170000"/>
              </a:lnSpc>
            </a:pPr>
            <a:r>
              <a:rPr lang="en-US" sz="2000" dirty="0" err="1" smtClean="0"/>
              <a:t>Ông</a:t>
            </a:r>
            <a:r>
              <a:rPr lang="en-US" sz="2000" dirty="0" smtClean="0"/>
              <a:t> M 67 </a:t>
            </a:r>
            <a:r>
              <a:rPr lang="en-US" sz="2000" dirty="0" err="1" smtClean="0"/>
              <a:t>tuổi</a:t>
            </a:r>
            <a:r>
              <a:rPr lang="en-US" sz="2000" dirty="0" smtClean="0"/>
              <a:t>, </a:t>
            </a:r>
            <a:r>
              <a:rPr lang="en-US" sz="2000" dirty="0" err="1" smtClean="0"/>
              <a:t>bị</a:t>
            </a:r>
            <a:r>
              <a:rPr lang="en-US" sz="2000" dirty="0" smtClean="0"/>
              <a:t> </a:t>
            </a:r>
            <a:r>
              <a:rPr lang="en-US" sz="2000" dirty="0" err="1" smtClean="0"/>
              <a:t>bệnh</a:t>
            </a:r>
            <a:r>
              <a:rPr lang="en-US" sz="2000" dirty="0" smtClean="0"/>
              <a:t> ĐTĐ </a:t>
            </a:r>
            <a:r>
              <a:rPr lang="en-US" sz="2000" dirty="0" err="1" smtClean="0"/>
              <a:t>typ</a:t>
            </a:r>
            <a:r>
              <a:rPr lang="en-US" sz="2000" dirty="0" smtClean="0"/>
              <a:t> 2 </a:t>
            </a:r>
            <a:r>
              <a:rPr lang="en-US" sz="2000" dirty="0" err="1" smtClean="0"/>
              <a:t>đã</a:t>
            </a:r>
            <a:r>
              <a:rPr lang="en-US" sz="2000" dirty="0" smtClean="0"/>
              <a:t> 18 </a:t>
            </a:r>
            <a:r>
              <a:rPr lang="en-US" sz="2000" dirty="0" err="1" smtClean="0"/>
              <a:t>năm</a:t>
            </a:r>
            <a:r>
              <a:rPr lang="en-US" sz="2000" dirty="0" smtClean="0"/>
              <a:t> nay. </a:t>
            </a:r>
            <a:r>
              <a:rPr lang="en-US" sz="2000" dirty="0" err="1" smtClean="0"/>
              <a:t>Thuốc</a:t>
            </a:r>
            <a:r>
              <a:rPr lang="en-US" sz="2000" dirty="0" smtClean="0"/>
              <a:t> </a:t>
            </a:r>
            <a:r>
              <a:rPr lang="en-US" sz="2000" dirty="0" err="1" smtClean="0"/>
              <a:t>thường</a:t>
            </a:r>
            <a:r>
              <a:rPr lang="en-US" sz="2000" dirty="0" smtClean="0"/>
              <a:t> </a:t>
            </a:r>
            <a:r>
              <a:rPr lang="en-US" sz="2000" dirty="0" err="1" smtClean="0"/>
              <a:t>dùng</a:t>
            </a:r>
            <a:r>
              <a:rPr lang="en-US" sz="2000" dirty="0" smtClean="0"/>
              <a:t> </a:t>
            </a:r>
            <a:r>
              <a:rPr lang="en-US" sz="2000" dirty="0" err="1" smtClean="0"/>
              <a:t>là</a:t>
            </a:r>
            <a:r>
              <a:rPr lang="en-US" sz="2000" dirty="0" smtClean="0"/>
              <a:t> insulin </a:t>
            </a:r>
            <a:r>
              <a:rPr lang="en-US" sz="2000" dirty="0" err="1" smtClean="0"/>
              <a:t>Mixtard</a:t>
            </a:r>
            <a:r>
              <a:rPr lang="en-US" sz="2000" dirty="0" smtClean="0"/>
              <a:t> 30 </a:t>
            </a:r>
            <a:r>
              <a:rPr lang="en-US" sz="2000" dirty="0" err="1" smtClean="0"/>
              <a:t>liều</a:t>
            </a:r>
            <a:r>
              <a:rPr lang="en-US" sz="2000" dirty="0" smtClean="0"/>
              <a:t> 24IU </a:t>
            </a:r>
            <a:r>
              <a:rPr lang="en-US" sz="2000" dirty="0" err="1" smtClean="0"/>
              <a:t>lúc</a:t>
            </a:r>
            <a:r>
              <a:rPr lang="en-US" sz="2000" dirty="0" smtClean="0"/>
              <a:t> </a:t>
            </a:r>
            <a:r>
              <a:rPr lang="en-US" sz="2000" dirty="0" err="1" smtClean="0"/>
              <a:t>ăn</a:t>
            </a:r>
            <a:r>
              <a:rPr lang="en-US" sz="2000" dirty="0" smtClean="0"/>
              <a:t> </a:t>
            </a:r>
            <a:r>
              <a:rPr lang="en-US" sz="2000" dirty="0" err="1" smtClean="0"/>
              <a:t>sáng</a:t>
            </a:r>
            <a:r>
              <a:rPr lang="en-US" sz="2000" dirty="0" smtClean="0"/>
              <a:t> </a:t>
            </a:r>
            <a:r>
              <a:rPr lang="en-US" sz="2000" dirty="0" err="1" smtClean="0"/>
              <a:t>và</a:t>
            </a:r>
            <a:r>
              <a:rPr lang="en-US" sz="2000" dirty="0" smtClean="0"/>
              <a:t> 16 </a:t>
            </a:r>
            <a:r>
              <a:rPr lang="en-US" sz="2000" dirty="0" err="1" smtClean="0"/>
              <a:t>lúc</a:t>
            </a:r>
            <a:r>
              <a:rPr lang="en-US" sz="2000" dirty="0" smtClean="0"/>
              <a:t> </a:t>
            </a:r>
            <a:r>
              <a:rPr lang="en-US" sz="2000" dirty="0" err="1" smtClean="0"/>
              <a:t>vào</a:t>
            </a:r>
            <a:r>
              <a:rPr lang="en-US" sz="2000" dirty="0" smtClean="0"/>
              <a:t> </a:t>
            </a:r>
            <a:r>
              <a:rPr lang="en-US" sz="2000" dirty="0" err="1" smtClean="0"/>
              <a:t>bữa</a:t>
            </a:r>
            <a:r>
              <a:rPr lang="en-US" sz="2000" dirty="0" smtClean="0"/>
              <a:t> </a:t>
            </a:r>
            <a:r>
              <a:rPr lang="en-US" sz="2000" dirty="0" err="1" smtClean="0"/>
              <a:t>ăn</a:t>
            </a:r>
            <a:r>
              <a:rPr lang="en-US" sz="2000" dirty="0" smtClean="0"/>
              <a:t> </a:t>
            </a:r>
            <a:r>
              <a:rPr lang="en-US" sz="2000" dirty="0" err="1" smtClean="0"/>
              <a:t>tối</a:t>
            </a:r>
            <a:r>
              <a:rPr lang="en-US" sz="2000" dirty="0" smtClean="0"/>
              <a:t>. </a:t>
            </a:r>
            <a:r>
              <a:rPr lang="en-US" sz="2000" dirty="0" err="1" smtClean="0"/>
              <a:t>Việc</a:t>
            </a:r>
            <a:r>
              <a:rPr lang="en-US" sz="2000" dirty="0" smtClean="0"/>
              <a:t> </a:t>
            </a:r>
            <a:r>
              <a:rPr lang="en-US" sz="2000" dirty="0" err="1" smtClean="0"/>
              <a:t>sử</a:t>
            </a:r>
            <a:r>
              <a:rPr lang="en-US" sz="2000" dirty="0" smtClean="0"/>
              <a:t> </a:t>
            </a:r>
            <a:r>
              <a:rPr lang="en-US" sz="2000" dirty="0" err="1" smtClean="0"/>
              <a:t>dụng</a:t>
            </a:r>
            <a:r>
              <a:rPr lang="en-US" sz="2000" dirty="0" smtClean="0"/>
              <a:t> </a:t>
            </a:r>
            <a:r>
              <a:rPr lang="en-US" sz="2000" dirty="0" err="1" smtClean="0"/>
              <a:t>thuốc</a:t>
            </a:r>
            <a:r>
              <a:rPr lang="en-US" sz="2000" dirty="0" smtClean="0"/>
              <a:t> </a:t>
            </a:r>
            <a:r>
              <a:rPr lang="en-US" sz="2000" dirty="0" err="1" smtClean="0"/>
              <a:t>được</a:t>
            </a:r>
            <a:r>
              <a:rPr lang="en-US" sz="2000" dirty="0" smtClean="0"/>
              <a:t> </a:t>
            </a:r>
            <a:r>
              <a:rPr lang="en-US" sz="2000" dirty="0" err="1" smtClean="0"/>
              <a:t>thực</a:t>
            </a:r>
            <a:r>
              <a:rPr lang="en-US" sz="2000" dirty="0" smtClean="0"/>
              <a:t> </a:t>
            </a:r>
            <a:r>
              <a:rPr lang="en-US" sz="2000" dirty="0" err="1" smtClean="0"/>
              <a:t>hiện</a:t>
            </a:r>
            <a:r>
              <a:rPr lang="en-US" sz="2000" dirty="0" smtClean="0"/>
              <a:t> </a:t>
            </a:r>
            <a:r>
              <a:rPr lang="en-US" sz="2000" dirty="0" err="1" smtClean="0"/>
              <a:t>phối</a:t>
            </a:r>
            <a:r>
              <a:rPr lang="en-US" sz="2000" dirty="0" smtClean="0"/>
              <a:t> </a:t>
            </a:r>
            <a:r>
              <a:rPr lang="en-US" sz="2000" dirty="0" err="1" smtClean="0"/>
              <a:t>hợp</a:t>
            </a:r>
            <a:r>
              <a:rPr lang="en-US" sz="2000" dirty="0" smtClean="0"/>
              <a:t> </a:t>
            </a:r>
            <a:r>
              <a:rPr lang="en-US" sz="2000" dirty="0" err="1" smtClean="0"/>
              <a:t>với</a:t>
            </a:r>
            <a:r>
              <a:rPr lang="en-US" sz="2000" dirty="0" smtClean="0"/>
              <a:t> </a:t>
            </a:r>
            <a:r>
              <a:rPr lang="en-US" sz="2000" dirty="0" err="1" smtClean="0"/>
              <a:t>chế</a:t>
            </a:r>
            <a:r>
              <a:rPr lang="en-US" sz="2000" dirty="0" smtClean="0"/>
              <a:t> </a:t>
            </a:r>
            <a:r>
              <a:rPr lang="en-US" sz="2000" dirty="0" err="1" smtClean="0"/>
              <a:t>độ</a:t>
            </a:r>
            <a:r>
              <a:rPr lang="en-US" sz="2000" dirty="0" smtClean="0"/>
              <a:t> </a:t>
            </a:r>
            <a:r>
              <a:rPr lang="en-US" sz="2000" dirty="0" err="1" smtClean="0"/>
              <a:t>ăn</a:t>
            </a:r>
            <a:r>
              <a:rPr lang="en-US" sz="2000" dirty="0" smtClean="0"/>
              <a:t>, </a:t>
            </a:r>
            <a:r>
              <a:rPr lang="en-US" sz="2000" dirty="0" err="1" smtClean="0"/>
              <a:t>nhờ</a:t>
            </a:r>
            <a:r>
              <a:rPr lang="en-US" sz="2000" dirty="0" smtClean="0"/>
              <a:t> </a:t>
            </a:r>
            <a:r>
              <a:rPr lang="en-US" sz="2000" dirty="0" err="1" smtClean="0"/>
              <a:t>đó</a:t>
            </a:r>
            <a:r>
              <a:rPr lang="en-US" sz="2000" dirty="0" smtClean="0"/>
              <a:t> </a:t>
            </a:r>
            <a:r>
              <a:rPr lang="en-US" sz="2000" dirty="0" err="1" smtClean="0"/>
              <a:t>mức</a:t>
            </a:r>
            <a:r>
              <a:rPr lang="en-US" sz="2000" dirty="0" smtClean="0"/>
              <a:t> glucose </a:t>
            </a:r>
            <a:r>
              <a:rPr lang="en-US" sz="2000" dirty="0" err="1" smtClean="0"/>
              <a:t>máu</a:t>
            </a:r>
            <a:r>
              <a:rPr lang="en-US" sz="2000" dirty="0" smtClean="0"/>
              <a:t> </a:t>
            </a:r>
            <a:r>
              <a:rPr lang="en-US" sz="2000" dirty="0" err="1" smtClean="0"/>
              <a:t>duy</a:t>
            </a:r>
            <a:r>
              <a:rPr lang="en-US" sz="2000" dirty="0" smtClean="0"/>
              <a:t> </a:t>
            </a:r>
            <a:r>
              <a:rPr lang="en-US" sz="2000" dirty="0" err="1" smtClean="0"/>
              <a:t>trì</a:t>
            </a:r>
            <a:r>
              <a:rPr lang="en-US" sz="2000" dirty="0" smtClean="0"/>
              <a:t> </a:t>
            </a:r>
            <a:r>
              <a:rPr lang="en-US" sz="2000" dirty="0" err="1" smtClean="0"/>
              <a:t>được</a:t>
            </a:r>
            <a:r>
              <a:rPr lang="en-US" sz="2000" dirty="0" smtClean="0"/>
              <a:t> </a:t>
            </a:r>
            <a:r>
              <a:rPr lang="en-US" sz="2000" dirty="0" err="1" smtClean="0"/>
              <a:t>từ</a:t>
            </a:r>
            <a:r>
              <a:rPr lang="en-US" sz="2000" dirty="0" smtClean="0"/>
              <a:t> 5 - 11 </a:t>
            </a:r>
            <a:r>
              <a:rPr lang="en-US" sz="2000" dirty="0" err="1" smtClean="0"/>
              <a:t>mmol</a:t>
            </a:r>
            <a:r>
              <a:rPr lang="en-US" sz="2000" dirty="0" smtClean="0"/>
              <a:t>/L. </a:t>
            </a:r>
            <a:r>
              <a:rPr lang="en-US" sz="2000" dirty="0" err="1" smtClean="0"/>
              <a:t>Hai</a:t>
            </a:r>
            <a:r>
              <a:rPr lang="en-US" sz="2000" dirty="0" smtClean="0"/>
              <a:t> </a:t>
            </a:r>
            <a:r>
              <a:rPr lang="en-US" sz="2000" dirty="0" err="1" smtClean="0"/>
              <a:t>tháng</a:t>
            </a:r>
            <a:r>
              <a:rPr lang="en-US" sz="2000" dirty="0" smtClean="0"/>
              <a:t> </a:t>
            </a:r>
            <a:r>
              <a:rPr lang="en-US" sz="2000" dirty="0" err="1" smtClean="0"/>
              <a:t>trước</a:t>
            </a:r>
            <a:r>
              <a:rPr lang="en-US" sz="2000" dirty="0" smtClean="0"/>
              <a:t> </a:t>
            </a:r>
            <a:r>
              <a:rPr lang="en-US" sz="2000" dirty="0" err="1" smtClean="0"/>
              <a:t>đây</a:t>
            </a:r>
            <a:r>
              <a:rPr lang="en-US" sz="2000" dirty="0" smtClean="0"/>
              <a:t> </a:t>
            </a:r>
            <a:r>
              <a:rPr lang="en-US" sz="2000" dirty="0" err="1" smtClean="0"/>
              <a:t>mức</a:t>
            </a:r>
            <a:r>
              <a:rPr lang="en-US" sz="2000" dirty="0" smtClean="0"/>
              <a:t> </a:t>
            </a:r>
            <a:r>
              <a:rPr lang="en-US" sz="2000" dirty="0" err="1" smtClean="0"/>
              <a:t>HbAlc</a:t>
            </a:r>
            <a:r>
              <a:rPr lang="en-US" sz="2000" dirty="0" smtClean="0"/>
              <a:t> </a:t>
            </a:r>
            <a:r>
              <a:rPr lang="en-US" sz="2000" dirty="0" err="1" smtClean="0"/>
              <a:t>đo</a:t>
            </a:r>
            <a:r>
              <a:rPr lang="en-US" sz="2000" dirty="0" smtClean="0"/>
              <a:t> </a:t>
            </a:r>
            <a:r>
              <a:rPr lang="en-US" sz="2000" dirty="0" err="1" smtClean="0"/>
              <a:t>được</a:t>
            </a:r>
            <a:r>
              <a:rPr lang="en-US" sz="2000" dirty="0" smtClean="0"/>
              <a:t> </a:t>
            </a:r>
            <a:r>
              <a:rPr lang="en-US" sz="2000" dirty="0" err="1" smtClean="0"/>
              <a:t>là</a:t>
            </a:r>
            <a:r>
              <a:rPr lang="en-US" sz="2000" dirty="0" smtClean="0"/>
              <a:t> 6,3% </a:t>
            </a:r>
            <a:r>
              <a:rPr lang="en-US" sz="2000" dirty="0" err="1" smtClean="0"/>
              <a:t>Tuần</a:t>
            </a:r>
            <a:r>
              <a:rPr lang="en-US" sz="2000" dirty="0" smtClean="0"/>
              <a:t> </a:t>
            </a:r>
            <a:r>
              <a:rPr lang="en-US" sz="2000" dirty="0" err="1" smtClean="0"/>
              <a:t>trước</a:t>
            </a:r>
            <a:r>
              <a:rPr lang="en-US" sz="2000" dirty="0" smtClean="0"/>
              <a:t> </a:t>
            </a:r>
            <a:r>
              <a:rPr lang="en-US" sz="2000" dirty="0" err="1" smtClean="0"/>
              <a:t>đó</a:t>
            </a:r>
            <a:r>
              <a:rPr lang="en-US" sz="2000" dirty="0" smtClean="0"/>
              <a:t> </a:t>
            </a:r>
            <a:r>
              <a:rPr lang="en-US" sz="2000" dirty="0" err="1" smtClean="0"/>
              <a:t>ông</a:t>
            </a:r>
            <a:r>
              <a:rPr lang="en-US" sz="2000" dirty="0" smtClean="0"/>
              <a:t> </a:t>
            </a:r>
            <a:r>
              <a:rPr lang="en-US" sz="2000" dirty="0" err="1" smtClean="0"/>
              <a:t>bỗng</a:t>
            </a:r>
            <a:r>
              <a:rPr lang="en-US" sz="2000" dirty="0" smtClean="0"/>
              <a:t> </a:t>
            </a:r>
            <a:r>
              <a:rPr lang="en-US" sz="2000" dirty="0" err="1" smtClean="0"/>
              <a:t>thấy</a:t>
            </a:r>
            <a:r>
              <a:rPr lang="en-US" sz="2000" dirty="0" smtClean="0"/>
              <a:t> </a:t>
            </a:r>
            <a:r>
              <a:rPr lang="en-US" sz="2000" dirty="0" err="1" smtClean="0"/>
              <a:t>giảm</a:t>
            </a:r>
            <a:r>
              <a:rPr lang="en-US" sz="2000" dirty="0" smtClean="0"/>
              <a:t> </a:t>
            </a:r>
            <a:r>
              <a:rPr lang="en-US" sz="2000" dirty="0" err="1" smtClean="0"/>
              <a:t>thị</a:t>
            </a:r>
            <a:r>
              <a:rPr lang="en-US" sz="2000" dirty="0" smtClean="0"/>
              <a:t> </a:t>
            </a:r>
            <a:r>
              <a:rPr lang="en-US" sz="2000" dirty="0" err="1" smtClean="0"/>
              <a:t>lực</a:t>
            </a:r>
            <a:r>
              <a:rPr lang="en-US" sz="2000" dirty="0" smtClean="0"/>
              <a:t>, </a:t>
            </a:r>
            <a:r>
              <a:rPr lang="en-US" sz="2000" dirty="0" err="1" smtClean="0"/>
              <a:t>đau</a:t>
            </a:r>
            <a:r>
              <a:rPr lang="en-US" sz="2000" dirty="0" smtClean="0"/>
              <a:t> </a:t>
            </a:r>
            <a:r>
              <a:rPr lang="en-US" sz="2000" dirty="0" err="1" smtClean="0"/>
              <a:t>quai</a:t>
            </a:r>
            <a:r>
              <a:rPr lang="en-US" sz="2000" dirty="0" smtClean="0"/>
              <a:t> </a:t>
            </a:r>
            <a:r>
              <a:rPr lang="en-US" sz="2000" dirty="0" err="1" smtClean="0"/>
              <a:t>hàm</a:t>
            </a:r>
            <a:r>
              <a:rPr lang="en-US" sz="2000" dirty="0" smtClean="0"/>
              <a:t>, </a:t>
            </a:r>
            <a:r>
              <a:rPr lang="en-US" sz="2000" dirty="0" err="1" smtClean="0"/>
              <a:t>đau</a:t>
            </a:r>
            <a:r>
              <a:rPr lang="en-US" sz="2000" dirty="0" smtClean="0"/>
              <a:t> </a:t>
            </a:r>
            <a:r>
              <a:rPr lang="en-US" sz="2000" dirty="0" err="1" smtClean="0"/>
              <a:t>đầu</a:t>
            </a:r>
            <a:r>
              <a:rPr lang="en-US" sz="2000" dirty="0" smtClean="0"/>
              <a:t> </a:t>
            </a:r>
            <a:r>
              <a:rPr lang="en-US" sz="2000" dirty="0" err="1" smtClean="0"/>
              <a:t>dự</a:t>
            </a:r>
            <a:r>
              <a:rPr lang="en-US" sz="2000" dirty="0" smtClean="0"/>
              <a:t> </a:t>
            </a:r>
            <a:r>
              <a:rPr lang="en-US" sz="2000" dirty="0" err="1" smtClean="0"/>
              <a:t>dội</a:t>
            </a:r>
            <a:r>
              <a:rPr lang="en-US" sz="2000" dirty="0" smtClean="0"/>
              <a:t> </a:t>
            </a:r>
            <a:r>
              <a:rPr lang="en-US" sz="2000" dirty="0" err="1" smtClean="0"/>
              <a:t>và</a:t>
            </a:r>
            <a:r>
              <a:rPr lang="en-US" sz="2000" dirty="0" smtClean="0"/>
              <a:t> </a:t>
            </a:r>
            <a:r>
              <a:rPr lang="en-US" sz="2000" dirty="0" err="1" smtClean="0"/>
              <a:t>được</a:t>
            </a:r>
            <a:r>
              <a:rPr lang="en-US" sz="2000" dirty="0" smtClean="0"/>
              <a:t> </a:t>
            </a:r>
            <a:r>
              <a:rPr lang="en-US" sz="2000" dirty="0" err="1" smtClean="0"/>
              <a:t>bác</a:t>
            </a:r>
            <a:r>
              <a:rPr lang="en-US" sz="2000" dirty="0" smtClean="0"/>
              <a:t> </a:t>
            </a:r>
            <a:r>
              <a:rPr lang="en-US" sz="2000" dirty="0" err="1" smtClean="0"/>
              <a:t>sĩ</a:t>
            </a:r>
            <a:r>
              <a:rPr lang="en-US" sz="2000" dirty="0" smtClean="0"/>
              <a:t> </a:t>
            </a:r>
            <a:r>
              <a:rPr lang="en-US" sz="2000" dirty="0" err="1" smtClean="0"/>
              <a:t>chẩn</a:t>
            </a:r>
            <a:r>
              <a:rPr lang="en-US" sz="2000" dirty="0" smtClean="0"/>
              <a:t> </a:t>
            </a:r>
            <a:r>
              <a:rPr lang="en-US" sz="2000" dirty="0" err="1" smtClean="0"/>
              <a:t>đoán</a:t>
            </a:r>
            <a:r>
              <a:rPr lang="en-US" sz="2000" dirty="0" smtClean="0"/>
              <a:t> </a:t>
            </a:r>
            <a:r>
              <a:rPr lang="en-US" sz="2000" dirty="0" err="1" smtClean="0"/>
              <a:t>bị</a:t>
            </a:r>
            <a:r>
              <a:rPr lang="en-US" sz="2000" dirty="0" smtClean="0"/>
              <a:t> </a:t>
            </a:r>
            <a:r>
              <a:rPr lang="en-US" sz="2000" dirty="0" err="1" smtClean="0"/>
              <a:t>viêm</a:t>
            </a:r>
            <a:r>
              <a:rPr lang="en-US" sz="2000" dirty="0" smtClean="0"/>
              <a:t> </a:t>
            </a:r>
            <a:r>
              <a:rPr lang="en-US" sz="2000" dirty="0" err="1" smtClean="0"/>
              <a:t>động</a:t>
            </a:r>
            <a:r>
              <a:rPr lang="en-US" sz="2000" dirty="0" smtClean="0"/>
              <a:t> </a:t>
            </a:r>
            <a:r>
              <a:rPr lang="en-US" sz="2000" dirty="0" err="1" smtClean="0"/>
              <a:t>mạch</a:t>
            </a:r>
            <a:r>
              <a:rPr lang="en-US" sz="2000" dirty="0" smtClean="0"/>
              <a:t> </a:t>
            </a:r>
            <a:r>
              <a:rPr lang="en-US" sz="2000" dirty="0" err="1" smtClean="0"/>
              <a:t>thái</a:t>
            </a:r>
            <a:r>
              <a:rPr lang="en-US" sz="2000" dirty="0" smtClean="0"/>
              <a:t> </a:t>
            </a:r>
            <a:r>
              <a:rPr lang="en-US" sz="2000" dirty="0" err="1" smtClean="0"/>
              <a:t>dương</a:t>
            </a:r>
            <a:r>
              <a:rPr lang="en-US" sz="2000" dirty="0" smtClean="0"/>
              <a:t> </a:t>
            </a:r>
            <a:r>
              <a:rPr lang="en-US" sz="2000" dirty="0" err="1" smtClean="0"/>
              <a:t>nên</a:t>
            </a:r>
            <a:r>
              <a:rPr lang="en-US" sz="2000" dirty="0" smtClean="0"/>
              <a:t> </a:t>
            </a:r>
            <a:r>
              <a:rPr lang="en-US" sz="2000" dirty="0" err="1" smtClean="0"/>
              <a:t>được</a:t>
            </a:r>
            <a:r>
              <a:rPr lang="en-US" sz="2000" dirty="0" smtClean="0"/>
              <a:t> </a:t>
            </a:r>
            <a:r>
              <a:rPr lang="en-US" sz="2000" dirty="0" err="1" smtClean="0"/>
              <a:t>kê</a:t>
            </a:r>
            <a:r>
              <a:rPr lang="en-US" sz="2000" dirty="0" smtClean="0"/>
              <a:t> </a:t>
            </a:r>
            <a:r>
              <a:rPr lang="en-US" sz="2000" dirty="0" err="1" smtClean="0"/>
              <a:t>đon</a:t>
            </a:r>
            <a:r>
              <a:rPr lang="en-US" sz="2000" dirty="0" smtClean="0"/>
              <a:t> </a:t>
            </a:r>
            <a:r>
              <a:rPr lang="en-US" sz="2000" dirty="0" err="1" smtClean="0"/>
              <a:t>prednisolon</a:t>
            </a:r>
            <a:r>
              <a:rPr lang="en-US" sz="2000" dirty="0" smtClean="0"/>
              <a:t> 60mg </a:t>
            </a:r>
            <a:r>
              <a:rPr lang="en-US" sz="2000" dirty="0" err="1" smtClean="0"/>
              <a:t>mỗi</a:t>
            </a:r>
            <a:r>
              <a:rPr lang="en-US" sz="2000" dirty="0" smtClean="0"/>
              <a:t> </a:t>
            </a:r>
            <a:r>
              <a:rPr lang="en-US" sz="2000" dirty="0" err="1" smtClean="0"/>
              <a:t>ngày</a:t>
            </a:r>
            <a:r>
              <a:rPr lang="en-US" sz="2000" dirty="0" smtClean="0"/>
              <a:t>. </a:t>
            </a:r>
            <a:r>
              <a:rPr lang="en-US" sz="2000" dirty="0" err="1" smtClean="0"/>
              <a:t>Mấy</a:t>
            </a:r>
            <a:r>
              <a:rPr lang="en-US" sz="2000" dirty="0" smtClean="0"/>
              <a:t> </a:t>
            </a:r>
            <a:r>
              <a:rPr lang="en-US" sz="2000" dirty="0" err="1" smtClean="0"/>
              <a:t>hôm</a:t>
            </a:r>
            <a:r>
              <a:rPr lang="en-US" sz="2000" dirty="0" smtClean="0"/>
              <a:t> nay </a:t>
            </a:r>
            <a:r>
              <a:rPr lang="en-US" sz="2000" dirty="0" err="1" smtClean="0"/>
              <a:t>kiểm</a:t>
            </a:r>
            <a:r>
              <a:rPr lang="en-US" sz="2000" dirty="0" smtClean="0"/>
              <a:t> </a:t>
            </a:r>
            <a:r>
              <a:rPr lang="en-US" sz="2000" dirty="0" err="1" smtClean="0"/>
              <a:t>tra</a:t>
            </a:r>
            <a:r>
              <a:rPr lang="en-US" sz="2000" dirty="0" smtClean="0"/>
              <a:t> glucose </a:t>
            </a:r>
            <a:r>
              <a:rPr lang="en-US" sz="2000" dirty="0" err="1" smtClean="0"/>
              <a:t>máu</a:t>
            </a:r>
            <a:r>
              <a:rPr lang="en-US" sz="2000" dirty="0" smtClean="0"/>
              <a:t> </a:t>
            </a:r>
            <a:r>
              <a:rPr lang="en-US" sz="2000" dirty="0" err="1" smtClean="0"/>
              <a:t>đều</a:t>
            </a:r>
            <a:r>
              <a:rPr lang="en-US" sz="2000" dirty="0" smtClean="0"/>
              <a:t> </a:t>
            </a:r>
            <a:r>
              <a:rPr lang="en-US" sz="2000" dirty="0" err="1" smtClean="0"/>
              <a:t>cho</a:t>
            </a:r>
            <a:r>
              <a:rPr lang="en-US" sz="2000" dirty="0" smtClean="0"/>
              <a:t> </a:t>
            </a:r>
            <a:r>
              <a:rPr lang="en-US" sz="2000" dirty="0" err="1" smtClean="0"/>
              <a:t>kết</a:t>
            </a:r>
            <a:r>
              <a:rPr lang="en-US" sz="2000" dirty="0" smtClean="0"/>
              <a:t> </a:t>
            </a:r>
            <a:r>
              <a:rPr lang="en-US" sz="2000" dirty="0" err="1" smtClean="0"/>
              <a:t>quả</a:t>
            </a:r>
            <a:r>
              <a:rPr lang="en-US" sz="2000" dirty="0" smtClean="0"/>
              <a:t> </a:t>
            </a:r>
            <a:r>
              <a:rPr lang="en-US" sz="2000" dirty="0" err="1" smtClean="0"/>
              <a:t>cao</a:t>
            </a:r>
            <a:r>
              <a:rPr lang="en-US" sz="2000" dirty="0" smtClean="0"/>
              <a:t>, </a:t>
            </a:r>
            <a:r>
              <a:rPr lang="en-US" sz="2000" dirty="0" err="1" smtClean="0"/>
              <a:t>có</a:t>
            </a:r>
            <a:r>
              <a:rPr lang="en-US" sz="2000" dirty="0" smtClean="0"/>
              <a:t> </a:t>
            </a:r>
            <a:r>
              <a:rPr lang="en-US" sz="2000" dirty="0" err="1" smtClean="0"/>
              <a:t>hôm</a:t>
            </a:r>
            <a:r>
              <a:rPr lang="en-US" sz="2000" dirty="0" smtClean="0"/>
              <a:t> </a:t>
            </a:r>
            <a:r>
              <a:rPr lang="en-US" sz="2000" dirty="0" err="1" smtClean="0"/>
              <a:t>lên</a:t>
            </a:r>
            <a:r>
              <a:rPr lang="en-US" sz="2000" dirty="0" smtClean="0"/>
              <a:t> </a:t>
            </a:r>
            <a:r>
              <a:rPr lang="en-US" sz="2000" dirty="0" err="1" smtClean="0"/>
              <a:t>đến</a:t>
            </a:r>
            <a:r>
              <a:rPr lang="en-US" sz="2000" dirty="0" smtClean="0"/>
              <a:t> 20 </a:t>
            </a:r>
            <a:r>
              <a:rPr lang="en-US" sz="2000" dirty="0" err="1" smtClean="0"/>
              <a:t>mmol</a:t>
            </a:r>
            <a:r>
              <a:rPr lang="en-US" sz="2000" dirty="0" smtClean="0"/>
              <a:t>/L, </a:t>
            </a:r>
            <a:r>
              <a:rPr lang="en-US" sz="2000" dirty="0" err="1" smtClean="0"/>
              <a:t>điều</a:t>
            </a:r>
            <a:r>
              <a:rPr lang="en-US" sz="2000" dirty="0" smtClean="0"/>
              <a:t> </a:t>
            </a:r>
            <a:r>
              <a:rPr lang="en-US" sz="2000" dirty="0" err="1" smtClean="0"/>
              <a:t>mà</a:t>
            </a:r>
            <a:r>
              <a:rPr lang="en-US" sz="2000" dirty="0" smtClean="0"/>
              <a:t> </a:t>
            </a:r>
            <a:r>
              <a:rPr lang="en-US" sz="2000" dirty="0" err="1" smtClean="0"/>
              <a:t>trước</a:t>
            </a:r>
            <a:r>
              <a:rPr lang="en-US" sz="2000" dirty="0" smtClean="0"/>
              <a:t> </a:t>
            </a:r>
            <a:r>
              <a:rPr lang="en-US" sz="2000" dirty="0" err="1" smtClean="0"/>
              <a:t>kia</a:t>
            </a:r>
            <a:r>
              <a:rPr lang="en-US" sz="2000" dirty="0" smtClean="0"/>
              <a:t> </a:t>
            </a:r>
            <a:r>
              <a:rPr lang="en-US" sz="2000" dirty="0" err="1" smtClean="0"/>
              <a:t>không</a:t>
            </a:r>
            <a:r>
              <a:rPr lang="en-US" sz="2000" dirty="0" smtClean="0"/>
              <a:t> </a:t>
            </a:r>
            <a:r>
              <a:rPr lang="en-US" sz="2000" dirty="0" err="1" smtClean="0"/>
              <a:t>bao</a:t>
            </a:r>
            <a:r>
              <a:rPr lang="en-US" sz="2000" dirty="0" smtClean="0"/>
              <a:t> </a:t>
            </a:r>
            <a:r>
              <a:rPr lang="en-US" sz="2000" dirty="0" err="1" smtClean="0"/>
              <a:t>giờ</a:t>
            </a:r>
            <a:r>
              <a:rPr lang="en-US" sz="2000" dirty="0" smtClean="0"/>
              <a:t> </a:t>
            </a:r>
            <a:r>
              <a:rPr lang="en-US" sz="2000" dirty="0" err="1" smtClean="0"/>
              <a:t>gặp</a:t>
            </a:r>
            <a:r>
              <a:rPr lang="en-US" sz="2000" dirty="0" smtClean="0"/>
              <a:t>. </a:t>
            </a:r>
            <a:r>
              <a:rPr lang="en-US" sz="2000" dirty="0" err="1" smtClean="0"/>
              <a:t>Ngoài</a:t>
            </a:r>
            <a:r>
              <a:rPr lang="en-US" sz="2000" dirty="0" smtClean="0"/>
              <a:t> </a:t>
            </a:r>
            <a:r>
              <a:rPr lang="en-US" sz="2000" dirty="0" err="1" smtClean="0"/>
              <a:t>ra</a:t>
            </a:r>
            <a:r>
              <a:rPr lang="en-US" sz="2000" dirty="0" smtClean="0"/>
              <a:t> </a:t>
            </a:r>
            <a:r>
              <a:rPr lang="en-US" sz="2000" dirty="0" err="1" smtClean="0"/>
              <a:t>ông</a:t>
            </a:r>
            <a:r>
              <a:rPr lang="en-US" sz="2000" dirty="0" smtClean="0"/>
              <a:t> </a:t>
            </a:r>
            <a:r>
              <a:rPr lang="en-US" sz="2000" dirty="0" err="1" smtClean="0"/>
              <a:t>thấy</a:t>
            </a:r>
            <a:r>
              <a:rPr lang="en-US" sz="2000" dirty="0" smtClean="0"/>
              <a:t> </a:t>
            </a:r>
            <a:r>
              <a:rPr lang="en-US" sz="2000" dirty="0" err="1" smtClean="0"/>
              <a:t>có</a:t>
            </a:r>
            <a:r>
              <a:rPr lang="en-US" sz="2000" dirty="0" smtClean="0"/>
              <a:t> </a:t>
            </a:r>
            <a:r>
              <a:rPr lang="en-US" sz="2000" dirty="0" err="1" smtClean="0"/>
              <a:t>hiện</a:t>
            </a:r>
            <a:r>
              <a:rPr lang="en-US" sz="2000" dirty="0" smtClean="0"/>
              <a:t> </a:t>
            </a:r>
            <a:r>
              <a:rPr lang="en-US" sz="2000" dirty="0" err="1" smtClean="0"/>
              <a:t>tượng</a:t>
            </a:r>
            <a:r>
              <a:rPr lang="en-US" sz="2000" dirty="0" smtClean="0"/>
              <a:t> </a:t>
            </a:r>
            <a:r>
              <a:rPr lang="en-US" sz="2000" dirty="0" err="1" smtClean="0"/>
              <a:t>đi</a:t>
            </a:r>
            <a:r>
              <a:rPr lang="en-US" sz="2000" dirty="0" smtClean="0"/>
              <a:t> </a:t>
            </a:r>
            <a:r>
              <a:rPr lang="en-US" sz="2000" dirty="0" err="1" smtClean="0"/>
              <a:t>tiều</a:t>
            </a:r>
            <a:r>
              <a:rPr lang="en-US" sz="2000" dirty="0" smtClean="0"/>
              <a:t> </a:t>
            </a:r>
            <a:r>
              <a:rPr lang="en-US" sz="2000" dirty="0" err="1" smtClean="0"/>
              <a:t>rất</a:t>
            </a:r>
            <a:r>
              <a:rPr lang="en-US" sz="2000" dirty="0" smtClean="0"/>
              <a:t> </a:t>
            </a:r>
            <a:r>
              <a:rPr lang="en-US" sz="2000" dirty="0" err="1" smtClean="0"/>
              <a:t>nhiều</a:t>
            </a:r>
            <a:r>
              <a:rPr lang="en-US" sz="2000" dirty="0" smtClean="0"/>
              <a:t>, </a:t>
            </a:r>
            <a:r>
              <a:rPr lang="en-US" sz="2000" dirty="0" err="1" smtClean="0"/>
              <a:t>khát</a:t>
            </a:r>
            <a:r>
              <a:rPr lang="en-US" sz="2000" dirty="0" smtClean="0"/>
              <a:t> </a:t>
            </a:r>
            <a:r>
              <a:rPr lang="en-US" sz="2000" dirty="0" err="1" smtClean="0"/>
              <a:t>nhiều</a:t>
            </a:r>
            <a:r>
              <a:rPr lang="en-US" sz="2000" dirty="0" smtClean="0"/>
              <a:t>, </a:t>
            </a:r>
            <a:r>
              <a:rPr lang="en-US" sz="2000" dirty="0" err="1" smtClean="0"/>
              <a:t>cảm</a:t>
            </a:r>
            <a:r>
              <a:rPr lang="en-US" sz="2000" dirty="0" smtClean="0"/>
              <a:t> </a:t>
            </a:r>
            <a:r>
              <a:rPr lang="en-US" sz="2000" dirty="0" err="1" smtClean="0"/>
              <a:t>giác</a:t>
            </a:r>
            <a:r>
              <a:rPr lang="en-US" sz="2000" dirty="0" smtClean="0"/>
              <a:t> </a:t>
            </a:r>
            <a:r>
              <a:rPr lang="en-US" sz="2000" dirty="0" err="1" smtClean="0"/>
              <a:t>mệt</a:t>
            </a:r>
            <a:r>
              <a:rPr lang="en-US" sz="2000" dirty="0" smtClean="0"/>
              <a:t> </a:t>
            </a:r>
            <a:r>
              <a:rPr lang="en-US" sz="2000" dirty="0" err="1" smtClean="0"/>
              <a:t>lả.</a:t>
            </a:r>
            <a:r>
              <a:rPr lang="en-US" sz="2000" i="1" dirty="0" err="1" smtClean="0"/>
              <a:t>Câu</a:t>
            </a:r>
            <a:r>
              <a:rPr lang="en-US" sz="2000" i="1" dirty="0" smtClean="0"/>
              <a:t> </a:t>
            </a:r>
            <a:r>
              <a:rPr lang="en-US" sz="2000" i="1" dirty="0" err="1" smtClean="0"/>
              <a:t>hỏi</a:t>
            </a:r>
            <a:r>
              <a:rPr lang="en-US" sz="2000" i="1" dirty="0" smtClean="0"/>
              <a:t>:</a:t>
            </a:r>
            <a:endParaRPr lang="en-US" sz="2000" dirty="0" smtClean="0"/>
          </a:p>
          <a:p>
            <a:pPr>
              <a:lnSpc>
                <a:spcPct val="170000"/>
              </a:lnSpc>
            </a:pPr>
            <a:r>
              <a:rPr lang="en-US" sz="2000" dirty="0" smtClean="0"/>
              <a:t>1/ </a:t>
            </a:r>
            <a:r>
              <a:rPr lang="en-US" sz="2000" dirty="0" err="1" smtClean="0"/>
              <a:t>nguyên</a:t>
            </a:r>
            <a:r>
              <a:rPr lang="en-US" sz="2000" dirty="0" smtClean="0"/>
              <a:t> </a:t>
            </a:r>
            <a:r>
              <a:rPr lang="en-US" sz="2000" dirty="0" err="1" smtClean="0"/>
              <a:t>nhân</a:t>
            </a:r>
            <a:r>
              <a:rPr lang="en-US" sz="2000" dirty="0" smtClean="0"/>
              <a:t> </a:t>
            </a:r>
            <a:r>
              <a:rPr lang="en-US" sz="2000" dirty="0" err="1" smtClean="0"/>
              <a:t>kê</a:t>
            </a:r>
            <a:r>
              <a:rPr lang="en-US" sz="2000" dirty="0" smtClean="0"/>
              <a:t> </a:t>
            </a:r>
            <a:r>
              <a:rPr lang="en-US" sz="2000" dirty="0" err="1" smtClean="0"/>
              <a:t>đơn</a:t>
            </a:r>
            <a:r>
              <a:rPr lang="en-US" sz="2000" dirty="0" smtClean="0"/>
              <a:t> insulin </a:t>
            </a:r>
            <a:r>
              <a:rPr lang="en-US" sz="2000" dirty="0" err="1" smtClean="0"/>
              <a:t>cho</a:t>
            </a:r>
            <a:r>
              <a:rPr lang="en-US" sz="2000" dirty="0" smtClean="0"/>
              <a:t> </a:t>
            </a:r>
            <a:r>
              <a:rPr lang="en-US" sz="2000" dirty="0" err="1" smtClean="0"/>
              <a:t>bệnh</a:t>
            </a:r>
            <a:r>
              <a:rPr lang="en-US" sz="2000" dirty="0" smtClean="0"/>
              <a:t> </a:t>
            </a:r>
            <a:r>
              <a:rPr lang="en-US" sz="2000" dirty="0" err="1" smtClean="0"/>
              <a:t>nhân</a:t>
            </a:r>
            <a:r>
              <a:rPr lang="en-US" sz="2000" dirty="0" smtClean="0"/>
              <a:t> ĐTĐ </a:t>
            </a:r>
            <a:r>
              <a:rPr lang="en-US" sz="2000" dirty="0" err="1" smtClean="0"/>
              <a:t>typ</a:t>
            </a:r>
            <a:r>
              <a:rPr lang="en-US" sz="2000" dirty="0" smtClean="0"/>
              <a:t> 2 </a:t>
            </a:r>
            <a:r>
              <a:rPr lang="en-US" sz="2000" dirty="0" err="1" smtClean="0"/>
              <a:t>trong</a:t>
            </a:r>
            <a:r>
              <a:rPr lang="en-US" sz="2000" dirty="0" smtClean="0"/>
              <a:t> </a:t>
            </a:r>
            <a:r>
              <a:rPr lang="en-US" sz="2000" dirty="0" err="1" smtClean="0"/>
              <a:t>trường</a:t>
            </a:r>
            <a:r>
              <a:rPr lang="en-US" sz="2000" dirty="0" smtClean="0"/>
              <a:t> </a:t>
            </a:r>
            <a:r>
              <a:rPr lang="en-US" sz="2000" dirty="0" err="1" smtClean="0"/>
              <a:t>hợp</a:t>
            </a:r>
            <a:r>
              <a:rPr lang="en-US" sz="2000" dirty="0" smtClean="0"/>
              <a:t> </a:t>
            </a:r>
            <a:r>
              <a:rPr lang="en-US" sz="2000" dirty="0" err="1" smtClean="0"/>
              <a:t>ông</a:t>
            </a:r>
            <a:r>
              <a:rPr lang="en-US" sz="2000" dirty="0" smtClean="0"/>
              <a:t> M?</a:t>
            </a:r>
          </a:p>
          <a:p>
            <a:pPr>
              <a:lnSpc>
                <a:spcPct val="170000"/>
              </a:lnSpc>
            </a:pPr>
            <a:r>
              <a:rPr lang="en-US" sz="2000" dirty="0" smtClean="0"/>
              <a:t>2/ </a:t>
            </a:r>
            <a:r>
              <a:rPr lang="en-US" sz="2000" dirty="0" err="1" smtClean="0"/>
              <a:t>nguyên</a:t>
            </a:r>
            <a:r>
              <a:rPr lang="en-US" sz="2000" dirty="0" smtClean="0"/>
              <a:t> </a:t>
            </a:r>
            <a:r>
              <a:rPr lang="en-US" sz="2000" dirty="0" err="1" smtClean="0"/>
              <a:t>nhân</a:t>
            </a:r>
            <a:r>
              <a:rPr lang="en-US" sz="2000" dirty="0" smtClean="0"/>
              <a:t> </a:t>
            </a:r>
            <a:r>
              <a:rPr lang="en-US" sz="2000" dirty="0" err="1" smtClean="0"/>
              <a:t>nào</a:t>
            </a:r>
            <a:r>
              <a:rPr lang="en-US" sz="2000" dirty="0" smtClean="0"/>
              <a:t> </a:t>
            </a:r>
            <a:r>
              <a:rPr lang="en-US" sz="2000" dirty="0" err="1" smtClean="0"/>
              <a:t>có</a:t>
            </a:r>
            <a:r>
              <a:rPr lang="en-US" sz="2000" dirty="0" smtClean="0"/>
              <a:t> </a:t>
            </a:r>
            <a:r>
              <a:rPr lang="en-US" sz="2000" dirty="0" err="1" smtClean="0"/>
              <a:t>thể</a:t>
            </a:r>
            <a:r>
              <a:rPr lang="en-US" sz="2000" dirty="0" smtClean="0"/>
              <a:t> </a:t>
            </a:r>
            <a:r>
              <a:rPr lang="en-US" sz="2000" dirty="0" err="1" smtClean="0"/>
              <a:t>dẫn</a:t>
            </a:r>
            <a:r>
              <a:rPr lang="en-US" sz="2000" dirty="0" smtClean="0"/>
              <a:t> </a:t>
            </a:r>
            <a:r>
              <a:rPr lang="en-US" sz="2000" dirty="0" err="1" smtClean="0"/>
              <a:t>đến</a:t>
            </a:r>
            <a:r>
              <a:rPr lang="en-US" sz="2000" dirty="0" smtClean="0"/>
              <a:t> </a:t>
            </a:r>
            <a:r>
              <a:rPr lang="en-US" sz="2000" dirty="0" err="1" smtClean="0"/>
              <a:t>tăng</a:t>
            </a:r>
            <a:r>
              <a:rPr lang="en-US" sz="2000" dirty="0" smtClean="0"/>
              <a:t> glucose </a:t>
            </a:r>
            <a:r>
              <a:rPr lang="en-US" sz="2000" dirty="0" err="1" smtClean="0"/>
              <a:t>máu</a:t>
            </a:r>
            <a:r>
              <a:rPr lang="en-US" sz="2000" dirty="0" smtClean="0"/>
              <a:t> </a:t>
            </a:r>
            <a:r>
              <a:rPr lang="en-US" sz="2000" dirty="0" err="1" smtClean="0"/>
              <a:t>và</a:t>
            </a:r>
            <a:r>
              <a:rPr lang="en-US" sz="2000" dirty="0" smtClean="0"/>
              <a:t> </a:t>
            </a:r>
            <a:r>
              <a:rPr lang="en-US" sz="2000" dirty="0" err="1" smtClean="0"/>
              <a:t>các</a:t>
            </a:r>
            <a:r>
              <a:rPr lang="en-US" sz="2000" dirty="0" smtClean="0"/>
              <a:t> </a:t>
            </a:r>
            <a:r>
              <a:rPr lang="en-US" sz="2000" dirty="0" err="1" smtClean="0"/>
              <a:t>triệu</a:t>
            </a:r>
            <a:r>
              <a:rPr lang="en-US" sz="2000" dirty="0" smtClean="0"/>
              <a:t> </a:t>
            </a:r>
            <a:r>
              <a:rPr lang="en-US" sz="2000" dirty="0" err="1" smtClean="0"/>
              <a:t>chứng</a:t>
            </a:r>
            <a:r>
              <a:rPr lang="en-US" sz="2000" dirty="0" smtClean="0"/>
              <a:t> </a:t>
            </a:r>
            <a:r>
              <a:rPr lang="en-US" sz="2000" dirty="0" err="1" smtClean="0"/>
              <a:t>nêu</a:t>
            </a:r>
            <a:r>
              <a:rPr lang="en-US" sz="2000" dirty="0" smtClean="0"/>
              <a:t> </a:t>
            </a:r>
            <a:r>
              <a:rPr lang="en-US" sz="2000" dirty="0" err="1" smtClean="0"/>
              <a:t>trên</a:t>
            </a:r>
            <a:r>
              <a:rPr lang="en-US" sz="2000" dirty="0" smtClean="0"/>
              <a:t> ở </a:t>
            </a:r>
            <a:r>
              <a:rPr lang="en-US" sz="2000" dirty="0" err="1" smtClean="0"/>
              <a:t>ông</a:t>
            </a:r>
            <a:r>
              <a:rPr lang="en-US" sz="2000" dirty="0" smtClean="0"/>
              <a:t> M?</a:t>
            </a:r>
          </a:p>
          <a:p>
            <a:pPr>
              <a:lnSpc>
                <a:spcPct val="170000"/>
              </a:lnSpc>
            </a:pPr>
            <a:r>
              <a:rPr lang="en-US" sz="2000" dirty="0" smtClean="0"/>
              <a:t>3/ </a:t>
            </a:r>
            <a:r>
              <a:rPr lang="en-US" sz="2000" dirty="0" err="1" smtClean="0"/>
              <a:t>lời</a:t>
            </a:r>
            <a:r>
              <a:rPr lang="en-US" sz="2000" dirty="0" smtClean="0"/>
              <a:t> </a:t>
            </a:r>
            <a:r>
              <a:rPr lang="en-US" sz="2000" dirty="0" err="1" smtClean="0"/>
              <a:t>khuyên</a:t>
            </a:r>
            <a:r>
              <a:rPr lang="en-US" sz="2000" dirty="0" smtClean="0"/>
              <a:t> </a:t>
            </a:r>
            <a:r>
              <a:rPr lang="en-US" sz="2000" dirty="0" err="1" smtClean="0"/>
              <a:t>để</a:t>
            </a:r>
            <a:r>
              <a:rPr lang="en-US" sz="2000" dirty="0" smtClean="0"/>
              <a:t> </a:t>
            </a:r>
            <a:r>
              <a:rPr lang="en-US" sz="2000" dirty="0" err="1" smtClean="0"/>
              <a:t>kiểm</a:t>
            </a:r>
            <a:r>
              <a:rPr lang="en-US" sz="2000" dirty="0" smtClean="0"/>
              <a:t> </a:t>
            </a:r>
            <a:r>
              <a:rPr lang="en-US" sz="2000" dirty="0" err="1" smtClean="0"/>
              <a:t>soát</a:t>
            </a:r>
            <a:r>
              <a:rPr lang="en-US" sz="2000" dirty="0" smtClean="0"/>
              <a:t> </a:t>
            </a:r>
            <a:r>
              <a:rPr lang="en-US" sz="2000" dirty="0" err="1" smtClean="0"/>
              <a:t>được</a:t>
            </a:r>
            <a:r>
              <a:rPr lang="en-US" sz="2000" dirty="0" smtClean="0"/>
              <a:t> </a:t>
            </a:r>
            <a:r>
              <a:rPr lang="en-US" sz="2000" dirty="0" err="1" smtClean="0"/>
              <a:t>đường</a:t>
            </a:r>
            <a:r>
              <a:rPr lang="en-US" sz="2000" dirty="0" smtClean="0"/>
              <a:t> </a:t>
            </a:r>
            <a:r>
              <a:rPr lang="en-US" sz="2000" dirty="0" err="1" smtClean="0"/>
              <a:t>huyết</a:t>
            </a:r>
            <a:r>
              <a:rPr lang="en-US" sz="2000" dirty="0" smtClean="0"/>
              <a:t> ở </a:t>
            </a:r>
            <a:r>
              <a:rPr lang="en-US" sz="2000" dirty="0" err="1" smtClean="0"/>
              <a:t>ông</a:t>
            </a:r>
            <a:r>
              <a:rPr lang="en-US" sz="2000" dirty="0" smtClean="0"/>
              <a:t> M?</a:t>
            </a:r>
          </a:p>
          <a:p>
            <a:pPr>
              <a:lnSpc>
                <a:spcPct val="170000"/>
              </a:lnSpc>
            </a:pPr>
            <a:endParaRPr lang="en-US" sz="1800" dirty="0"/>
          </a:p>
        </p:txBody>
      </p:sp>
      <p:sp>
        <p:nvSpPr>
          <p:cNvPr id="4" name="TextBox 3"/>
          <p:cNvSpPr txBox="1"/>
          <p:nvPr/>
        </p:nvSpPr>
        <p:spPr>
          <a:xfrm>
            <a:off x="1163782" y="62576"/>
            <a:ext cx="2303836" cy="523220"/>
          </a:xfrm>
          <a:prstGeom prst="rect">
            <a:avLst/>
          </a:prstGeom>
          <a:noFill/>
        </p:spPr>
        <p:txBody>
          <a:bodyPr wrap="none" rtlCol="0">
            <a:spAutoFit/>
          </a:bodyPr>
          <a:lstStyle/>
          <a:p>
            <a:r>
              <a:rPr lang="en-US" sz="2800" b="1" dirty="0" smtClean="0"/>
              <a:t>Ca </a:t>
            </a:r>
            <a:r>
              <a:rPr lang="en-US" sz="2800" b="1" dirty="0" err="1" smtClean="0"/>
              <a:t>lâm</a:t>
            </a:r>
            <a:r>
              <a:rPr lang="en-US" sz="2800" b="1" dirty="0" smtClean="0"/>
              <a:t> </a:t>
            </a:r>
            <a:r>
              <a:rPr lang="en-US" sz="2800" b="1" dirty="0" err="1" smtClean="0"/>
              <a:t>sàng</a:t>
            </a:r>
            <a:r>
              <a:rPr lang="en-US" sz="2800" b="1" dirty="0" smtClean="0"/>
              <a:t>  2</a:t>
            </a:r>
            <a:endParaRPr lang="en-US" sz="2800" b="1" dirty="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40436" y="614172"/>
            <a:ext cx="11309985" cy="502920"/>
          </a:xfrm>
          <a:custGeom>
            <a:avLst/>
            <a:gdLst/>
            <a:ahLst/>
            <a:cxnLst/>
            <a:rect l="l" t="t" r="r" b="b"/>
            <a:pathLst>
              <a:path w="11309985" h="502919">
                <a:moveTo>
                  <a:pt x="0" y="502920"/>
                </a:moveTo>
                <a:lnTo>
                  <a:pt x="11309604" y="502920"/>
                </a:lnTo>
                <a:lnTo>
                  <a:pt x="11309604" y="0"/>
                </a:lnTo>
                <a:lnTo>
                  <a:pt x="0" y="0"/>
                </a:lnTo>
                <a:lnTo>
                  <a:pt x="0" y="502920"/>
                </a:lnTo>
                <a:close/>
              </a:path>
            </a:pathLst>
          </a:custGeom>
          <a:solidFill>
            <a:srgbClr val="4590B8"/>
          </a:solidFill>
        </p:spPr>
        <p:txBody>
          <a:bodyPr wrap="square" lIns="0" tIns="0" rIns="0" bIns="0" rtlCol="0"/>
          <a:lstStyle/>
          <a:p>
            <a:endParaRPr/>
          </a:p>
        </p:txBody>
      </p:sp>
      <p:sp>
        <p:nvSpPr>
          <p:cNvPr id="3" name="object 3"/>
          <p:cNvSpPr/>
          <p:nvPr/>
        </p:nvSpPr>
        <p:spPr>
          <a:xfrm>
            <a:off x="4198620" y="573023"/>
            <a:ext cx="1054608" cy="705612"/>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920996" y="573023"/>
            <a:ext cx="1299972" cy="705612"/>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888735" y="573023"/>
            <a:ext cx="1089660" cy="705612"/>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6646164" y="573023"/>
            <a:ext cx="1091183" cy="705612"/>
          </a:xfrm>
          <a:prstGeom prst="rect">
            <a:avLst/>
          </a:prstGeom>
          <a:blipFill>
            <a:blip r:embed="rId5"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441434" y="489099"/>
            <a:ext cx="9601200" cy="73019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wrap="square" lIns="0" tIns="52577" rIns="0" bIns="0" rtlCol="0">
            <a:spAutoFit/>
          </a:bodyPr>
          <a:lstStyle/>
          <a:p>
            <a:pPr marL="3955415">
              <a:lnSpc>
                <a:spcPct val="100000"/>
              </a:lnSpc>
            </a:pPr>
            <a:r>
              <a:rPr lang="en-US" spc="-5" dirty="0" smtClean="0"/>
              <a:t>Ca </a:t>
            </a:r>
            <a:r>
              <a:rPr lang="en-US" spc="-5" dirty="0" err="1" smtClean="0"/>
              <a:t>lâm</a:t>
            </a:r>
            <a:r>
              <a:rPr lang="en-US" spc="-5" dirty="0" smtClean="0"/>
              <a:t> </a:t>
            </a:r>
            <a:r>
              <a:rPr lang="en-US" spc="-5" dirty="0" err="1" smtClean="0"/>
              <a:t>sàng</a:t>
            </a:r>
            <a:r>
              <a:rPr lang="en-US" spc="-5" dirty="0" smtClean="0"/>
              <a:t> 3</a:t>
            </a:r>
            <a:endParaRPr spc="-5" dirty="0"/>
          </a:p>
        </p:txBody>
      </p:sp>
      <p:sp>
        <p:nvSpPr>
          <p:cNvPr id="8" name="object 8"/>
          <p:cNvSpPr txBox="1"/>
          <p:nvPr/>
        </p:nvSpPr>
        <p:spPr>
          <a:xfrm>
            <a:off x="519176" y="1382903"/>
            <a:ext cx="9367520" cy="2503805"/>
          </a:xfrm>
          <a:prstGeom prst="rect">
            <a:avLst/>
          </a:prstGeom>
        </p:spPr>
        <p:txBody>
          <a:bodyPr vert="horz" wrap="square" lIns="0" tIns="0" rIns="0" bIns="0" rtlCol="0">
            <a:spAutoFit/>
          </a:bodyPr>
          <a:lstStyle/>
          <a:p>
            <a:pPr marL="318770" marR="107314" indent="-306070" algn="just">
              <a:lnSpc>
                <a:spcPct val="100000"/>
              </a:lnSpc>
              <a:buClr>
                <a:srgbClr val="4590B8"/>
              </a:buClr>
              <a:buSzPct val="91666"/>
              <a:buFont typeface="Wingdings 2"/>
              <a:buChar char=""/>
              <a:tabLst>
                <a:tab pos="319405" algn="l"/>
              </a:tabLst>
            </a:pPr>
            <a:r>
              <a:rPr sz="2400" spc="-5" dirty="0">
                <a:solidFill>
                  <a:srgbClr val="3C3C3C"/>
                </a:solidFill>
                <a:latin typeface="Arial"/>
                <a:cs typeface="Arial"/>
              </a:rPr>
              <a:t>Bệnh nhân nữ, </a:t>
            </a:r>
            <a:r>
              <a:rPr sz="2400" spc="-5" dirty="0">
                <a:solidFill>
                  <a:srgbClr val="C00000"/>
                </a:solidFill>
                <a:latin typeface="Arial"/>
                <a:cs typeface="Arial"/>
              </a:rPr>
              <a:t>50 tuổi</a:t>
            </a:r>
            <a:r>
              <a:rPr sz="2400" spc="-5" dirty="0">
                <a:solidFill>
                  <a:srgbClr val="3C3C3C"/>
                </a:solidFill>
                <a:latin typeface="Arial"/>
                <a:cs typeface="Arial"/>
              </a:rPr>
              <a:t>, </a:t>
            </a:r>
            <a:r>
              <a:rPr sz="2400" spc="-5" dirty="0">
                <a:solidFill>
                  <a:srgbClr val="C00000"/>
                </a:solidFill>
                <a:latin typeface="Arial"/>
                <a:cs typeface="Arial"/>
              </a:rPr>
              <a:t>béo </a:t>
            </a:r>
            <a:r>
              <a:rPr sz="2400" dirty="0">
                <a:solidFill>
                  <a:srgbClr val="C00000"/>
                </a:solidFill>
                <a:latin typeface="Arial"/>
                <a:cs typeface="Arial"/>
              </a:rPr>
              <a:t>phì</a:t>
            </a:r>
            <a:r>
              <a:rPr sz="2400" dirty="0">
                <a:solidFill>
                  <a:srgbClr val="3C3C3C"/>
                </a:solidFill>
                <a:latin typeface="Arial"/>
                <a:cs typeface="Arial"/>
              </a:rPr>
              <a:t>, có </a:t>
            </a:r>
            <a:r>
              <a:rPr sz="2400" dirty="0">
                <a:solidFill>
                  <a:srgbClr val="C00000"/>
                </a:solidFill>
                <a:latin typeface="Arial"/>
                <a:cs typeface="Arial"/>
              </a:rPr>
              <a:t>tiền sử </a:t>
            </a:r>
            <a:r>
              <a:rPr sz="2400" spc="-5" dirty="0">
                <a:solidFill>
                  <a:srgbClr val="C00000"/>
                </a:solidFill>
                <a:latin typeface="Arial"/>
                <a:cs typeface="Arial"/>
              </a:rPr>
              <a:t>đái </a:t>
            </a:r>
            <a:r>
              <a:rPr sz="2400" dirty="0">
                <a:solidFill>
                  <a:srgbClr val="C00000"/>
                </a:solidFill>
                <a:latin typeface="Arial"/>
                <a:cs typeface="Arial"/>
              </a:rPr>
              <a:t>tháo </a:t>
            </a:r>
            <a:r>
              <a:rPr sz="2400" spc="-5" dirty="0">
                <a:solidFill>
                  <a:srgbClr val="C00000"/>
                </a:solidFill>
                <a:latin typeface="Arial"/>
                <a:cs typeface="Arial"/>
              </a:rPr>
              <a:t>đường </a:t>
            </a:r>
            <a:r>
              <a:rPr sz="2400" dirty="0">
                <a:solidFill>
                  <a:srgbClr val="C00000"/>
                </a:solidFill>
                <a:latin typeface="Arial"/>
                <a:cs typeface="Arial"/>
              </a:rPr>
              <a:t>thai kỳ</a:t>
            </a:r>
            <a:r>
              <a:rPr sz="2400" dirty="0">
                <a:solidFill>
                  <a:srgbClr val="3C3C3C"/>
                </a:solidFill>
                <a:latin typeface="Arial"/>
                <a:cs typeface="Arial"/>
              </a:rPr>
              <a:t>,  </a:t>
            </a:r>
            <a:r>
              <a:rPr sz="2400" spc="-5" dirty="0">
                <a:solidFill>
                  <a:srgbClr val="3C3C3C"/>
                </a:solidFill>
                <a:latin typeface="Arial"/>
                <a:cs typeface="Arial"/>
              </a:rPr>
              <a:t>đến phòng khám kiểm </a:t>
            </a:r>
            <a:r>
              <a:rPr sz="2400" dirty="0">
                <a:solidFill>
                  <a:srgbClr val="3C3C3C"/>
                </a:solidFill>
                <a:latin typeface="Arial"/>
                <a:cs typeface="Arial"/>
              </a:rPr>
              <a:t>tra </a:t>
            </a:r>
            <a:r>
              <a:rPr sz="2400" spc="-5" dirty="0">
                <a:solidFill>
                  <a:srgbClr val="3C3C3C"/>
                </a:solidFill>
                <a:latin typeface="Arial"/>
                <a:cs typeface="Arial"/>
              </a:rPr>
              <a:t>sức khỏe hàng </a:t>
            </a:r>
            <a:r>
              <a:rPr sz="2400" dirty="0">
                <a:solidFill>
                  <a:srgbClr val="3C3C3C"/>
                </a:solidFill>
                <a:latin typeface="Arial"/>
                <a:cs typeface="Arial"/>
              </a:rPr>
              <a:t>năm. </a:t>
            </a:r>
            <a:r>
              <a:rPr sz="2400" dirty="0">
                <a:solidFill>
                  <a:srgbClr val="C00000"/>
                </a:solidFill>
                <a:latin typeface="Arial"/>
                <a:cs typeface="Arial"/>
              </a:rPr>
              <a:t>Gia </a:t>
            </a:r>
            <a:r>
              <a:rPr sz="2400" spc="-5" dirty="0">
                <a:solidFill>
                  <a:srgbClr val="C00000"/>
                </a:solidFill>
                <a:latin typeface="Arial"/>
                <a:cs typeface="Arial"/>
              </a:rPr>
              <a:t>đình </a:t>
            </a:r>
            <a:r>
              <a:rPr sz="2400" spc="-5" dirty="0">
                <a:solidFill>
                  <a:srgbClr val="3C3C3C"/>
                </a:solidFill>
                <a:latin typeface="Arial"/>
                <a:cs typeface="Arial"/>
              </a:rPr>
              <a:t>cô có </a:t>
            </a:r>
            <a:r>
              <a:rPr sz="2400" dirty="0">
                <a:solidFill>
                  <a:srgbClr val="3C3C3C"/>
                </a:solidFill>
                <a:latin typeface="Arial"/>
                <a:cs typeface="Arial"/>
              </a:rPr>
              <a:t>ba,  mẹ, </a:t>
            </a:r>
            <a:r>
              <a:rPr sz="2400" spc="-5" dirty="0">
                <a:solidFill>
                  <a:srgbClr val="3C3C3C"/>
                </a:solidFill>
                <a:latin typeface="Arial"/>
                <a:cs typeface="Arial"/>
              </a:rPr>
              <a:t>ông bà và </a:t>
            </a:r>
            <a:r>
              <a:rPr sz="2400" dirty="0">
                <a:solidFill>
                  <a:srgbClr val="3C3C3C"/>
                </a:solidFill>
                <a:latin typeface="Arial"/>
                <a:cs typeface="Arial"/>
              </a:rPr>
              <a:t>các </a:t>
            </a:r>
            <a:r>
              <a:rPr sz="2400" spc="-5" dirty="0">
                <a:solidFill>
                  <a:srgbClr val="3C3C3C"/>
                </a:solidFill>
                <a:latin typeface="Arial"/>
                <a:cs typeface="Arial"/>
              </a:rPr>
              <a:t>cô chú đều bị</a:t>
            </a:r>
            <a:r>
              <a:rPr sz="2400" spc="5" dirty="0">
                <a:solidFill>
                  <a:srgbClr val="3C3C3C"/>
                </a:solidFill>
                <a:latin typeface="Arial"/>
                <a:cs typeface="Arial"/>
              </a:rPr>
              <a:t> </a:t>
            </a:r>
            <a:r>
              <a:rPr sz="2400" spc="-5" dirty="0">
                <a:solidFill>
                  <a:srgbClr val="3C3C3C"/>
                </a:solidFill>
                <a:latin typeface="Arial"/>
                <a:cs typeface="Arial"/>
              </a:rPr>
              <a:t>ĐTĐ.</a:t>
            </a:r>
            <a:endParaRPr sz="2400" dirty="0">
              <a:latin typeface="Arial"/>
              <a:cs typeface="Arial"/>
            </a:endParaRPr>
          </a:p>
          <a:p>
            <a:pPr marL="318770" indent="-306070">
              <a:lnSpc>
                <a:spcPct val="100000"/>
              </a:lnSpc>
              <a:spcBef>
                <a:spcPts val="1175"/>
              </a:spcBef>
              <a:buClr>
                <a:srgbClr val="4590B8"/>
              </a:buClr>
              <a:buSzPct val="91666"/>
              <a:buFont typeface="Wingdings 2"/>
              <a:buChar char=""/>
              <a:tabLst>
                <a:tab pos="318770" algn="l"/>
                <a:tab pos="319405" algn="l"/>
              </a:tabLst>
            </a:pPr>
            <a:r>
              <a:rPr sz="2400" spc="-5" dirty="0">
                <a:solidFill>
                  <a:srgbClr val="C00000"/>
                </a:solidFill>
                <a:latin typeface="Arial"/>
                <a:cs typeface="Arial"/>
              </a:rPr>
              <a:t>Đường huyết lúc đói </a:t>
            </a:r>
            <a:r>
              <a:rPr sz="2400" dirty="0">
                <a:solidFill>
                  <a:srgbClr val="3C3C3C"/>
                </a:solidFill>
                <a:latin typeface="Arial"/>
                <a:cs typeface="Arial"/>
              </a:rPr>
              <a:t>là 160mg/dL. Cô ấy </a:t>
            </a:r>
            <a:r>
              <a:rPr sz="2400" spc="-5" dirty="0">
                <a:solidFill>
                  <a:srgbClr val="C00000"/>
                </a:solidFill>
                <a:latin typeface="Arial"/>
                <a:cs typeface="Arial"/>
              </a:rPr>
              <a:t>không </a:t>
            </a:r>
            <a:r>
              <a:rPr sz="2400" dirty="0">
                <a:solidFill>
                  <a:srgbClr val="C00000"/>
                </a:solidFill>
                <a:latin typeface="Arial"/>
                <a:cs typeface="Arial"/>
              </a:rPr>
              <a:t>có </a:t>
            </a:r>
            <a:r>
              <a:rPr sz="2400" spc="-5" dirty="0">
                <a:solidFill>
                  <a:srgbClr val="C00000"/>
                </a:solidFill>
                <a:latin typeface="Arial"/>
                <a:cs typeface="Arial"/>
              </a:rPr>
              <a:t>triệu chứng</a:t>
            </a:r>
            <a:r>
              <a:rPr sz="2400" spc="100" dirty="0">
                <a:solidFill>
                  <a:srgbClr val="C00000"/>
                </a:solidFill>
                <a:latin typeface="Arial"/>
                <a:cs typeface="Arial"/>
              </a:rPr>
              <a:t> </a:t>
            </a:r>
            <a:r>
              <a:rPr sz="2400" spc="-5" dirty="0">
                <a:solidFill>
                  <a:srgbClr val="3C3C3C"/>
                </a:solidFill>
                <a:latin typeface="Arial"/>
                <a:cs typeface="Arial"/>
              </a:rPr>
              <a:t>nào</a:t>
            </a:r>
            <a:endParaRPr sz="2400" dirty="0">
              <a:latin typeface="Arial"/>
              <a:cs typeface="Arial"/>
            </a:endParaRPr>
          </a:p>
          <a:p>
            <a:pPr marL="318770">
              <a:lnSpc>
                <a:spcPct val="100000"/>
              </a:lnSpc>
            </a:pPr>
            <a:r>
              <a:rPr sz="2400" spc="-5" dirty="0">
                <a:solidFill>
                  <a:srgbClr val="3C3C3C"/>
                </a:solidFill>
                <a:latin typeface="Arial"/>
                <a:cs typeface="Arial"/>
              </a:rPr>
              <a:t>về bệnh</a:t>
            </a:r>
            <a:r>
              <a:rPr sz="2400" spc="-55" dirty="0">
                <a:solidFill>
                  <a:srgbClr val="3C3C3C"/>
                </a:solidFill>
                <a:latin typeface="Arial"/>
                <a:cs typeface="Arial"/>
              </a:rPr>
              <a:t> </a:t>
            </a:r>
            <a:r>
              <a:rPr sz="2400" spc="-5" dirty="0">
                <a:solidFill>
                  <a:srgbClr val="3C3C3C"/>
                </a:solidFill>
                <a:latin typeface="Arial"/>
                <a:cs typeface="Arial"/>
              </a:rPr>
              <a:t>ĐTĐ.</a:t>
            </a:r>
            <a:endParaRPr sz="2400" dirty="0">
              <a:latin typeface="Arial"/>
              <a:cs typeface="Arial"/>
            </a:endParaRPr>
          </a:p>
          <a:p>
            <a:pPr marL="318770" indent="-306070">
              <a:lnSpc>
                <a:spcPct val="100000"/>
              </a:lnSpc>
              <a:spcBef>
                <a:spcPts val="1175"/>
              </a:spcBef>
              <a:buClr>
                <a:srgbClr val="4590B8"/>
              </a:buClr>
              <a:buSzPct val="91666"/>
              <a:buFont typeface="Wingdings 2"/>
              <a:buChar char=""/>
              <a:tabLst>
                <a:tab pos="318770" algn="l"/>
                <a:tab pos="319405" algn="l"/>
              </a:tabLst>
            </a:pPr>
            <a:r>
              <a:rPr sz="2400" spc="-5" dirty="0">
                <a:solidFill>
                  <a:srgbClr val="3C3C3C"/>
                </a:solidFill>
                <a:latin typeface="Arial"/>
                <a:cs typeface="Arial"/>
              </a:rPr>
              <a:t>Theo bạn bệnh nhân nên thực hiện xét nghiệm </a:t>
            </a:r>
            <a:r>
              <a:rPr sz="2400" dirty="0">
                <a:solidFill>
                  <a:srgbClr val="3C3C3C"/>
                </a:solidFill>
                <a:latin typeface="Arial"/>
                <a:cs typeface="Arial"/>
              </a:rPr>
              <a:t>y </a:t>
            </a:r>
            <a:r>
              <a:rPr sz="2400" spc="-5" dirty="0">
                <a:solidFill>
                  <a:srgbClr val="3C3C3C"/>
                </a:solidFill>
                <a:latin typeface="Arial"/>
                <a:cs typeface="Arial"/>
              </a:rPr>
              <a:t>khoa</a:t>
            </a:r>
            <a:r>
              <a:rPr sz="2400" spc="135" dirty="0">
                <a:solidFill>
                  <a:srgbClr val="3C3C3C"/>
                </a:solidFill>
                <a:latin typeface="Arial"/>
                <a:cs typeface="Arial"/>
              </a:rPr>
              <a:t> </a:t>
            </a:r>
            <a:r>
              <a:rPr sz="2400" spc="-5" dirty="0">
                <a:solidFill>
                  <a:srgbClr val="3C3C3C"/>
                </a:solidFill>
                <a:latin typeface="Arial"/>
                <a:cs typeface="Arial"/>
              </a:rPr>
              <a:t>nào?</a:t>
            </a:r>
            <a:endParaRPr sz="2400" dirty="0">
              <a:latin typeface="Arial"/>
              <a:cs typeface="Arial"/>
            </a:endParaRPr>
          </a:p>
        </p:txBody>
      </p:sp>
      <p:sp>
        <p:nvSpPr>
          <p:cNvPr id="9" name="object 9"/>
          <p:cNvSpPr/>
          <p:nvPr/>
        </p:nvSpPr>
        <p:spPr>
          <a:xfrm>
            <a:off x="10040111" y="0"/>
            <a:ext cx="2151887" cy="2542032"/>
          </a:xfrm>
          <a:prstGeom prst="rect">
            <a:avLst/>
          </a:prstGeom>
          <a:blipFill>
            <a:blip r:embed="rId6" cstate="print"/>
            <a:stretch>
              <a:fillRect/>
            </a:stretch>
          </a:blipFill>
        </p:spPr>
        <p:txBody>
          <a:bodyPr wrap="square" lIns="0" tIns="0" rIns="0" bIns="0" rtlCol="0"/>
          <a:lstStyle/>
          <a:p>
            <a:endParaRPr/>
          </a:p>
        </p:txBody>
      </p:sp>
      <p:sp>
        <p:nvSpPr>
          <p:cNvPr id="10" name="object 10"/>
          <p:cNvSpPr txBox="1"/>
          <p:nvPr/>
        </p:nvSpPr>
        <p:spPr>
          <a:xfrm>
            <a:off x="785774" y="4344670"/>
            <a:ext cx="8822690" cy="2003425"/>
          </a:xfrm>
          <a:prstGeom prst="rect">
            <a:avLst/>
          </a:prstGeom>
        </p:spPr>
        <p:txBody>
          <a:bodyPr vert="horz" wrap="square" lIns="0" tIns="0" rIns="0" bIns="0" rtlCol="0">
            <a:spAutoFit/>
          </a:bodyPr>
          <a:lstStyle/>
          <a:p>
            <a:pPr marL="342900" indent="-342900">
              <a:lnSpc>
                <a:spcPct val="100000"/>
              </a:lnSpc>
              <a:buAutoNum type="alphaUcPeriod"/>
              <a:tabLst>
                <a:tab pos="342900" algn="l"/>
              </a:tabLst>
            </a:pPr>
            <a:r>
              <a:rPr sz="2400" dirty="0">
                <a:latin typeface="Tahoma"/>
                <a:cs typeface="Tahoma"/>
              </a:rPr>
              <a:t>Tái khám sau 3</a:t>
            </a:r>
            <a:r>
              <a:rPr sz="2400" spc="-90" dirty="0">
                <a:latin typeface="Tahoma"/>
                <a:cs typeface="Tahoma"/>
              </a:rPr>
              <a:t> </a:t>
            </a:r>
            <a:r>
              <a:rPr sz="2400" dirty="0">
                <a:latin typeface="Tahoma"/>
                <a:cs typeface="Tahoma"/>
              </a:rPr>
              <a:t>năm</a:t>
            </a:r>
            <a:endParaRPr sz="2400">
              <a:latin typeface="Tahoma"/>
              <a:cs typeface="Tahoma"/>
            </a:endParaRPr>
          </a:p>
          <a:p>
            <a:pPr marL="342900" indent="-342900">
              <a:lnSpc>
                <a:spcPct val="100000"/>
              </a:lnSpc>
              <a:spcBef>
                <a:spcPts val="1440"/>
              </a:spcBef>
              <a:buAutoNum type="alphaUcPeriod"/>
              <a:tabLst>
                <a:tab pos="342900" algn="l"/>
              </a:tabLst>
            </a:pPr>
            <a:r>
              <a:rPr sz="2400" dirty="0">
                <a:latin typeface="Tahoma"/>
                <a:cs typeface="Tahoma"/>
              </a:rPr>
              <a:t>Thử lại đường huyết lúc đói sau 1</a:t>
            </a:r>
            <a:r>
              <a:rPr sz="2400" spc="-150" dirty="0">
                <a:latin typeface="Tahoma"/>
                <a:cs typeface="Tahoma"/>
              </a:rPr>
              <a:t> </a:t>
            </a:r>
            <a:r>
              <a:rPr sz="2400" dirty="0">
                <a:latin typeface="Tahoma"/>
                <a:cs typeface="Tahoma"/>
              </a:rPr>
              <a:t>tuần</a:t>
            </a:r>
            <a:endParaRPr sz="2400">
              <a:latin typeface="Tahoma"/>
              <a:cs typeface="Tahoma"/>
            </a:endParaRPr>
          </a:p>
          <a:p>
            <a:pPr marL="342900" indent="-342900">
              <a:lnSpc>
                <a:spcPct val="100000"/>
              </a:lnSpc>
              <a:spcBef>
                <a:spcPts val="1440"/>
              </a:spcBef>
              <a:buAutoNum type="alphaUcPeriod"/>
              <a:tabLst>
                <a:tab pos="342900" algn="l"/>
              </a:tabLst>
            </a:pPr>
            <a:r>
              <a:rPr sz="2400" dirty="0">
                <a:latin typeface="Tahoma"/>
                <a:cs typeface="Tahoma"/>
              </a:rPr>
              <a:t>Khuyên bệnh nhân </a:t>
            </a:r>
            <a:r>
              <a:rPr sz="2400" spc="-5" dirty="0">
                <a:latin typeface="Tahoma"/>
                <a:cs typeface="Tahoma"/>
              </a:rPr>
              <a:t>xét </a:t>
            </a:r>
            <a:r>
              <a:rPr sz="2400" dirty="0">
                <a:latin typeface="Tahoma"/>
                <a:cs typeface="Tahoma"/>
              </a:rPr>
              <a:t>nghiệm liệu pháp dung nạp</a:t>
            </a:r>
            <a:r>
              <a:rPr sz="2400" spc="-140" dirty="0">
                <a:latin typeface="Tahoma"/>
                <a:cs typeface="Tahoma"/>
              </a:rPr>
              <a:t> </a:t>
            </a:r>
            <a:r>
              <a:rPr sz="2400" dirty="0">
                <a:latin typeface="Tahoma"/>
                <a:cs typeface="Tahoma"/>
              </a:rPr>
              <a:t>glucose</a:t>
            </a:r>
            <a:endParaRPr sz="2400">
              <a:latin typeface="Tahoma"/>
              <a:cs typeface="Tahoma"/>
            </a:endParaRPr>
          </a:p>
          <a:p>
            <a:pPr marL="342900" indent="-342900">
              <a:lnSpc>
                <a:spcPts val="2810"/>
              </a:lnSpc>
              <a:spcBef>
                <a:spcPts val="1440"/>
              </a:spcBef>
              <a:buAutoNum type="alphaUcPeriod"/>
              <a:tabLst>
                <a:tab pos="342900" algn="l"/>
              </a:tabLst>
            </a:pPr>
            <a:r>
              <a:rPr sz="2400" dirty="0">
                <a:latin typeface="Tahoma"/>
                <a:cs typeface="Tahoma"/>
              </a:rPr>
              <a:t>Chẩn đoán </a:t>
            </a:r>
            <a:r>
              <a:rPr sz="2400" spc="-5" dirty="0">
                <a:latin typeface="Tahoma"/>
                <a:cs typeface="Tahoma"/>
              </a:rPr>
              <a:t>ĐTĐ </a:t>
            </a:r>
            <a:r>
              <a:rPr sz="2400" dirty="0">
                <a:latin typeface="Tahoma"/>
                <a:cs typeface="Tahoma"/>
              </a:rPr>
              <a:t>tuýp </a:t>
            </a:r>
            <a:r>
              <a:rPr sz="2400" spc="-5" dirty="0">
                <a:latin typeface="Tahoma"/>
                <a:cs typeface="Tahoma"/>
              </a:rPr>
              <a:t>II </a:t>
            </a:r>
            <a:r>
              <a:rPr sz="2400" dirty="0">
                <a:latin typeface="Tahoma"/>
                <a:cs typeface="Tahoma"/>
              </a:rPr>
              <a:t>và khuyên bệnh nhân thay đổi lối</a:t>
            </a:r>
            <a:r>
              <a:rPr sz="2400" spc="-120" dirty="0">
                <a:latin typeface="Tahoma"/>
                <a:cs typeface="Tahoma"/>
              </a:rPr>
              <a:t> </a:t>
            </a:r>
            <a:r>
              <a:rPr sz="2400" spc="-5" dirty="0">
                <a:latin typeface="Tahoma"/>
                <a:cs typeface="Tahoma"/>
              </a:rPr>
              <a:t>sống</a:t>
            </a:r>
            <a:endParaRPr sz="2400">
              <a:latin typeface="Tahoma"/>
              <a:cs typeface="Tahoma"/>
            </a:endParaRPr>
          </a:p>
        </p:txBody>
      </p:sp>
      <p:sp>
        <p:nvSpPr>
          <p:cNvPr id="11" name="object 11"/>
          <p:cNvSpPr/>
          <p:nvPr/>
        </p:nvSpPr>
        <p:spPr>
          <a:xfrm>
            <a:off x="508254" y="4088129"/>
            <a:ext cx="10406380" cy="2560320"/>
          </a:xfrm>
          <a:custGeom>
            <a:avLst/>
            <a:gdLst/>
            <a:ahLst/>
            <a:cxnLst/>
            <a:rect l="l" t="t" r="r" b="b"/>
            <a:pathLst>
              <a:path w="10406380" h="2560320">
                <a:moveTo>
                  <a:pt x="0" y="2560320"/>
                </a:moveTo>
                <a:lnTo>
                  <a:pt x="10405872" y="2560320"/>
                </a:lnTo>
                <a:lnTo>
                  <a:pt x="10405872" y="0"/>
                </a:lnTo>
                <a:lnTo>
                  <a:pt x="0" y="0"/>
                </a:lnTo>
                <a:lnTo>
                  <a:pt x="0" y="2560320"/>
                </a:lnTo>
                <a:close/>
              </a:path>
            </a:pathLst>
          </a:custGeom>
          <a:ln w="22859">
            <a:solidFill>
              <a:srgbClr val="4590B8"/>
            </a:solidFill>
          </a:ln>
        </p:spPr>
        <p:txBody>
          <a:bodyPr wrap="square" lIns="0" tIns="0" rIns="0" bIns="0" rtlCol="0"/>
          <a:lstStyle/>
          <a:p>
            <a:endParaRPr/>
          </a:p>
        </p:txBody>
      </p:sp>
      <p:sp>
        <p:nvSpPr>
          <p:cNvPr id="12" name="object 12"/>
          <p:cNvSpPr txBox="1"/>
          <p:nvPr/>
        </p:nvSpPr>
        <p:spPr>
          <a:xfrm>
            <a:off x="10002011" y="4164965"/>
            <a:ext cx="499109" cy="2308860"/>
          </a:xfrm>
          <a:prstGeom prst="rect">
            <a:avLst/>
          </a:prstGeom>
        </p:spPr>
        <p:txBody>
          <a:bodyPr vert="horz" wrap="square" lIns="0" tIns="0" rIns="0" bIns="0" rtlCol="0">
            <a:spAutoFit/>
          </a:bodyPr>
          <a:lstStyle/>
          <a:p>
            <a:pPr>
              <a:lnSpc>
                <a:spcPts val="4805"/>
              </a:lnSpc>
            </a:pPr>
            <a:r>
              <a:rPr sz="4400" spc="5" dirty="0">
                <a:solidFill>
                  <a:srgbClr val="475055"/>
                </a:solidFill>
                <a:latin typeface="Wingdings"/>
                <a:cs typeface="Wingdings"/>
              </a:rPr>
              <a:t></a:t>
            </a:r>
            <a:endParaRPr sz="4400">
              <a:latin typeface="Wingdings"/>
              <a:cs typeface="Wingdings"/>
            </a:endParaRPr>
          </a:p>
          <a:p>
            <a:pPr>
              <a:lnSpc>
                <a:spcPts val="4340"/>
              </a:lnSpc>
            </a:pPr>
            <a:r>
              <a:rPr sz="4400" dirty="0">
                <a:solidFill>
                  <a:srgbClr val="475055"/>
                </a:solidFill>
                <a:latin typeface="Wingdings"/>
                <a:cs typeface="Wingdings"/>
              </a:rPr>
              <a:t></a:t>
            </a:r>
            <a:endParaRPr sz="4400">
              <a:latin typeface="Wingdings"/>
              <a:cs typeface="Wingdings"/>
            </a:endParaRPr>
          </a:p>
          <a:p>
            <a:pPr>
              <a:lnSpc>
                <a:spcPts val="4305"/>
              </a:lnSpc>
            </a:pPr>
            <a:r>
              <a:rPr sz="4400" dirty="0">
                <a:solidFill>
                  <a:srgbClr val="475055"/>
                </a:solidFill>
                <a:latin typeface="Wingdings"/>
                <a:cs typeface="Wingdings"/>
              </a:rPr>
              <a:t></a:t>
            </a:r>
            <a:endParaRPr sz="4400">
              <a:latin typeface="Wingdings"/>
              <a:cs typeface="Wingdings"/>
            </a:endParaRPr>
          </a:p>
          <a:p>
            <a:pPr>
              <a:lnSpc>
                <a:spcPts val="4725"/>
              </a:lnSpc>
            </a:pPr>
            <a:r>
              <a:rPr sz="4400" spc="5" dirty="0">
                <a:solidFill>
                  <a:srgbClr val="475055"/>
                </a:solidFill>
                <a:latin typeface="Wingdings"/>
                <a:cs typeface="Wingdings"/>
              </a:rPr>
              <a:t></a:t>
            </a:r>
            <a:endParaRPr sz="4400">
              <a:latin typeface="Wingdings"/>
              <a:cs typeface="Wingdings"/>
            </a:endParaRP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40436" y="614172"/>
            <a:ext cx="11309985" cy="502920"/>
          </a:xfrm>
          <a:custGeom>
            <a:avLst/>
            <a:gdLst/>
            <a:ahLst/>
            <a:cxnLst/>
            <a:rect l="l" t="t" r="r" b="b"/>
            <a:pathLst>
              <a:path w="11309985" h="502919">
                <a:moveTo>
                  <a:pt x="0" y="502920"/>
                </a:moveTo>
                <a:lnTo>
                  <a:pt x="11309604" y="502920"/>
                </a:lnTo>
                <a:lnTo>
                  <a:pt x="11309604" y="0"/>
                </a:lnTo>
                <a:lnTo>
                  <a:pt x="0" y="0"/>
                </a:lnTo>
                <a:lnTo>
                  <a:pt x="0" y="502920"/>
                </a:lnTo>
                <a:close/>
              </a:path>
            </a:pathLst>
          </a:custGeom>
          <a:solidFill>
            <a:srgbClr val="4590B8"/>
          </a:solidFill>
        </p:spPr>
        <p:txBody>
          <a:bodyPr wrap="square" lIns="0" tIns="0" rIns="0" bIns="0" rtlCol="0"/>
          <a:lstStyle/>
          <a:p>
            <a:endParaRPr/>
          </a:p>
        </p:txBody>
      </p:sp>
      <p:sp>
        <p:nvSpPr>
          <p:cNvPr id="3" name="object 3"/>
          <p:cNvSpPr/>
          <p:nvPr/>
        </p:nvSpPr>
        <p:spPr>
          <a:xfrm>
            <a:off x="4084320" y="573023"/>
            <a:ext cx="3768852" cy="705612"/>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457200" y="556784"/>
            <a:ext cx="11366938" cy="73032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wrap="square" lIns="0" tIns="52704" rIns="0" bIns="0" rtlCol="0">
            <a:spAutoFit/>
          </a:bodyPr>
          <a:lstStyle/>
          <a:p>
            <a:pPr marR="271145" algn="ctr">
              <a:lnSpc>
                <a:spcPct val="100000"/>
              </a:lnSpc>
              <a:spcBef>
                <a:spcPts val="414"/>
              </a:spcBef>
            </a:pPr>
            <a:r>
              <a:rPr spc="-5" dirty="0"/>
              <a:t>TÀI LIỆU THAM</a:t>
            </a:r>
            <a:r>
              <a:rPr spc="-50" dirty="0"/>
              <a:t> </a:t>
            </a:r>
            <a:r>
              <a:rPr spc="-5" dirty="0"/>
              <a:t>KHẢO</a:t>
            </a:r>
          </a:p>
        </p:txBody>
      </p:sp>
      <p:sp>
        <p:nvSpPr>
          <p:cNvPr id="5" name="object 5"/>
          <p:cNvSpPr txBox="1"/>
          <p:nvPr/>
        </p:nvSpPr>
        <p:spPr>
          <a:xfrm>
            <a:off x="804468" y="1836039"/>
            <a:ext cx="9854565" cy="4461510"/>
          </a:xfrm>
          <a:prstGeom prst="rect">
            <a:avLst/>
          </a:prstGeom>
        </p:spPr>
        <p:txBody>
          <a:bodyPr vert="horz" wrap="square" lIns="0" tIns="0" rIns="0" bIns="0" rtlCol="0">
            <a:spAutoFit/>
          </a:bodyPr>
          <a:lstStyle/>
          <a:p>
            <a:pPr marL="318770" indent="-306070">
              <a:lnSpc>
                <a:spcPct val="100000"/>
              </a:lnSpc>
              <a:buClr>
                <a:srgbClr val="4590B8"/>
              </a:buClr>
              <a:buSzPct val="90000"/>
              <a:buFont typeface="Wingdings 2"/>
              <a:buChar char=""/>
              <a:tabLst>
                <a:tab pos="318770" algn="l"/>
                <a:tab pos="319405" algn="l"/>
                <a:tab pos="4031615" algn="l"/>
              </a:tabLst>
            </a:pPr>
            <a:r>
              <a:rPr sz="2000" dirty="0">
                <a:solidFill>
                  <a:srgbClr val="3C3C3C"/>
                </a:solidFill>
                <a:latin typeface="Arial"/>
                <a:cs typeface="Arial"/>
              </a:rPr>
              <a:t>American</a:t>
            </a:r>
            <a:r>
              <a:rPr sz="2000" spc="5" dirty="0">
                <a:solidFill>
                  <a:srgbClr val="3C3C3C"/>
                </a:solidFill>
                <a:latin typeface="Arial"/>
                <a:cs typeface="Arial"/>
              </a:rPr>
              <a:t> </a:t>
            </a:r>
            <a:r>
              <a:rPr sz="2000" dirty="0">
                <a:solidFill>
                  <a:srgbClr val="3C3C3C"/>
                </a:solidFill>
                <a:latin typeface="Arial"/>
                <a:cs typeface="Arial"/>
              </a:rPr>
              <a:t>Diabetes</a:t>
            </a:r>
            <a:r>
              <a:rPr sz="2000" spc="-105" dirty="0">
                <a:solidFill>
                  <a:srgbClr val="3C3C3C"/>
                </a:solidFill>
                <a:latin typeface="Arial"/>
                <a:cs typeface="Arial"/>
              </a:rPr>
              <a:t> </a:t>
            </a:r>
            <a:r>
              <a:rPr sz="2000" dirty="0">
                <a:solidFill>
                  <a:srgbClr val="3C3C3C"/>
                </a:solidFill>
                <a:latin typeface="Arial"/>
                <a:cs typeface="Arial"/>
              </a:rPr>
              <a:t>Association:	</a:t>
            </a:r>
            <a:r>
              <a:rPr sz="2000" u="heavy" spc="-10" dirty="0">
                <a:solidFill>
                  <a:srgbClr val="828282"/>
                </a:solidFill>
                <a:latin typeface="Arial"/>
                <a:cs typeface="Arial"/>
                <a:hlinkClick r:id="rId3"/>
              </a:rPr>
              <a:t>www.diabetes.org</a:t>
            </a:r>
            <a:endParaRPr sz="2000">
              <a:latin typeface="Arial"/>
              <a:cs typeface="Arial"/>
            </a:endParaRPr>
          </a:p>
          <a:p>
            <a:pPr marL="318770" indent="-306070">
              <a:lnSpc>
                <a:spcPct val="100000"/>
              </a:lnSpc>
              <a:spcBef>
                <a:spcPts val="1080"/>
              </a:spcBef>
              <a:buClr>
                <a:srgbClr val="4590B8"/>
              </a:buClr>
              <a:buSzPct val="90000"/>
              <a:buFont typeface="Wingdings 2"/>
              <a:buChar char=""/>
              <a:tabLst>
                <a:tab pos="318770" algn="l"/>
                <a:tab pos="319405" algn="l"/>
              </a:tabLst>
            </a:pPr>
            <a:r>
              <a:rPr sz="2000" dirty="0">
                <a:solidFill>
                  <a:srgbClr val="3C3C3C"/>
                </a:solidFill>
                <a:latin typeface="Arial"/>
                <a:cs typeface="Arial"/>
              </a:rPr>
              <a:t>Centers for Disease Control and Prevention – Diabetes Public Health Resource</a:t>
            </a:r>
            <a:r>
              <a:rPr sz="2000" spc="-175" dirty="0">
                <a:solidFill>
                  <a:srgbClr val="3C3C3C"/>
                </a:solidFill>
                <a:latin typeface="Arial"/>
                <a:cs typeface="Arial"/>
              </a:rPr>
              <a:t> </a:t>
            </a:r>
            <a:r>
              <a:rPr sz="2000" dirty="0">
                <a:solidFill>
                  <a:srgbClr val="3C3C3C"/>
                </a:solidFill>
                <a:latin typeface="Arial"/>
                <a:cs typeface="Arial"/>
              </a:rPr>
              <a:t>:</a:t>
            </a:r>
            <a:endParaRPr sz="2000">
              <a:latin typeface="Arial"/>
              <a:cs typeface="Arial"/>
            </a:endParaRPr>
          </a:p>
          <a:p>
            <a:pPr marL="318770">
              <a:lnSpc>
                <a:spcPct val="100000"/>
              </a:lnSpc>
            </a:pPr>
            <a:r>
              <a:rPr sz="2000" u="heavy" spc="-5" dirty="0">
                <a:solidFill>
                  <a:srgbClr val="828282"/>
                </a:solidFill>
                <a:latin typeface="Arial"/>
                <a:cs typeface="Arial"/>
                <a:hlinkClick r:id="rId4"/>
              </a:rPr>
              <a:t>www.cdc.gov/diabetes/</a:t>
            </a:r>
            <a:endParaRPr sz="2000">
              <a:latin typeface="Arial"/>
              <a:cs typeface="Arial"/>
            </a:endParaRPr>
          </a:p>
          <a:p>
            <a:pPr marL="318770" indent="-306070">
              <a:lnSpc>
                <a:spcPct val="100000"/>
              </a:lnSpc>
              <a:spcBef>
                <a:spcPts val="1080"/>
              </a:spcBef>
              <a:buClr>
                <a:srgbClr val="4590B8"/>
              </a:buClr>
              <a:buSzPct val="90000"/>
              <a:buFont typeface="Wingdings 2"/>
              <a:buChar char=""/>
              <a:tabLst>
                <a:tab pos="318770" algn="l"/>
                <a:tab pos="319405" algn="l"/>
              </a:tabLst>
            </a:pPr>
            <a:r>
              <a:rPr sz="2000" dirty="0">
                <a:solidFill>
                  <a:srgbClr val="3C3C3C"/>
                </a:solidFill>
                <a:latin typeface="Arial"/>
                <a:cs typeface="Arial"/>
              </a:rPr>
              <a:t>International Diabetes Federation:</a:t>
            </a:r>
            <a:r>
              <a:rPr sz="2000" spc="-120" dirty="0">
                <a:solidFill>
                  <a:srgbClr val="3C3C3C"/>
                </a:solidFill>
                <a:latin typeface="Arial"/>
                <a:cs typeface="Arial"/>
              </a:rPr>
              <a:t> </a:t>
            </a:r>
            <a:r>
              <a:rPr sz="2000" u="heavy" spc="-10" dirty="0">
                <a:solidFill>
                  <a:srgbClr val="828282"/>
                </a:solidFill>
                <a:latin typeface="Arial"/>
                <a:cs typeface="Arial"/>
                <a:hlinkClick r:id="rId5"/>
              </a:rPr>
              <a:t>www.idf.org</a:t>
            </a:r>
            <a:endParaRPr sz="2000">
              <a:latin typeface="Arial"/>
              <a:cs typeface="Arial"/>
            </a:endParaRPr>
          </a:p>
          <a:p>
            <a:pPr marL="318770" indent="-306070">
              <a:lnSpc>
                <a:spcPct val="100000"/>
              </a:lnSpc>
              <a:spcBef>
                <a:spcPts val="1080"/>
              </a:spcBef>
              <a:buClr>
                <a:srgbClr val="4590B8"/>
              </a:buClr>
              <a:buSzPct val="90000"/>
              <a:buFont typeface="Wingdings 2"/>
              <a:buChar char=""/>
              <a:tabLst>
                <a:tab pos="318770" algn="l"/>
                <a:tab pos="319405" algn="l"/>
              </a:tabLst>
            </a:pPr>
            <a:r>
              <a:rPr sz="2000" dirty="0">
                <a:solidFill>
                  <a:srgbClr val="3C3C3C"/>
                </a:solidFill>
                <a:latin typeface="Arial"/>
                <a:cs typeface="Arial"/>
              </a:rPr>
              <a:t>Juvenile Diabetes Research Foundation:</a:t>
            </a:r>
            <a:r>
              <a:rPr sz="2000" spc="-110" dirty="0">
                <a:solidFill>
                  <a:srgbClr val="3C3C3C"/>
                </a:solidFill>
                <a:latin typeface="Arial"/>
                <a:cs typeface="Arial"/>
              </a:rPr>
              <a:t> </a:t>
            </a:r>
            <a:r>
              <a:rPr sz="2000" u="heavy" spc="-10" dirty="0">
                <a:solidFill>
                  <a:srgbClr val="828282"/>
                </a:solidFill>
                <a:latin typeface="Arial"/>
                <a:cs typeface="Arial"/>
                <a:hlinkClick r:id="rId6"/>
              </a:rPr>
              <a:t>www.jdf.org</a:t>
            </a:r>
            <a:endParaRPr sz="2000">
              <a:latin typeface="Arial"/>
              <a:cs typeface="Arial"/>
            </a:endParaRPr>
          </a:p>
          <a:p>
            <a:pPr marL="318770" indent="-306070">
              <a:lnSpc>
                <a:spcPct val="100000"/>
              </a:lnSpc>
              <a:spcBef>
                <a:spcPts val="1080"/>
              </a:spcBef>
              <a:buClr>
                <a:srgbClr val="4590B8"/>
              </a:buClr>
              <a:buSzPct val="90000"/>
              <a:buFont typeface="Wingdings 2"/>
              <a:buChar char=""/>
              <a:tabLst>
                <a:tab pos="318770" algn="l"/>
                <a:tab pos="319405" algn="l"/>
              </a:tabLst>
            </a:pPr>
            <a:r>
              <a:rPr sz="2000" dirty="0">
                <a:solidFill>
                  <a:srgbClr val="3C3C3C"/>
                </a:solidFill>
                <a:latin typeface="Arial"/>
                <a:cs typeface="Arial"/>
              </a:rPr>
              <a:t>Canadian Diabetes Association:</a:t>
            </a:r>
            <a:r>
              <a:rPr sz="2000" spc="-215" dirty="0">
                <a:solidFill>
                  <a:srgbClr val="3C3C3C"/>
                </a:solidFill>
                <a:latin typeface="Arial"/>
                <a:cs typeface="Arial"/>
              </a:rPr>
              <a:t> </a:t>
            </a:r>
            <a:r>
              <a:rPr sz="2000" u="heavy" spc="-5" dirty="0">
                <a:solidFill>
                  <a:srgbClr val="828282"/>
                </a:solidFill>
                <a:latin typeface="Arial"/>
                <a:cs typeface="Arial"/>
                <a:hlinkClick r:id="rId7"/>
              </a:rPr>
              <a:t>www.diabetes.ca</a:t>
            </a:r>
            <a:endParaRPr sz="2000">
              <a:latin typeface="Arial"/>
              <a:cs typeface="Arial"/>
            </a:endParaRPr>
          </a:p>
          <a:p>
            <a:pPr marL="318770" indent="-306070">
              <a:lnSpc>
                <a:spcPct val="100000"/>
              </a:lnSpc>
              <a:spcBef>
                <a:spcPts val="1080"/>
              </a:spcBef>
              <a:buClr>
                <a:srgbClr val="4590B8"/>
              </a:buClr>
              <a:buSzPct val="90000"/>
              <a:buFont typeface="Wingdings 2"/>
              <a:buChar char=""/>
              <a:tabLst>
                <a:tab pos="318770" algn="l"/>
                <a:tab pos="319405" algn="l"/>
                <a:tab pos="5514340" algn="l"/>
              </a:tabLst>
            </a:pPr>
            <a:r>
              <a:rPr sz="2000" dirty="0">
                <a:solidFill>
                  <a:srgbClr val="3C3C3C"/>
                </a:solidFill>
                <a:latin typeface="Arial"/>
                <a:cs typeface="Arial"/>
              </a:rPr>
              <a:t>National Diabetes Information</a:t>
            </a:r>
            <a:r>
              <a:rPr sz="2000" spc="-30" dirty="0">
                <a:solidFill>
                  <a:srgbClr val="3C3C3C"/>
                </a:solidFill>
                <a:latin typeface="Arial"/>
                <a:cs typeface="Arial"/>
              </a:rPr>
              <a:t> </a:t>
            </a:r>
            <a:r>
              <a:rPr sz="2000" dirty="0">
                <a:solidFill>
                  <a:srgbClr val="3C3C3C"/>
                </a:solidFill>
                <a:latin typeface="Arial"/>
                <a:cs typeface="Arial"/>
              </a:rPr>
              <a:t>Clearinghouse	</a:t>
            </a:r>
            <a:r>
              <a:rPr sz="2000" u="heavy" spc="-5" dirty="0">
                <a:solidFill>
                  <a:srgbClr val="828282"/>
                </a:solidFill>
                <a:latin typeface="Arial"/>
                <a:cs typeface="Arial"/>
                <a:hlinkClick r:id="rId8"/>
              </a:rPr>
              <a:t>www.diabetes.niddk.nih.gov/</a:t>
            </a:r>
            <a:endParaRPr sz="2000">
              <a:latin typeface="Arial"/>
              <a:cs typeface="Arial"/>
            </a:endParaRPr>
          </a:p>
          <a:p>
            <a:pPr marL="318770" indent="-306070">
              <a:lnSpc>
                <a:spcPct val="100000"/>
              </a:lnSpc>
              <a:spcBef>
                <a:spcPts val="1080"/>
              </a:spcBef>
              <a:buClr>
                <a:srgbClr val="4590B8"/>
              </a:buClr>
              <a:buSzPct val="90000"/>
              <a:buFont typeface="Wingdings 2"/>
              <a:buChar char=""/>
              <a:tabLst>
                <a:tab pos="318770" algn="l"/>
                <a:tab pos="319405" algn="l"/>
              </a:tabLst>
            </a:pPr>
            <a:r>
              <a:rPr sz="2000" dirty="0">
                <a:solidFill>
                  <a:srgbClr val="3C3C3C"/>
                </a:solidFill>
                <a:latin typeface="Arial"/>
                <a:cs typeface="Arial"/>
                <a:hlinkClick r:id="rId9"/>
              </a:rPr>
              <a:t>Guideline Central :</a:t>
            </a:r>
            <a:r>
              <a:rPr sz="2000" spc="100" dirty="0">
                <a:solidFill>
                  <a:srgbClr val="3C3C3C"/>
                </a:solidFill>
                <a:latin typeface="Arial"/>
                <a:cs typeface="Arial"/>
                <a:hlinkClick r:id="rId9"/>
              </a:rPr>
              <a:t> </a:t>
            </a:r>
            <a:r>
              <a:rPr sz="2000" u="heavy" spc="-5" dirty="0">
                <a:solidFill>
                  <a:srgbClr val="828282"/>
                </a:solidFill>
                <a:latin typeface="Arial"/>
                <a:cs typeface="Arial"/>
                <a:hlinkClick r:id="rId9"/>
              </a:rPr>
              <a:t>www.guidelinecentral.com/guidelines-author/american-college-of-</a:t>
            </a:r>
            <a:endParaRPr sz="2000">
              <a:latin typeface="Arial"/>
              <a:cs typeface="Arial"/>
            </a:endParaRPr>
          </a:p>
          <a:p>
            <a:pPr marL="318770">
              <a:lnSpc>
                <a:spcPct val="100000"/>
              </a:lnSpc>
            </a:pPr>
            <a:r>
              <a:rPr sz="2000" u="heavy" dirty="0">
                <a:solidFill>
                  <a:srgbClr val="828282"/>
                </a:solidFill>
                <a:latin typeface="Arial"/>
                <a:cs typeface="Arial"/>
                <a:hlinkClick r:id="rId9"/>
              </a:rPr>
              <a:t>endocrinology-guidelines</a:t>
            </a:r>
            <a:endParaRPr sz="2000">
              <a:latin typeface="Arial"/>
              <a:cs typeface="Arial"/>
            </a:endParaRPr>
          </a:p>
          <a:p>
            <a:pPr marL="299085" indent="-286385">
              <a:lnSpc>
                <a:spcPct val="100000"/>
              </a:lnSpc>
              <a:spcBef>
                <a:spcPts val="1080"/>
              </a:spcBef>
              <a:buClr>
                <a:srgbClr val="4590B8"/>
              </a:buClr>
              <a:buSzPct val="90000"/>
              <a:buFont typeface="Wingdings"/>
              <a:buChar char=""/>
              <a:tabLst>
                <a:tab pos="299085" algn="l"/>
                <a:tab pos="299720" algn="l"/>
              </a:tabLst>
            </a:pPr>
            <a:r>
              <a:rPr sz="2000" dirty="0">
                <a:solidFill>
                  <a:srgbClr val="3C3C3C"/>
                </a:solidFill>
                <a:latin typeface="Arial"/>
                <a:cs typeface="Arial"/>
              </a:rPr>
              <a:t>Dược lâm sàng – Những nguyên lý cơ bản và sử dụng thuốc trong điều</a:t>
            </a:r>
            <a:r>
              <a:rPr sz="2000" spc="-229" dirty="0">
                <a:solidFill>
                  <a:srgbClr val="3C3C3C"/>
                </a:solidFill>
                <a:latin typeface="Arial"/>
                <a:cs typeface="Arial"/>
              </a:rPr>
              <a:t> </a:t>
            </a:r>
            <a:r>
              <a:rPr sz="2000" dirty="0">
                <a:solidFill>
                  <a:srgbClr val="3C3C3C"/>
                </a:solidFill>
                <a:latin typeface="Arial"/>
                <a:cs typeface="Arial"/>
              </a:rPr>
              <a:t>trị</a:t>
            </a:r>
            <a:endParaRPr sz="2000">
              <a:latin typeface="Arial"/>
              <a:cs typeface="Arial"/>
            </a:endParaRPr>
          </a:p>
          <a:p>
            <a:pPr marL="299085" indent="-286385">
              <a:lnSpc>
                <a:spcPct val="100000"/>
              </a:lnSpc>
              <a:spcBef>
                <a:spcPts val="1080"/>
              </a:spcBef>
              <a:buClr>
                <a:srgbClr val="4590B8"/>
              </a:buClr>
              <a:buSzPct val="90000"/>
              <a:buFont typeface="Wingdings"/>
              <a:buChar char=""/>
              <a:tabLst>
                <a:tab pos="299085" algn="l"/>
                <a:tab pos="299720" algn="l"/>
              </a:tabLst>
            </a:pPr>
            <a:r>
              <a:rPr sz="2000" dirty="0">
                <a:solidFill>
                  <a:srgbClr val="3C3C3C"/>
                </a:solidFill>
                <a:latin typeface="Arial"/>
                <a:cs typeface="Arial"/>
              </a:rPr>
              <a:t>Guide Pharmaco Clinique – Le Moniteur de</a:t>
            </a:r>
            <a:r>
              <a:rPr sz="2000" spc="-110" dirty="0">
                <a:solidFill>
                  <a:srgbClr val="3C3C3C"/>
                </a:solidFill>
                <a:latin typeface="Arial"/>
                <a:cs typeface="Arial"/>
              </a:rPr>
              <a:t> </a:t>
            </a:r>
            <a:r>
              <a:rPr sz="2000" dirty="0">
                <a:solidFill>
                  <a:srgbClr val="3C3C3C"/>
                </a:solidFill>
                <a:latin typeface="Arial"/>
                <a:cs typeface="Arial"/>
              </a:rPr>
              <a:t>Pharmacie</a:t>
            </a:r>
            <a:endParaRPr sz="2000">
              <a:latin typeface="Arial"/>
              <a:cs typeface="Aria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8000" y="304800"/>
            <a:ext cx="11074400" cy="457200"/>
          </a:xfrm>
          <a:prstGeom prst="rect">
            <a:avLst/>
          </a:prstGeom>
          <a:ln>
            <a:no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3200" b="1" dirty="0">
                <a:solidFill>
                  <a:schemeClr val="tx2">
                    <a:lumMod val="50000"/>
                  </a:schemeClr>
                </a:solidFill>
              </a:rPr>
              <a:t>ĐẠI CƯƠNG</a:t>
            </a:r>
          </a:p>
        </p:txBody>
      </p:sp>
      <p:cxnSp>
        <p:nvCxnSpPr>
          <p:cNvPr id="6" name="Straight Connector 5"/>
          <p:cNvCxnSpPr/>
          <p:nvPr/>
        </p:nvCxnSpPr>
        <p:spPr>
          <a:xfrm>
            <a:off x="508000" y="762000"/>
            <a:ext cx="11074400" cy="1588"/>
          </a:xfrm>
          <a:prstGeom prst="line">
            <a:avLst/>
          </a:prstGeom>
        </p:spPr>
        <p:style>
          <a:lnRef idx="3">
            <a:schemeClr val="accent5"/>
          </a:lnRef>
          <a:fillRef idx="0">
            <a:schemeClr val="accent5"/>
          </a:fillRef>
          <a:effectRef idx="2">
            <a:schemeClr val="accent5"/>
          </a:effectRef>
          <a:fontRef idx="minor">
            <a:schemeClr val="tx1"/>
          </a:fontRef>
        </p:style>
      </p:cxnSp>
      <p:sp>
        <p:nvSpPr>
          <p:cNvPr id="15" name="Slide Number Placeholder 14"/>
          <p:cNvSpPr>
            <a:spLocks noGrp="1"/>
          </p:cNvSpPr>
          <p:nvPr>
            <p:ph type="sldNum" sz="quarter" idx="12"/>
          </p:nvPr>
        </p:nvSpPr>
        <p:spPr/>
        <p:txBody>
          <a:bodyPr/>
          <a:lstStyle/>
          <a:p>
            <a:pPr>
              <a:defRPr/>
            </a:pPr>
            <a:fld id="{4D2AD7FB-0743-4BB4-B6D9-889540E220AD}" type="slidenum">
              <a:rPr lang="en-US" smtClean="0"/>
              <a:pPr>
                <a:defRPr/>
              </a:pPr>
              <a:t>13</a:t>
            </a:fld>
            <a:endParaRPr lang="en-US"/>
          </a:p>
        </p:txBody>
      </p:sp>
      <p:sp>
        <p:nvSpPr>
          <p:cNvPr id="13" name="object 21"/>
          <p:cNvSpPr/>
          <p:nvPr/>
        </p:nvSpPr>
        <p:spPr>
          <a:xfrm>
            <a:off x="1260764" y="1163782"/>
            <a:ext cx="9448800" cy="4932217"/>
          </a:xfrm>
          <a:prstGeom prst="rect">
            <a:avLst/>
          </a:prstGeom>
          <a:blipFill>
            <a:blip r:embed="rId3" cstate="print"/>
            <a:stretch>
              <a:fillRect/>
            </a:stretch>
          </a:blipFill>
        </p:spPr>
        <p:txBody>
          <a:bodyPr wrap="square" lIns="0" tIns="0" rIns="0" bIns="0" rtlCol="0"/>
          <a:lstStyle/>
          <a:p>
            <a:endParaRPr/>
          </a:p>
        </p:txBody>
      </p:sp>
      <p:sp>
        <p:nvSpPr>
          <p:cNvPr id="7" name="TextBox 6"/>
          <p:cNvSpPr txBox="1"/>
          <p:nvPr/>
        </p:nvSpPr>
        <p:spPr>
          <a:xfrm>
            <a:off x="858982" y="401774"/>
            <a:ext cx="2702984" cy="461665"/>
          </a:xfrm>
          <a:prstGeom prst="rect">
            <a:avLst/>
          </a:prstGeom>
          <a:noFill/>
        </p:spPr>
        <p:txBody>
          <a:bodyPr wrap="none" rtlCol="0">
            <a:spAutoFit/>
          </a:bodyPr>
          <a:lstStyle/>
          <a:p>
            <a:r>
              <a:rPr lang="en-US" sz="2400" dirty="0" smtClean="0"/>
              <a:t>3 . </a:t>
            </a:r>
            <a:r>
              <a:rPr lang="en-US" sz="2400" dirty="0" err="1" smtClean="0"/>
              <a:t>Cơ</a:t>
            </a:r>
            <a:r>
              <a:rPr lang="en-US" sz="2400" dirty="0" smtClean="0"/>
              <a:t> </a:t>
            </a:r>
            <a:r>
              <a:rPr lang="en-US" sz="2400" dirty="0" err="1" smtClean="0"/>
              <a:t>chế</a:t>
            </a:r>
            <a:r>
              <a:rPr lang="en-US" sz="2400" dirty="0" smtClean="0"/>
              <a:t> </a:t>
            </a:r>
            <a:r>
              <a:rPr lang="en-US" sz="2400" dirty="0" err="1" smtClean="0"/>
              <a:t>bệnh</a:t>
            </a:r>
            <a:r>
              <a:rPr lang="en-US" sz="2400" dirty="0" smtClean="0"/>
              <a:t> </a:t>
            </a:r>
            <a:r>
              <a:rPr lang="en-US" sz="2400" dirty="0" err="1" smtClean="0"/>
              <a:t>sinh</a:t>
            </a:r>
            <a:endParaRPr lang="en-US"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008909" y="2770909"/>
            <a:ext cx="8492836" cy="131618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rgbClr val="008000"/>
                </a:solidFill>
                <a:effectLst>
                  <a:outerShdw blurRad="38100" dist="38100" dir="2700000" algn="tl">
                    <a:srgbClr val="000000"/>
                  </a:outerShdw>
                </a:effectLst>
              </a:rPr>
              <a:t>PHẦN 2:  PHÂN LOẠI ĐÁI THÁO ĐƯỜNG</a:t>
            </a:r>
            <a:endParaRPr lang="en-US" sz="3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838200" y="1510145"/>
          <a:ext cx="10938164" cy="51261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Oval 28"/>
          <p:cNvSpPr>
            <a:spLocks noGrp="1" noChangeArrowheads="1"/>
          </p:cNvSpPr>
          <p:nvPr>
            <p:ph type="title"/>
          </p:nvPr>
        </p:nvSpPr>
        <p:spPr bwMode="auto">
          <a:xfrm>
            <a:off x="3733800" y="274638"/>
            <a:ext cx="4953000" cy="1143000"/>
          </a:xfrm>
          <a:prstGeom prst="ellipse">
            <a:avLst/>
          </a:prstGeom>
          <a:gradFill rotWithShape="1">
            <a:gsLst>
              <a:gs pos="0">
                <a:srgbClr val="FFFF66"/>
              </a:gs>
              <a:gs pos="100000">
                <a:schemeClr val="bg1"/>
              </a:gs>
            </a:gsLst>
            <a:lin ang="5400000" scaled="1"/>
          </a:gradFill>
          <a:ln w="9525">
            <a:round/>
            <a:headEnd/>
            <a:tailEnd/>
          </a:ln>
          <a:effectLst/>
          <a:scene3d>
            <a:camera prst="legacyObliqueTopLeft"/>
            <a:lightRig rig="legacyFlat3" dir="t"/>
          </a:scene3d>
          <a:sp3d extrusionH="430200" prstMaterial="legacyMatte">
            <a:bevelT w="13500" h="13500" prst="angle"/>
            <a:bevelB w="13500" h="13500" prst="angle"/>
            <a:extrusionClr>
              <a:srgbClr val="FFFF66"/>
            </a:extrusionClr>
          </a:sp3d>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flatTx/>
          </a:bodyPr>
          <a:lstStyle/>
          <a:p>
            <a:pPr algn="ctr" eaLnBrk="0" hangingPunct="0"/>
            <a:r>
              <a:rPr lang="en-US" sz="2000" b="1" dirty="0" err="1" smtClean="0">
                <a:solidFill>
                  <a:srgbClr val="008000"/>
                </a:solidFill>
                <a:effectLst>
                  <a:outerShdw blurRad="38100" dist="38100" dir="2700000" algn="tl">
                    <a:srgbClr val="000000"/>
                  </a:outerShdw>
                </a:effectLst>
              </a:rPr>
              <a:t>Phần</a:t>
            </a:r>
            <a:r>
              <a:rPr lang="en-US" sz="2000" b="1" dirty="0" smtClean="0">
                <a:solidFill>
                  <a:srgbClr val="008000"/>
                </a:solidFill>
                <a:effectLst>
                  <a:outerShdw blurRad="38100" dist="38100" dir="2700000" algn="tl">
                    <a:srgbClr val="000000"/>
                  </a:outerShdw>
                </a:effectLst>
              </a:rPr>
              <a:t> 2:  PHÂN </a:t>
            </a:r>
            <a:r>
              <a:rPr lang="en-US" sz="2000" b="1" dirty="0">
                <a:solidFill>
                  <a:srgbClr val="008000"/>
                </a:solidFill>
                <a:effectLst>
                  <a:outerShdw blurRad="38100" dist="38100" dir="2700000" algn="tl">
                    <a:srgbClr val="000000"/>
                  </a:outerShdw>
                </a:effectLst>
              </a:rPr>
              <a:t>LOẠI ĐÁI THÁO ĐƯỜNG</a:t>
            </a:r>
          </a:p>
        </p:txBody>
      </p:sp>
    </p:spTree>
    <p:extLst>
      <p:ext uri="{BB962C8B-B14F-4D97-AF65-F5344CB8AC3E}">
        <p14:creationId xmlns:p14="http://schemas.microsoft.com/office/powerpoint/2010/main" xmlns="" val="142852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508000" y="762000"/>
            <a:ext cx="11074400" cy="1588"/>
          </a:xfrm>
          <a:prstGeom prst="line">
            <a:avLst/>
          </a:prstGeom>
        </p:spPr>
        <p:style>
          <a:lnRef idx="3">
            <a:schemeClr val="accent5"/>
          </a:lnRef>
          <a:fillRef idx="0">
            <a:schemeClr val="accent5"/>
          </a:fillRef>
          <a:effectRef idx="2">
            <a:schemeClr val="accent5"/>
          </a:effectRef>
          <a:fontRef idx="minor">
            <a:schemeClr val="tx1"/>
          </a:fontRef>
        </p:style>
      </p:cxnSp>
      <p:sp>
        <p:nvSpPr>
          <p:cNvPr id="6148" name="TextBox 3"/>
          <p:cNvSpPr txBox="1">
            <a:spLocks noChangeArrowheads="1"/>
          </p:cNvSpPr>
          <p:nvPr/>
        </p:nvSpPr>
        <p:spPr bwMode="auto">
          <a:xfrm>
            <a:off x="508000" y="235501"/>
            <a:ext cx="11074400" cy="646331"/>
          </a:xfrm>
          <a:prstGeom prst="rect">
            <a:avLst/>
          </a:prstGeom>
          <a:noFill/>
          <a:ln w="9525">
            <a:noFill/>
            <a:miter lim="800000"/>
            <a:headEnd/>
            <a:tailEnd/>
          </a:ln>
        </p:spPr>
        <p:txBody>
          <a:bodyPr>
            <a:spAutoFit/>
          </a:bodyPr>
          <a:lstStyle/>
          <a:p>
            <a:pPr algn="just">
              <a:lnSpc>
                <a:spcPct val="150000"/>
              </a:lnSpc>
            </a:pPr>
            <a:r>
              <a:rPr lang="en-US" sz="2400" b="1" dirty="0" smtClean="0">
                <a:solidFill>
                  <a:schemeClr val="accent6">
                    <a:lumMod val="75000"/>
                  </a:schemeClr>
                </a:solidFill>
              </a:rPr>
              <a:t>II. </a:t>
            </a:r>
            <a:r>
              <a:rPr lang="en-US" sz="2400" b="1" dirty="0">
                <a:solidFill>
                  <a:schemeClr val="accent6">
                    <a:lumMod val="75000"/>
                  </a:schemeClr>
                </a:solidFill>
              </a:rPr>
              <a:t>PHÂN LOẠI ĐÁI THÁO ĐƯỜNG</a:t>
            </a:r>
          </a:p>
        </p:txBody>
      </p:sp>
      <p:sp>
        <p:nvSpPr>
          <p:cNvPr id="7" name="Slide Number Placeholder 6"/>
          <p:cNvSpPr>
            <a:spLocks noGrp="1"/>
          </p:cNvSpPr>
          <p:nvPr>
            <p:ph type="sldNum" sz="quarter" idx="12"/>
          </p:nvPr>
        </p:nvSpPr>
        <p:spPr/>
        <p:txBody>
          <a:bodyPr/>
          <a:lstStyle/>
          <a:p>
            <a:pPr>
              <a:defRPr/>
            </a:pPr>
            <a:fld id="{0D5B99F8-D32D-45DC-A2AD-879935F636AD}" type="slidenum">
              <a:rPr lang="en-US" smtClean="0"/>
              <a:pPr>
                <a:defRPr/>
              </a:pPr>
              <a:t>16</a:t>
            </a:fld>
            <a:endParaRPr lang="en-US"/>
          </a:p>
        </p:txBody>
      </p:sp>
      <p:sp>
        <p:nvSpPr>
          <p:cNvPr id="6150" name="TextBox 5"/>
          <p:cNvSpPr txBox="1">
            <a:spLocks noChangeArrowheads="1"/>
          </p:cNvSpPr>
          <p:nvPr/>
        </p:nvSpPr>
        <p:spPr bwMode="auto">
          <a:xfrm>
            <a:off x="609600" y="955941"/>
            <a:ext cx="10871200" cy="708025"/>
          </a:xfrm>
          <a:prstGeom prst="rect">
            <a:avLst/>
          </a:prstGeom>
          <a:noFill/>
          <a:ln w="9525">
            <a:noFill/>
            <a:miter lim="800000"/>
            <a:headEnd/>
            <a:tailEnd/>
          </a:ln>
        </p:spPr>
        <p:txBody>
          <a:bodyPr>
            <a:spAutoFit/>
          </a:bodyPr>
          <a:lstStyle/>
          <a:p>
            <a:pPr marL="342900" indent="-342900">
              <a:buFontTx/>
              <a:buAutoNum type="arabicPeriod"/>
            </a:pPr>
            <a:r>
              <a:rPr lang="en-US" sz="2200" b="1" dirty="0">
                <a:solidFill>
                  <a:srgbClr val="0C9C27"/>
                </a:solidFill>
              </a:rPr>
              <a:t>ĐÁI THÁO ĐƯỜNG TYPE I</a:t>
            </a:r>
          </a:p>
          <a:p>
            <a:pPr marL="342900" indent="-342900"/>
            <a:endParaRPr lang="en-US" dirty="0"/>
          </a:p>
        </p:txBody>
      </p:sp>
      <p:sp>
        <p:nvSpPr>
          <p:cNvPr id="8" name="TextBox 7"/>
          <p:cNvSpPr txBox="1"/>
          <p:nvPr/>
        </p:nvSpPr>
        <p:spPr>
          <a:xfrm>
            <a:off x="812800" y="1717964"/>
            <a:ext cx="10871200" cy="2677656"/>
          </a:xfrm>
          <a:prstGeom prst="rect">
            <a:avLst/>
          </a:prstGeom>
          <a:noFill/>
        </p:spPr>
        <p:txBody>
          <a:bodyPr wrap="square">
            <a:spAutoFit/>
          </a:bodyPr>
          <a:lstStyle/>
          <a:p>
            <a:pPr>
              <a:lnSpc>
                <a:spcPct val="150000"/>
              </a:lnSpc>
              <a:buFontTx/>
              <a:buChar char="-"/>
              <a:defRPr/>
            </a:pPr>
            <a:r>
              <a:rPr lang="en-US" sz="2400" dirty="0">
                <a:solidFill>
                  <a:schemeClr val="tx2">
                    <a:lumMod val="75000"/>
                  </a:schemeClr>
                </a:solidFill>
              </a:rPr>
              <a:t>  </a:t>
            </a:r>
            <a:r>
              <a:rPr lang="en-US" sz="2400" dirty="0" err="1">
                <a:solidFill>
                  <a:schemeClr val="tx2">
                    <a:lumMod val="75000"/>
                  </a:schemeClr>
                </a:solidFill>
              </a:rPr>
              <a:t>Đái</a:t>
            </a:r>
            <a:r>
              <a:rPr lang="en-US" sz="2400" dirty="0">
                <a:solidFill>
                  <a:schemeClr val="tx2">
                    <a:lumMod val="75000"/>
                  </a:schemeClr>
                </a:solidFill>
              </a:rPr>
              <a:t> </a:t>
            </a:r>
            <a:r>
              <a:rPr lang="en-US" sz="2400" dirty="0" err="1">
                <a:solidFill>
                  <a:schemeClr val="tx2">
                    <a:lumMod val="75000"/>
                  </a:schemeClr>
                </a:solidFill>
              </a:rPr>
              <a:t>tháo</a:t>
            </a:r>
            <a:r>
              <a:rPr lang="en-US" sz="2400" dirty="0">
                <a:solidFill>
                  <a:schemeClr val="tx2">
                    <a:lumMod val="75000"/>
                  </a:schemeClr>
                </a:solidFill>
              </a:rPr>
              <a:t> </a:t>
            </a:r>
            <a:r>
              <a:rPr lang="en-US" sz="2400" dirty="0" err="1">
                <a:solidFill>
                  <a:schemeClr val="tx2">
                    <a:lumMod val="75000"/>
                  </a:schemeClr>
                </a:solidFill>
              </a:rPr>
              <a:t>đường</a:t>
            </a:r>
            <a:r>
              <a:rPr lang="en-US" sz="2400" dirty="0">
                <a:solidFill>
                  <a:schemeClr val="tx2">
                    <a:lumMod val="75000"/>
                  </a:schemeClr>
                </a:solidFill>
              </a:rPr>
              <a:t> </a:t>
            </a:r>
            <a:r>
              <a:rPr lang="en-US" sz="2400" dirty="0" err="1">
                <a:solidFill>
                  <a:schemeClr val="tx2">
                    <a:lumMod val="75000"/>
                  </a:schemeClr>
                </a:solidFill>
              </a:rPr>
              <a:t>phụ</a:t>
            </a:r>
            <a:r>
              <a:rPr lang="en-US" sz="2400" dirty="0">
                <a:solidFill>
                  <a:schemeClr val="tx2">
                    <a:lumMod val="75000"/>
                  </a:schemeClr>
                </a:solidFill>
              </a:rPr>
              <a:t> </a:t>
            </a:r>
            <a:r>
              <a:rPr lang="en-US" sz="2400" dirty="0" err="1">
                <a:solidFill>
                  <a:schemeClr val="tx2">
                    <a:lumMod val="75000"/>
                  </a:schemeClr>
                </a:solidFill>
              </a:rPr>
              <a:t>thuộc</a:t>
            </a:r>
            <a:r>
              <a:rPr lang="en-US" sz="2400" dirty="0">
                <a:solidFill>
                  <a:schemeClr val="tx2">
                    <a:lumMod val="75000"/>
                  </a:schemeClr>
                </a:solidFill>
              </a:rPr>
              <a:t> insulin.</a:t>
            </a:r>
          </a:p>
          <a:p>
            <a:pPr>
              <a:lnSpc>
                <a:spcPct val="150000"/>
              </a:lnSpc>
              <a:buFontTx/>
              <a:buChar char="-"/>
              <a:defRPr/>
            </a:pPr>
            <a:r>
              <a:rPr lang="en-US" sz="2400" dirty="0">
                <a:solidFill>
                  <a:schemeClr val="tx2">
                    <a:lumMod val="75000"/>
                  </a:schemeClr>
                </a:solidFill>
              </a:rPr>
              <a:t>  </a:t>
            </a:r>
            <a:r>
              <a:rPr lang="en-US" sz="2400" dirty="0" err="1">
                <a:solidFill>
                  <a:schemeClr val="tx2">
                    <a:lumMod val="75000"/>
                  </a:schemeClr>
                </a:solidFill>
              </a:rPr>
              <a:t>Nguyên</a:t>
            </a:r>
            <a:r>
              <a:rPr lang="en-US" sz="2400" dirty="0">
                <a:solidFill>
                  <a:schemeClr val="tx2">
                    <a:lumMod val="75000"/>
                  </a:schemeClr>
                </a:solidFill>
              </a:rPr>
              <a:t> </a:t>
            </a:r>
            <a:r>
              <a:rPr lang="en-US" sz="2400" dirty="0" err="1">
                <a:solidFill>
                  <a:schemeClr val="tx2">
                    <a:lumMod val="75000"/>
                  </a:schemeClr>
                </a:solidFill>
              </a:rPr>
              <a:t>nhân</a:t>
            </a:r>
            <a:r>
              <a:rPr lang="en-US" sz="2400" dirty="0">
                <a:solidFill>
                  <a:schemeClr val="tx2">
                    <a:lumMod val="75000"/>
                  </a:schemeClr>
                </a:solidFill>
              </a:rPr>
              <a:t>: </a:t>
            </a:r>
          </a:p>
          <a:p>
            <a:pPr lvl="1">
              <a:lnSpc>
                <a:spcPct val="150000"/>
              </a:lnSpc>
              <a:buFont typeface="Arial" pitchFamily="34" charset="0"/>
              <a:buChar char="•"/>
              <a:defRPr/>
            </a:pPr>
            <a:r>
              <a:rPr lang="en-US" sz="2400" dirty="0">
                <a:solidFill>
                  <a:schemeClr val="tx2">
                    <a:lumMod val="75000"/>
                  </a:schemeClr>
                </a:solidFill>
              </a:rPr>
              <a:t> </a:t>
            </a:r>
            <a:r>
              <a:rPr lang="en-US" sz="2400" dirty="0" err="1">
                <a:solidFill>
                  <a:schemeClr val="tx2">
                    <a:lumMod val="75000"/>
                  </a:schemeClr>
                </a:solidFill>
              </a:rPr>
              <a:t>Tế</a:t>
            </a:r>
            <a:r>
              <a:rPr lang="en-US" sz="2400" dirty="0">
                <a:solidFill>
                  <a:schemeClr val="tx2">
                    <a:lumMod val="75000"/>
                  </a:schemeClr>
                </a:solidFill>
              </a:rPr>
              <a:t> </a:t>
            </a:r>
            <a:r>
              <a:rPr lang="en-US" sz="2400" dirty="0" err="1">
                <a:solidFill>
                  <a:schemeClr val="tx2">
                    <a:lumMod val="75000"/>
                  </a:schemeClr>
                </a:solidFill>
              </a:rPr>
              <a:t>bào</a:t>
            </a:r>
            <a:r>
              <a:rPr lang="en-US" sz="2400" dirty="0">
                <a:solidFill>
                  <a:schemeClr val="tx2">
                    <a:lumMod val="75000"/>
                  </a:schemeClr>
                </a:solidFill>
              </a:rPr>
              <a:t> </a:t>
            </a:r>
            <a:r>
              <a:rPr lang="en-US" sz="2400" dirty="0" err="1">
                <a:solidFill>
                  <a:schemeClr val="tx2">
                    <a:lumMod val="75000"/>
                  </a:schemeClr>
                </a:solidFill>
              </a:rPr>
              <a:t>bêta</a:t>
            </a:r>
            <a:r>
              <a:rPr lang="en-US" sz="2400" dirty="0">
                <a:solidFill>
                  <a:schemeClr val="tx2">
                    <a:lumMod val="75000"/>
                  </a:schemeClr>
                </a:solidFill>
              </a:rPr>
              <a:t> </a:t>
            </a:r>
            <a:r>
              <a:rPr lang="en-US" sz="2400" dirty="0" err="1">
                <a:solidFill>
                  <a:schemeClr val="tx2">
                    <a:lumMod val="75000"/>
                  </a:schemeClr>
                </a:solidFill>
              </a:rPr>
              <a:t>đảo</a:t>
            </a:r>
            <a:r>
              <a:rPr lang="en-US" sz="2400" dirty="0">
                <a:solidFill>
                  <a:schemeClr val="tx2">
                    <a:lumMod val="75000"/>
                  </a:schemeClr>
                </a:solidFill>
              </a:rPr>
              <a:t> </a:t>
            </a:r>
            <a:r>
              <a:rPr lang="en-US" sz="2400" dirty="0" err="1">
                <a:solidFill>
                  <a:schemeClr val="tx2">
                    <a:lumMod val="75000"/>
                  </a:schemeClr>
                </a:solidFill>
              </a:rPr>
              <a:t>tụy</a:t>
            </a:r>
            <a:r>
              <a:rPr lang="en-US" sz="2400" dirty="0">
                <a:solidFill>
                  <a:schemeClr val="tx2">
                    <a:lumMod val="75000"/>
                  </a:schemeClr>
                </a:solidFill>
              </a:rPr>
              <a:t> </a:t>
            </a:r>
            <a:r>
              <a:rPr lang="en-US" sz="2400" dirty="0" err="1">
                <a:solidFill>
                  <a:schemeClr val="tx2">
                    <a:lumMod val="75000"/>
                  </a:schemeClr>
                </a:solidFill>
              </a:rPr>
              <a:t>bị</a:t>
            </a:r>
            <a:r>
              <a:rPr lang="en-US" sz="2400" dirty="0">
                <a:solidFill>
                  <a:schemeClr val="tx2">
                    <a:lumMod val="75000"/>
                  </a:schemeClr>
                </a:solidFill>
              </a:rPr>
              <a:t> </a:t>
            </a:r>
            <a:r>
              <a:rPr lang="en-US" sz="2400" dirty="0" err="1">
                <a:solidFill>
                  <a:schemeClr val="tx2">
                    <a:lumMod val="75000"/>
                  </a:schemeClr>
                </a:solidFill>
              </a:rPr>
              <a:t>phá</a:t>
            </a:r>
            <a:r>
              <a:rPr lang="en-US" sz="2400" dirty="0">
                <a:solidFill>
                  <a:schemeClr val="tx2">
                    <a:lumMod val="75000"/>
                  </a:schemeClr>
                </a:solidFill>
              </a:rPr>
              <a:t> </a:t>
            </a:r>
            <a:r>
              <a:rPr lang="en-US" sz="2400" dirty="0" err="1">
                <a:solidFill>
                  <a:schemeClr val="tx2">
                    <a:lumMod val="75000"/>
                  </a:schemeClr>
                </a:solidFill>
              </a:rPr>
              <a:t>hủy</a:t>
            </a:r>
            <a:r>
              <a:rPr lang="en-US" sz="2400" dirty="0">
                <a:solidFill>
                  <a:schemeClr val="tx2">
                    <a:lumMod val="75000"/>
                  </a:schemeClr>
                </a:solidFill>
              </a:rPr>
              <a:t> (&gt;90</a:t>
            </a:r>
            <a:r>
              <a:rPr lang="en-US" sz="2400" dirty="0" smtClean="0">
                <a:solidFill>
                  <a:schemeClr val="tx2">
                    <a:lumMod val="75000"/>
                  </a:schemeClr>
                </a:solidFill>
              </a:rPr>
              <a:t>%)</a:t>
            </a:r>
            <a:endParaRPr lang="en-US" sz="2400" dirty="0">
              <a:solidFill>
                <a:schemeClr val="tx2">
                  <a:lumMod val="75000"/>
                </a:schemeClr>
              </a:solidFill>
            </a:endParaRPr>
          </a:p>
          <a:p>
            <a:pPr>
              <a:lnSpc>
                <a:spcPct val="150000"/>
              </a:lnSpc>
              <a:buFontTx/>
              <a:buChar char="-"/>
              <a:defRPr/>
            </a:pPr>
            <a:r>
              <a:rPr lang="en-US" sz="2400" dirty="0" err="1">
                <a:solidFill>
                  <a:schemeClr val="tx2">
                    <a:lumMod val="75000"/>
                  </a:schemeClr>
                </a:solidFill>
              </a:rPr>
              <a:t>Thiếu</a:t>
            </a:r>
            <a:r>
              <a:rPr lang="en-US" sz="2400" dirty="0">
                <a:solidFill>
                  <a:schemeClr val="tx2">
                    <a:lumMod val="75000"/>
                  </a:schemeClr>
                </a:solidFill>
              </a:rPr>
              <a:t> insulin </a:t>
            </a:r>
            <a:r>
              <a:rPr lang="en-US" sz="2400" dirty="0" err="1">
                <a:solidFill>
                  <a:schemeClr val="tx2">
                    <a:lumMod val="75000"/>
                  </a:schemeClr>
                </a:solidFill>
              </a:rPr>
              <a:t>trầm</a:t>
            </a:r>
            <a:r>
              <a:rPr lang="en-US" sz="2400" dirty="0">
                <a:solidFill>
                  <a:schemeClr val="tx2">
                    <a:lumMod val="75000"/>
                  </a:schemeClr>
                </a:solidFill>
              </a:rPr>
              <a:t> </a:t>
            </a:r>
            <a:r>
              <a:rPr lang="en-US" sz="2400" dirty="0" err="1">
                <a:solidFill>
                  <a:schemeClr val="tx2">
                    <a:lumMod val="75000"/>
                  </a:schemeClr>
                </a:solidFill>
              </a:rPr>
              <a:t>trọng</a:t>
            </a:r>
            <a:r>
              <a:rPr lang="en-US" sz="2400" dirty="0">
                <a:solidFill>
                  <a:schemeClr val="tx2">
                    <a:lumMod val="75000"/>
                  </a:schemeClr>
                </a:solidFill>
              </a:rPr>
              <a:t> </a:t>
            </a:r>
            <a:r>
              <a:rPr lang="en-US" sz="2400" dirty="0" err="1">
                <a:solidFill>
                  <a:schemeClr val="tx2">
                    <a:lumMod val="75000"/>
                  </a:schemeClr>
                </a:solidFill>
              </a:rPr>
              <a:t>có</a:t>
            </a:r>
            <a:r>
              <a:rPr lang="en-US" sz="2400" dirty="0">
                <a:solidFill>
                  <a:schemeClr val="tx2">
                    <a:lumMod val="75000"/>
                  </a:schemeClr>
                </a:solidFill>
              </a:rPr>
              <a:t> </a:t>
            </a:r>
            <a:r>
              <a:rPr lang="en-US" sz="2400" dirty="0" err="1">
                <a:solidFill>
                  <a:schemeClr val="tx2">
                    <a:lumMod val="75000"/>
                  </a:schemeClr>
                </a:solidFill>
              </a:rPr>
              <a:t>xu</a:t>
            </a:r>
            <a:r>
              <a:rPr lang="en-US" sz="2400" dirty="0">
                <a:solidFill>
                  <a:schemeClr val="tx2">
                    <a:lumMod val="75000"/>
                  </a:schemeClr>
                </a:solidFill>
              </a:rPr>
              <a:t> </a:t>
            </a:r>
            <a:r>
              <a:rPr lang="en-US" sz="2400" dirty="0" err="1">
                <a:solidFill>
                  <a:schemeClr val="tx2">
                    <a:lumMod val="75000"/>
                  </a:schemeClr>
                </a:solidFill>
              </a:rPr>
              <a:t>hướng</a:t>
            </a:r>
            <a:r>
              <a:rPr lang="en-US" sz="2400" dirty="0">
                <a:solidFill>
                  <a:schemeClr val="tx2">
                    <a:lumMod val="75000"/>
                  </a:schemeClr>
                </a:solidFill>
              </a:rPr>
              <a:t> </a:t>
            </a:r>
            <a:r>
              <a:rPr lang="en-US" sz="2400" dirty="0" err="1">
                <a:solidFill>
                  <a:schemeClr val="tx2">
                    <a:lumMod val="75000"/>
                  </a:schemeClr>
                </a:solidFill>
              </a:rPr>
              <a:t>dẫn</a:t>
            </a:r>
            <a:r>
              <a:rPr lang="en-US" sz="2400" dirty="0">
                <a:solidFill>
                  <a:schemeClr val="tx2">
                    <a:lumMod val="75000"/>
                  </a:schemeClr>
                </a:solidFill>
              </a:rPr>
              <a:t> </a:t>
            </a:r>
            <a:r>
              <a:rPr lang="en-US" sz="2400" dirty="0" err="1">
                <a:solidFill>
                  <a:schemeClr val="tx2">
                    <a:lumMod val="75000"/>
                  </a:schemeClr>
                </a:solidFill>
              </a:rPr>
              <a:t>đến</a:t>
            </a:r>
            <a:r>
              <a:rPr lang="en-US" sz="2400" dirty="0">
                <a:solidFill>
                  <a:schemeClr val="tx2">
                    <a:lumMod val="75000"/>
                  </a:schemeClr>
                </a:solidFill>
              </a:rPr>
              <a:t> </a:t>
            </a:r>
            <a:r>
              <a:rPr lang="en-US" sz="2400" dirty="0" err="1">
                <a:solidFill>
                  <a:schemeClr val="tx2">
                    <a:lumMod val="75000"/>
                  </a:schemeClr>
                </a:solidFill>
              </a:rPr>
              <a:t>nhiễm</a:t>
            </a:r>
            <a:r>
              <a:rPr lang="en-US" sz="2400" dirty="0">
                <a:solidFill>
                  <a:schemeClr val="tx2">
                    <a:lumMod val="75000"/>
                  </a:schemeClr>
                </a:solidFill>
              </a:rPr>
              <a:t> </a:t>
            </a:r>
            <a:r>
              <a:rPr lang="en-US" sz="2400" dirty="0" err="1">
                <a:solidFill>
                  <a:schemeClr val="tx2">
                    <a:lumMod val="75000"/>
                  </a:schemeClr>
                </a:solidFill>
              </a:rPr>
              <a:t>toan</a:t>
            </a:r>
            <a:r>
              <a:rPr lang="en-US" sz="2400" dirty="0">
                <a:solidFill>
                  <a:schemeClr val="tx2">
                    <a:lumMod val="75000"/>
                  </a:schemeClr>
                </a:solidFill>
              </a:rPr>
              <a:t> </a:t>
            </a:r>
            <a:r>
              <a:rPr lang="en-US" sz="2400" dirty="0" err="1">
                <a:solidFill>
                  <a:schemeClr val="tx2">
                    <a:lumMod val="75000"/>
                  </a:schemeClr>
                </a:solidFill>
              </a:rPr>
              <a:t>ceton</a:t>
            </a:r>
            <a:endParaRPr lang="en-US" sz="2400" dirty="0">
              <a:solidFill>
                <a:schemeClr val="tx2">
                  <a:lumMod val="75000"/>
                </a:schemeClr>
              </a:solidFill>
            </a:endParaRPr>
          </a:p>
          <a:p>
            <a:pPr lvl="1">
              <a:defRPr/>
            </a:pPr>
            <a:endParaRPr lang="en-US" sz="2400" dirty="0">
              <a:solidFill>
                <a:schemeClr val="tx2">
                  <a:lumMod val="75000"/>
                </a:schemeClr>
              </a:solidFill>
            </a:endParaRPr>
          </a:p>
        </p:txBody>
      </p:sp>
      <p:sp>
        <p:nvSpPr>
          <p:cNvPr id="10" name="Right Brace 9"/>
          <p:cNvSpPr/>
          <p:nvPr/>
        </p:nvSpPr>
        <p:spPr>
          <a:xfrm>
            <a:off x="8839200" y="3657600"/>
            <a:ext cx="812800" cy="1371600"/>
          </a:xfrm>
          <a:prstGeom prst="rightBrace">
            <a:avLst/>
          </a:prstGeom>
        </p:spPr>
        <p:style>
          <a:lnRef idx="3">
            <a:schemeClr val="accent1"/>
          </a:lnRef>
          <a:fillRef idx="0">
            <a:schemeClr val="accent1"/>
          </a:fillRef>
          <a:effectRef idx="2">
            <a:schemeClr val="accent1"/>
          </a:effectRef>
          <a:fontRef idx="minor">
            <a:schemeClr val="tx1"/>
          </a:fontRef>
        </p:style>
        <p:txBody>
          <a:bodyPr anchor="ctr"/>
          <a:lstStyle/>
          <a:p>
            <a:pPr algn="ctr">
              <a:defRPr/>
            </a:pPr>
            <a:endParaRPr lang="en-US" dirty="0">
              <a:solidFill>
                <a:schemeClr val="tx2">
                  <a:lumMod val="75000"/>
                </a:schemeClr>
              </a:solidFill>
            </a:endParaRPr>
          </a:p>
        </p:txBody>
      </p:sp>
      <p:sp>
        <p:nvSpPr>
          <p:cNvPr id="11" name="TextBox 10"/>
          <p:cNvSpPr txBox="1"/>
          <p:nvPr/>
        </p:nvSpPr>
        <p:spPr>
          <a:xfrm>
            <a:off x="9550400" y="3962401"/>
            <a:ext cx="2336800" cy="830263"/>
          </a:xfrm>
          <a:prstGeom prst="rect">
            <a:avLst/>
          </a:prstGeom>
          <a:noFill/>
        </p:spPr>
        <p:txBody>
          <a:bodyPr>
            <a:spAutoFit/>
          </a:bodyPr>
          <a:lstStyle/>
          <a:p>
            <a:pPr algn="just">
              <a:defRPr/>
            </a:pPr>
            <a:r>
              <a:rPr lang="en-US" sz="2400" dirty="0" err="1">
                <a:solidFill>
                  <a:schemeClr val="tx2">
                    <a:lumMod val="75000"/>
                  </a:schemeClr>
                </a:solidFill>
              </a:rPr>
              <a:t>Thiếu</a:t>
            </a:r>
            <a:r>
              <a:rPr lang="en-US" sz="2400" dirty="0">
                <a:solidFill>
                  <a:schemeClr val="tx2">
                    <a:lumMod val="75000"/>
                  </a:schemeClr>
                </a:solidFill>
              </a:rPr>
              <a:t> </a:t>
            </a:r>
            <a:r>
              <a:rPr lang="en-US" sz="2400" dirty="0" err="1">
                <a:solidFill>
                  <a:schemeClr val="tx2">
                    <a:lumMod val="75000"/>
                  </a:schemeClr>
                </a:solidFill>
              </a:rPr>
              <a:t>hoàn</a:t>
            </a:r>
            <a:r>
              <a:rPr lang="en-US" sz="2400" dirty="0">
                <a:solidFill>
                  <a:schemeClr val="tx2">
                    <a:lumMod val="75000"/>
                  </a:schemeClr>
                </a:solidFill>
              </a:rPr>
              <a:t> </a:t>
            </a:r>
            <a:r>
              <a:rPr lang="en-US" sz="2400" dirty="0" err="1">
                <a:solidFill>
                  <a:schemeClr val="tx2">
                    <a:lumMod val="75000"/>
                  </a:schemeClr>
                </a:solidFill>
              </a:rPr>
              <a:t>toàn</a:t>
            </a:r>
            <a:r>
              <a:rPr lang="en-US" sz="2400" dirty="0">
                <a:solidFill>
                  <a:schemeClr val="tx2">
                    <a:lumMod val="75000"/>
                  </a:schemeClr>
                </a:solidFill>
              </a:rPr>
              <a:t> insulin</a:t>
            </a:r>
          </a:p>
        </p:txBody>
      </p:sp>
      <p:pic>
        <p:nvPicPr>
          <p:cNvPr id="6154" name="Picture 11" descr="19212.jpg"/>
          <p:cNvPicPr>
            <a:picLocks noChangeAspect="1"/>
          </p:cNvPicPr>
          <p:nvPr/>
        </p:nvPicPr>
        <p:blipFill>
          <a:blip r:embed="rId3" cstate="print"/>
          <a:srcRect/>
          <a:stretch>
            <a:fillRect/>
          </a:stretch>
        </p:blipFill>
        <p:spPr bwMode="auto">
          <a:xfrm>
            <a:off x="7620000" y="990601"/>
            <a:ext cx="4165600" cy="2498725"/>
          </a:xfrm>
          <a:prstGeom prst="rect">
            <a:avLst/>
          </a:prstGeom>
          <a:noFill/>
          <a:ln w="9525">
            <a:noFill/>
            <a:miter lim="800000"/>
            <a:headEnd/>
            <a:tailEnd/>
          </a:ln>
        </p:spPr>
      </p:pic>
      <p:graphicFrame>
        <p:nvGraphicFramePr>
          <p:cNvPr id="13" name="Diagram 12"/>
          <p:cNvGraphicFramePr/>
          <p:nvPr/>
        </p:nvGraphicFramePr>
        <p:xfrm>
          <a:off x="-124739" y="4281054"/>
          <a:ext cx="8188037" cy="17595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TextBox 13"/>
          <p:cNvSpPr txBox="1"/>
          <p:nvPr/>
        </p:nvSpPr>
        <p:spPr>
          <a:xfrm>
            <a:off x="7620000" y="5500251"/>
            <a:ext cx="1786066" cy="369332"/>
          </a:xfrm>
          <a:prstGeom prst="rect">
            <a:avLst/>
          </a:prstGeom>
          <a:noFill/>
        </p:spPr>
        <p:txBody>
          <a:bodyPr wrap="none" rtlCol="0">
            <a:spAutoFit/>
          </a:bodyPr>
          <a:lstStyle/>
          <a:p>
            <a:pPr>
              <a:buFont typeface="Wingdings" pitchFamily="2" charset="2"/>
              <a:buChar char="ü"/>
            </a:pPr>
            <a:r>
              <a:rPr lang="en-US" dirty="0" err="1" smtClean="0"/>
              <a:t>Chiếm</a:t>
            </a:r>
            <a:r>
              <a:rPr lang="en-US" dirty="0" smtClean="0"/>
              <a:t> </a:t>
            </a:r>
            <a:r>
              <a:rPr lang="en-US" dirty="0" err="1" smtClean="0"/>
              <a:t>tỉ</a:t>
            </a:r>
            <a:r>
              <a:rPr lang="en-US" dirty="0" smtClean="0"/>
              <a:t> </a:t>
            </a:r>
            <a:r>
              <a:rPr lang="en-US" dirty="0" err="1" smtClean="0"/>
              <a:t>lệ</a:t>
            </a:r>
            <a:r>
              <a:rPr lang="en-US" dirty="0" smtClean="0"/>
              <a:t> </a:t>
            </a:r>
            <a:r>
              <a:rPr lang="en-US" dirty="0" err="1" smtClean="0"/>
              <a:t>nhỏ</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1011382" y="1745674"/>
            <a:ext cx="8423563" cy="3920836"/>
          </a:xfrm>
          <a:prstGeom prst="rect">
            <a:avLst/>
          </a:prstGeom>
          <a:noFill/>
          <a:ln w="9525">
            <a:noFill/>
            <a:miter lim="800000"/>
            <a:headEnd/>
            <a:tailEnd/>
          </a:ln>
        </p:spPr>
      </p:pic>
      <p:sp>
        <p:nvSpPr>
          <p:cNvPr id="5" name="TextBox 5"/>
          <p:cNvSpPr txBox="1">
            <a:spLocks noGrp="1" noChangeArrowheads="1"/>
          </p:cNvSpPr>
          <p:nvPr>
            <p:ph type="title"/>
          </p:nvPr>
        </p:nvSpPr>
        <p:spPr bwMode="auto">
          <a:prstGeom prst="rect">
            <a:avLst/>
          </a:prstGeom>
          <a:noFill/>
          <a:ln w="9525">
            <a:noFill/>
            <a:miter lim="800000"/>
            <a:headEnd/>
            <a:tailEnd/>
          </a:ln>
        </p:spPr>
        <p:txBody>
          <a:bodyPr>
            <a:spAutoFit/>
          </a:bodyPr>
          <a:lstStyle/>
          <a:p>
            <a:pPr marL="342900" indent="-342900">
              <a:buFontTx/>
              <a:buAutoNum type="arabicPeriod"/>
            </a:pPr>
            <a:r>
              <a:rPr lang="en-US" sz="2200" b="1" dirty="0">
                <a:solidFill>
                  <a:srgbClr val="0C9C27"/>
                </a:solidFill>
              </a:rPr>
              <a:t>ĐÁI THÁO ĐƯỜNG TYPE I</a:t>
            </a:r>
          </a:p>
          <a:p>
            <a:pPr marL="342900" indent="-342900"/>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508000" y="762000"/>
            <a:ext cx="11176000" cy="1588"/>
          </a:xfrm>
          <a:prstGeom prst="line">
            <a:avLst/>
          </a:prstGeom>
        </p:spPr>
        <p:style>
          <a:lnRef idx="3">
            <a:schemeClr val="accent5"/>
          </a:lnRef>
          <a:fillRef idx="0">
            <a:schemeClr val="accent5"/>
          </a:fillRef>
          <a:effectRef idx="2">
            <a:schemeClr val="accent5"/>
          </a:effectRef>
          <a:fontRef idx="minor">
            <a:schemeClr val="tx1"/>
          </a:fontRef>
        </p:style>
      </p:cxnSp>
      <p:sp>
        <p:nvSpPr>
          <p:cNvPr id="7" name="Slide Number Placeholder 6"/>
          <p:cNvSpPr>
            <a:spLocks noGrp="1"/>
          </p:cNvSpPr>
          <p:nvPr>
            <p:ph type="sldNum" sz="quarter" idx="12"/>
          </p:nvPr>
        </p:nvSpPr>
        <p:spPr/>
        <p:txBody>
          <a:bodyPr/>
          <a:lstStyle/>
          <a:p>
            <a:pPr>
              <a:defRPr/>
            </a:pPr>
            <a:fld id="{CBCBEA55-2057-4F4D-9D40-8CAB1DB87E38}" type="slidenum">
              <a:rPr lang="en-US" smtClean="0"/>
              <a:pPr>
                <a:defRPr/>
              </a:pPr>
              <a:t>18</a:t>
            </a:fld>
            <a:endParaRPr lang="en-US"/>
          </a:p>
        </p:txBody>
      </p:sp>
      <p:sp>
        <p:nvSpPr>
          <p:cNvPr id="8196" name="TextBox 5"/>
          <p:cNvSpPr txBox="1">
            <a:spLocks noChangeArrowheads="1"/>
          </p:cNvSpPr>
          <p:nvPr/>
        </p:nvSpPr>
        <p:spPr bwMode="auto">
          <a:xfrm>
            <a:off x="508000" y="249356"/>
            <a:ext cx="11074400" cy="646331"/>
          </a:xfrm>
          <a:prstGeom prst="rect">
            <a:avLst/>
          </a:prstGeom>
          <a:noFill/>
          <a:ln w="9525">
            <a:noFill/>
            <a:miter lim="800000"/>
            <a:headEnd/>
            <a:tailEnd/>
          </a:ln>
        </p:spPr>
        <p:txBody>
          <a:bodyPr>
            <a:spAutoFit/>
          </a:bodyPr>
          <a:lstStyle/>
          <a:p>
            <a:pPr algn="just">
              <a:lnSpc>
                <a:spcPct val="150000"/>
              </a:lnSpc>
            </a:pPr>
            <a:r>
              <a:rPr lang="en-US" sz="2400" b="1" dirty="0">
                <a:solidFill>
                  <a:schemeClr val="accent6">
                    <a:lumMod val="75000"/>
                  </a:schemeClr>
                </a:solidFill>
              </a:rPr>
              <a:t>II. PHÂN LOẠI ĐÁI THÁO ĐƯỜNG</a:t>
            </a:r>
          </a:p>
        </p:txBody>
      </p:sp>
      <p:sp>
        <p:nvSpPr>
          <p:cNvPr id="8198" name="TextBox 8"/>
          <p:cNvSpPr txBox="1">
            <a:spLocks noChangeArrowheads="1"/>
          </p:cNvSpPr>
          <p:nvPr/>
        </p:nvSpPr>
        <p:spPr bwMode="auto">
          <a:xfrm>
            <a:off x="508000" y="1170686"/>
            <a:ext cx="10871200" cy="430213"/>
          </a:xfrm>
          <a:prstGeom prst="rect">
            <a:avLst/>
          </a:prstGeom>
          <a:noFill/>
          <a:ln w="9525">
            <a:noFill/>
            <a:miter lim="800000"/>
            <a:headEnd/>
            <a:tailEnd/>
          </a:ln>
        </p:spPr>
        <p:txBody>
          <a:bodyPr>
            <a:spAutoFit/>
          </a:bodyPr>
          <a:lstStyle/>
          <a:p>
            <a:pPr marL="342900" indent="-342900"/>
            <a:r>
              <a:rPr lang="en-US" sz="2200" b="1" dirty="0">
                <a:solidFill>
                  <a:srgbClr val="0C9C27"/>
                </a:solidFill>
              </a:rPr>
              <a:t>2. ĐÁI THÁO ĐƯỜNG TYPE II</a:t>
            </a:r>
            <a:endParaRPr lang="en-US" dirty="0">
              <a:solidFill>
                <a:srgbClr val="0C9C27"/>
              </a:solidFill>
            </a:endParaRPr>
          </a:p>
        </p:txBody>
      </p:sp>
      <p:sp>
        <p:nvSpPr>
          <p:cNvPr id="10" name="TextBox 9"/>
          <p:cNvSpPr txBox="1"/>
          <p:nvPr/>
        </p:nvSpPr>
        <p:spPr>
          <a:xfrm>
            <a:off x="688105" y="1607101"/>
            <a:ext cx="6604000" cy="3785652"/>
          </a:xfrm>
          <a:prstGeom prst="rect">
            <a:avLst/>
          </a:prstGeom>
          <a:noFill/>
        </p:spPr>
        <p:txBody>
          <a:bodyPr>
            <a:spAutoFit/>
          </a:bodyPr>
          <a:lstStyle/>
          <a:p>
            <a:pPr algn="just">
              <a:lnSpc>
                <a:spcPct val="150000"/>
              </a:lnSpc>
              <a:buFontTx/>
              <a:buChar char="-"/>
              <a:defRPr/>
            </a:pPr>
            <a:r>
              <a:rPr lang="en-US" sz="2400" dirty="0">
                <a:solidFill>
                  <a:schemeClr val="tx2">
                    <a:lumMod val="75000"/>
                  </a:schemeClr>
                </a:solidFill>
              </a:rPr>
              <a:t>  </a:t>
            </a:r>
            <a:r>
              <a:rPr lang="en-US" sz="2400" dirty="0" err="1">
                <a:solidFill>
                  <a:schemeClr val="tx2">
                    <a:lumMod val="75000"/>
                  </a:schemeClr>
                </a:solidFill>
              </a:rPr>
              <a:t>Đái</a:t>
            </a:r>
            <a:r>
              <a:rPr lang="en-US" sz="2400" dirty="0">
                <a:solidFill>
                  <a:schemeClr val="tx2">
                    <a:lumMod val="75000"/>
                  </a:schemeClr>
                </a:solidFill>
              </a:rPr>
              <a:t> </a:t>
            </a:r>
            <a:r>
              <a:rPr lang="en-US" sz="2400" dirty="0" err="1">
                <a:solidFill>
                  <a:schemeClr val="tx2">
                    <a:lumMod val="75000"/>
                  </a:schemeClr>
                </a:solidFill>
              </a:rPr>
              <a:t>tháo</a:t>
            </a:r>
            <a:r>
              <a:rPr lang="en-US" sz="2400" dirty="0">
                <a:solidFill>
                  <a:schemeClr val="tx2">
                    <a:lumMod val="75000"/>
                  </a:schemeClr>
                </a:solidFill>
              </a:rPr>
              <a:t> </a:t>
            </a:r>
            <a:r>
              <a:rPr lang="en-US" sz="2400" dirty="0" err="1">
                <a:solidFill>
                  <a:schemeClr val="tx2">
                    <a:lumMod val="75000"/>
                  </a:schemeClr>
                </a:solidFill>
              </a:rPr>
              <a:t>đường</a:t>
            </a:r>
            <a:r>
              <a:rPr lang="en-US" sz="2400" dirty="0">
                <a:solidFill>
                  <a:schemeClr val="tx2">
                    <a:lumMod val="75000"/>
                  </a:schemeClr>
                </a:solidFill>
              </a:rPr>
              <a:t> </a:t>
            </a:r>
            <a:r>
              <a:rPr lang="en-US" sz="2400" dirty="0" err="1">
                <a:solidFill>
                  <a:schemeClr val="tx2">
                    <a:lumMod val="75000"/>
                  </a:schemeClr>
                </a:solidFill>
              </a:rPr>
              <a:t>không</a:t>
            </a:r>
            <a:r>
              <a:rPr lang="en-US" sz="2400" dirty="0">
                <a:solidFill>
                  <a:schemeClr val="tx2">
                    <a:lumMod val="75000"/>
                  </a:schemeClr>
                </a:solidFill>
              </a:rPr>
              <a:t> </a:t>
            </a:r>
            <a:r>
              <a:rPr lang="en-US" sz="2400" dirty="0" err="1">
                <a:solidFill>
                  <a:schemeClr val="tx2">
                    <a:lumMod val="75000"/>
                  </a:schemeClr>
                </a:solidFill>
              </a:rPr>
              <a:t>phụ</a:t>
            </a:r>
            <a:r>
              <a:rPr lang="en-US" sz="2400" dirty="0">
                <a:solidFill>
                  <a:schemeClr val="tx2">
                    <a:lumMod val="75000"/>
                  </a:schemeClr>
                </a:solidFill>
              </a:rPr>
              <a:t> </a:t>
            </a:r>
            <a:r>
              <a:rPr lang="en-US" sz="2400" dirty="0" err="1">
                <a:solidFill>
                  <a:schemeClr val="tx2">
                    <a:lumMod val="75000"/>
                  </a:schemeClr>
                </a:solidFill>
              </a:rPr>
              <a:t>thuộc</a:t>
            </a:r>
            <a:r>
              <a:rPr lang="en-US" sz="2400" dirty="0">
                <a:solidFill>
                  <a:schemeClr val="tx2">
                    <a:lumMod val="75000"/>
                  </a:schemeClr>
                </a:solidFill>
              </a:rPr>
              <a:t> insulin.</a:t>
            </a:r>
          </a:p>
          <a:p>
            <a:pPr algn="just">
              <a:lnSpc>
                <a:spcPct val="150000"/>
              </a:lnSpc>
              <a:buFontTx/>
              <a:buChar char="-"/>
              <a:defRPr/>
            </a:pPr>
            <a:r>
              <a:rPr lang="en-US" sz="2400" dirty="0">
                <a:solidFill>
                  <a:schemeClr val="tx2">
                    <a:lumMod val="75000"/>
                  </a:schemeClr>
                </a:solidFill>
              </a:rPr>
              <a:t>  </a:t>
            </a:r>
            <a:r>
              <a:rPr lang="en-US" sz="2400" dirty="0" err="1">
                <a:solidFill>
                  <a:schemeClr val="tx2">
                    <a:lumMod val="75000"/>
                  </a:schemeClr>
                </a:solidFill>
              </a:rPr>
              <a:t>Nguyên</a:t>
            </a:r>
            <a:r>
              <a:rPr lang="en-US" sz="2400" dirty="0">
                <a:solidFill>
                  <a:schemeClr val="tx2">
                    <a:lumMod val="75000"/>
                  </a:schemeClr>
                </a:solidFill>
              </a:rPr>
              <a:t> </a:t>
            </a:r>
            <a:r>
              <a:rPr lang="en-US" sz="2400" dirty="0" err="1">
                <a:solidFill>
                  <a:schemeClr val="tx2">
                    <a:lumMod val="75000"/>
                  </a:schemeClr>
                </a:solidFill>
              </a:rPr>
              <a:t>nhân</a:t>
            </a:r>
            <a:r>
              <a:rPr lang="en-US" sz="2400" dirty="0">
                <a:solidFill>
                  <a:schemeClr val="tx2">
                    <a:lumMod val="75000"/>
                  </a:schemeClr>
                </a:solidFill>
              </a:rPr>
              <a:t>: </a:t>
            </a:r>
          </a:p>
          <a:p>
            <a:pPr lvl="1" algn="just">
              <a:lnSpc>
                <a:spcPct val="150000"/>
              </a:lnSpc>
              <a:buFont typeface="Arial" pitchFamily="34" charset="0"/>
              <a:buChar char="•"/>
              <a:defRPr/>
            </a:pPr>
            <a:r>
              <a:rPr lang="en-US" sz="2400" dirty="0">
                <a:solidFill>
                  <a:schemeClr val="tx2">
                    <a:lumMod val="75000"/>
                  </a:schemeClr>
                </a:solidFill>
              </a:rPr>
              <a:t> </a:t>
            </a:r>
            <a:r>
              <a:rPr lang="en-US" sz="2400" dirty="0" err="1">
                <a:solidFill>
                  <a:schemeClr val="tx2">
                    <a:lumMod val="75000"/>
                  </a:schemeClr>
                </a:solidFill>
              </a:rPr>
              <a:t>Giảm</a:t>
            </a:r>
            <a:r>
              <a:rPr lang="en-US" sz="2400" dirty="0">
                <a:solidFill>
                  <a:schemeClr val="tx2">
                    <a:lumMod val="75000"/>
                  </a:schemeClr>
                </a:solidFill>
              </a:rPr>
              <a:t> </a:t>
            </a:r>
            <a:r>
              <a:rPr lang="en-US" sz="2400" dirty="0" err="1">
                <a:solidFill>
                  <a:schemeClr val="tx2">
                    <a:lumMod val="75000"/>
                  </a:schemeClr>
                </a:solidFill>
              </a:rPr>
              <a:t>bài</a:t>
            </a:r>
            <a:r>
              <a:rPr lang="en-US" sz="2400" dirty="0">
                <a:solidFill>
                  <a:schemeClr val="tx2">
                    <a:lumMod val="75000"/>
                  </a:schemeClr>
                </a:solidFill>
              </a:rPr>
              <a:t> </a:t>
            </a:r>
            <a:r>
              <a:rPr lang="en-US" sz="2400" dirty="0" err="1">
                <a:solidFill>
                  <a:schemeClr val="tx2">
                    <a:lumMod val="75000"/>
                  </a:schemeClr>
                </a:solidFill>
              </a:rPr>
              <a:t>tiết</a:t>
            </a:r>
            <a:r>
              <a:rPr lang="en-US" sz="2400" dirty="0">
                <a:solidFill>
                  <a:schemeClr val="tx2">
                    <a:lumMod val="75000"/>
                  </a:schemeClr>
                </a:solidFill>
              </a:rPr>
              <a:t> insulin </a:t>
            </a:r>
            <a:r>
              <a:rPr lang="en-US" sz="2400" dirty="0" err="1">
                <a:solidFill>
                  <a:schemeClr val="tx2">
                    <a:lumMod val="75000"/>
                  </a:schemeClr>
                </a:solidFill>
              </a:rPr>
              <a:t>tương</a:t>
            </a:r>
            <a:r>
              <a:rPr lang="en-US" sz="2400" dirty="0">
                <a:solidFill>
                  <a:schemeClr val="tx2">
                    <a:lumMod val="75000"/>
                  </a:schemeClr>
                </a:solidFill>
              </a:rPr>
              <a:t> </a:t>
            </a:r>
            <a:r>
              <a:rPr lang="en-US" sz="2400" dirty="0" err="1">
                <a:solidFill>
                  <a:schemeClr val="tx2">
                    <a:lumMod val="75000"/>
                  </a:schemeClr>
                </a:solidFill>
              </a:rPr>
              <a:t>đối</a:t>
            </a:r>
            <a:r>
              <a:rPr lang="en-US" sz="2400" dirty="0">
                <a:solidFill>
                  <a:schemeClr val="tx2">
                    <a:lumMod val="75000"/>
                  </a:schemeClr>
                </a:solidFill>
              </a:rPr>
              <a:t> </a:t>
            </a:r>
          </a:p>
          <a:p>
            <a:pPr lvl="1" algn="just">
              <a:lnSpc>
                <a:spcPct val="150000"/>
              </a:lnSpc>
              <a:buFont typeface="Arial" pitchFamily="34" charset="0"/>
              <a:buChar char="•"/>
              <a:defRPr/>
            </a:pPr>
            <a:r>
              <a:rPr lang="en-US" sz="2400" dirty="0">
                <a:solidFill>
                  <a:schemeClr val="tx2">
                    <a:lumMod val="75000"/>
                  </a:schemeClr>
                </a:solidFill>
              </a:rPr>
              <a:t> </a:t>
            </a:r>
            <a:r>
              <a:rPr lang="en-US" sz="2400" dirty="0" err="1">
                <a:solidFill>
                  <a:schemeClr val="tx2">
                    <a:lumMod val="75000"/>
                  </a:schemeClr>
                </a:solidFill>
              </a:rPr>
              <a:t>Kháng</a:t>
            </a:r>
            <a:r>
              <a:rPr lang="en-US" sz="2400" dirty="0">
                <a:solidFill>
                  <a:schemeClr val="tx2">
                    <a:lumMod val="75000"/>
                  </a:schemeClr>
                </a:solidFill>
              </a:rPr>
              <a:t> insulin </a:t>
            </a:r>
            <a:r>
              <a:rPr lang="en-US" sz="2400" dirty="0" err="1">
                <a:solidFill>
                  <a:schemeClr val="tx2">
                    <a:lumMod val="75000"/>
                  </a:schemeClr>
                </a:solidFill>
              </a:rPr>
              <a:t>của</a:t>
            </a:r>
            <a:r>
              <a:rPr lang="en-US" sz="2400" dirty="0">
                <a:solidFill>
                  <a:schemeClr val="tx2">
                    <a:lumMod val="75000"/>
                  </a:schemeClr>
                </a:solidFill>
              </a:rPr>
              <a:t> </a:t>
            </a:r>
            <a:r>
              <a:rPr lang="en-US" sz="2400" dirty="0" err="1">
                <a:solidFill>
                  <a:schemeClr val="tx2">
                    <a:lumMod val="75000"/>
                  </a:schemeClr>
                </a:solidFill>
              </a:rPr>
              <a:t>thụ</a:t>
            </a:r>
            <a:r>
              <a:rPr lang="en-US" sz="2400" dirty="0">
                <a:solidFill>
                  <a:schemeClr val="tx2">
                    <a:lumMod val="75000"/>
                  </a:schemeClr>
                </a:solidFill>
              </a:rPr>
              <a:t> </a:t>
            </a:r>
            <a:r>
              <a:rPr lang="en-US" sz="2400" dirty="0" err="1">
                <a:solidFill>
                  <a:schemeClr val="tx2">
                    <a:lumMod val="75000"/>
                  </a:schemeClr>
                </a:solidFill>
              </a:rPr>
              <a:t>thể</a:t>
            </a:r>
            <a:endParaRPr lang="en-US" sz="2400" dirty="0">
              <a:solidFill>
                <a:schemeClr val="tx2">
                  <a:lumMod val="75000"/>
                </a:schemeClr>
              </a:solidFill>
            </a:endParaRPr>
          </a:p>
          <a:p>
            <a:pPr algn="just">
              <a:lnSpc>
                <a:spcPct val="150000"/>
              </a:lnSpc>
              <a:buFontTx/>
              <a:buChar char="-"/>
              <a:defRPr/>
            </a:pPr>
            <a:r>
              <a:rPr lang="en-US" sz="2400" dirty="0">
                <a:solidFill>
                  <a:schemeClr val="tx2">
                    <a:lumMod val="75000"/>
                  </a:schemeClr>
                </a:solidFill>
              </a:rPr>
              <a:t> </a:t>
            </a:r>
            <a:r>
              <a:rPr lang="en-US" sz="2400" dirty="0" err="1">
                <a:solidFill>
                  <a:schemeClr val="tx2">
                    <a:lumMod val="75000"/>
                  </a:schemeClr>
                </a:solidFill>
              </a:rPr>
              <a:t>Có</a:t>
            </a:r>
            <a:r>
              <a:rPr lang="en-US" sz="2400" dirty="0">
                <a:solidFill>
                  <a:schemeClr val="tx2">
                    <a:lumMod val="75000"/>
                  </a:schemeClr>
                </a:solidFill>
              </a:rPr>
              <a:t> </a:t>
            </a:r>
            <a:r>
              <a:rPr lang="en-US" sz="2400" dirty="0" err="1">
                <a:solidFill>
                  <a:schemeClr val="tx2">
                    <a:lumMod val="75000"/>
                  </a:schemeClr>
                </a:solidFill>
              </a:rPr>
              <a:t>xu</a:t>
            </a:r>
            <a:r>
              <a:rPr lang="en-US" sz="2400" dirty="0">
                <a:solidFill>
                  <a:schemeClr val="tx2">
                    <a:lumMod val="75000"/>
                  </a:schemeClr>
                </a:solidFill>
              </a:rPr>
              <a:t> </a:t>
            </a:r>
            <a:r>
              <a:rPr lang="en-US" sz="2400" dirty="0" err="1">
                <a:solidFill>
                  <a:schemeClr val="tx2">
                    <a:lumMod val="75000"/>
                  </a:schemeClr>
                </a:solidFill>
              </a:rPr>
              <a:t>hướng</a:t>
            </a:r>
            <a:r>
              <a:rPr lang="en-US" sz="2400" dirty="0">
                <a:solidFill>
                  <a:schemeClr val="tx2">
                    <a:lumMod val="75000"/>
                  </a:schemeClr>
                </a:solidFill>
              </a:rPr>
              <a:t> </a:t>
            </a:r>
            <a:r>
              <a:rPr lang="en-US" sz="2400" dirty="0" err="1">
                <a:solidFill>
                  <a:schemeClr val="tx2">
                    <a:lumMod val="75000"/>
                  </a:schemeClr>
                </a:solidFill>
              </a:rPr>
              <a:t>ngày</a:t>
            </a:r>
            <a:r>
              <a:rPr lang="en-US" sz="2400" dirty="0">
                <a:solidFill>
                  <a:schemeClr val="tx2">
                    <a:lumMod val="75000"/>
                  </a:schemeClr>
                </a:solidFill>
              </a:rPr>
              <a:t> </a:t>
            </a:r>
            <a:r>
              <a:rPr lang="en-US" sz="2400" dirty="0" err="1">
                <a:solidFill>
                  <a:schemeClr val="tx2">
                    <a:lumMod val="75000"/>
                  </a:schemeClr>
                </a:solidFill>
              </a:rPr>
              <a:t>càng</a:t>
            </a:r>
            <a:r>
              <a:rPr lang="en-US" sz="2400" dirty="0">
                <a:solidFill>
                  <a:schemeClr val="tx2">
                    <a:lumMod val="75000"/>
                  </a:schemeClr>
                </a:solidFill>
              </a:rPr>
              <a:t> </a:t>
            </a:r>
            <a:r>
              <a:rPr lang="en-US" sz="2400" dirty="0" err="1">
                <a:solidFill>
                  <a:schemeClr val="tx2">
                    <a:lumMod val="75000"/>
                  </a:schemeClr>
                </a:solidFill>
              </a:rPr>
              <a:t>trẻ</a:t>
            </a:r>
            <a:r>
              <a:rPr lang="en-US" sz="2400" dirty="0">
                <a:solidFill>
                  <a:schemeClr val="tx2">
                    <a:lumMod val="75000"/>
                  </a:schemeClr>
                </a:solidFill>
              </a:rPr>
              <a:t> </a:t>
            </a:r>
            <a:r>
              <a:rPr lang="en-US" sz="2400" dirty="0" err="1">
                <a:solidFill>
                  <a:schemeClr val="tx2">
                    <a:lumMod val="75000"/>
                  </a:schemeClr>
                </a:solidFill>
              </a:rPr>
              <a:t>hóa</a:t>
            </a:r>
            <a:r>
              <a:rPr lang="en-US" sz="2400" dirty="0">
                <a:solidFill>
                  <a:schemeClr val="tx2">
                    <a:lumMod val="75000"/>
                  </a:schemeClr>
                </a:solidFill>
              </a:rPr>
              <a:t>, </a:t>
            </a:r>
            <a:r>
              <a:rPr lang="en-US" sz="2400" dirty="0" err="1">
                <a:solidFill>
                  <a:schemeClr val="tx2">
                    <a:lumMod val="75000"/>
                  </a:schemeClr>
                </a:solidFill>
              </a:rPr>
              <a:t>thậm</a:t>
            </a:r>
            <a:r>
              <a:rPr lang="en-US" sz="2400" dirty="0">
                <a:solidFill>
                  <a:schemeClr val="tx2">
                    <a:lumMod val="75000"/>
                  </a:schemeClr>
                </a:solidFill>
              </a:rPr>
              <a:t> </a:t>
            </a:r>
            <a:r>
              <a:rPr lang="en-US" sz="2400" dirty="0" err="1">
                <a:solidFill>
                  <a:schemeClr val="tx2">
                    <a:lumMod val="75000"/>
                  </a:schemeClr>
                </a:solidFill>
              </a:rPr>
              <a:t>chí</a:t>
            </a:r>
            <a:r>
              <a:rPr lang="en-US" sz="2400" dirty="0">
                <a:solidFill>
                  <a:schemeClr val="tx2">
                    <a:lumMod val="75000"/>
                  </a:schemeClr>
                </a:solidFill>
              </a:rPr>
              <a:t> </a:t>
            </a:r>
            <a:r>
              <a:rPr lang="en-US" sz="2400" dirty="0" err="1">
                <a:solidFill>
                  <a:schemeClr val="tx2">
                    <a:lumMod val="75000"/>
                  </a:schemeClr>
                </a:solidFill>
              </a:rPr>
              <a:t>đôi</a:t>
            </a:r>
            <a:r>
              <a:rPr lang="en-US" sz="2400" dirty="0">
                <a:solidFill>
                  <a:schemeClr val="tx2">
                    <a:lumMod val="75000"/>
                  </a:schemeClr>
                </a:solidFill>
              </a:rPr>
              <a:t> </a:t>
            </a:r>
            <a:r>
              <a:rPr lang="en-US" sz="2400" dirty="0" err="1">
                <a:solidFill>
                  <a:schemeClr val="tx2">
                    <a:lumMod val="75000"/>
                  </a:schemeClr>
                </a:solidFill>
              </a:rPr>
              <a:t>khi</a:t>
            </a:r>
            <a:r>
              <a:rPr lang="en-US" sz="2400" dirty="0">
                <a:solidFill>
                  <a:schemeClr val="tx2">
                    <a:lumMod val="75000"/>
                  </a:schemeClr>
                </a:solidFill>
              </a:rPr>
              <a:t> </a:t>
            </a:r>
            <a:r>
              <a:rPr lang="en-US" sz="2400" dirty="0" err="1">
                <a:solidFill>
                  <a:schemeClr val="tx2">
                    <a:lumMod val="75000"/>
                  </a:schemeClr>
                </a:solidFill>
              </a:rPr>
              <a:t>cả</a:t>
            </a:r>
            <a:r>
              <a:rPr lang="en-US" sz="2400" dirty="0">
                <a:solidFill>
                  <a:schemeClr val="tx2">
                    <a:lumMod val="75000"/>
                  </a:schemeClr>
                </a:solidFill>
              </a:rPr>
              <a:t> ở </a:t>
            </a:r>
            <a:r>
              <a:rPr lang="en-US" sz="2400" dirty="0" err="1">
                <a:solidFill>
                  <a:schemeClr val="tx2">
                    <a:lumMod val="75000"/>
                  </a:schemeClr>
                </a:solidFill>
              </a:rPr>
              <a:t>trẻ</a:t>
            </a:r>
            <a:r>
              <a:rPr lang="en-US" sz="2400" dirty="0">
                <a:solidFill>
                  <a:schemeClr val="tx2">
                    <a:lumMod val="75000"/>
                  </a:schemeClr>
                </a:solidFill>
              </a:rPr>
              <a:t> </a:t>
            </a:r>
            <a:r>
              <a:rPr lang="en-US" sz="2400" dirty="0" err="1">
                <a:solidFill>
                  <a:schemeClr val="tx2">
                    <a:lumMod val="75000"/>
                  </a:schemeClr>
                </a:solidFill>
              </a:rPr>
              <a:t>em</a:t>
            </a:r>
            <a:r>
              <a:rPr lang="en-US" sz="2400" dirty="0">
                <a:solidFill>
                  <a:schemeClr val="tx2">
                    <a:lumMod val="75000"/>
                  </a:schemeClr>
                </a:solidFill>
              </a:rPr>
              <a:t>.</a:t>
            </a:r>
          </a:p>
          <a:p>
            <a:pPr lvl="1" algn="just">
              <a:defRPr/>
            </a:pPr>
            <a:endParaRPr lang="en-US" sz="2400" dirty="0">
              <a:solidFill>
                <a:schemeClr val="tx2">
                  <a:lumMod val="75000"/>
                </a:schemeClr>
              </a:solidFill>
            </a:endParaRPr>
          </a:p>
        </p:txBody>
      </p:sp>
      <p:pic>
        <p:nvPicPr>
          <p:cNvPr id="8200" name="Picture 10" descr="1.e.jpg"/>
          <p:cNvPicPr>
            <a:picLocks noChangeAspect="1"/>
          </p:cNvPicPr>
          <p:nvPr/>
        </p:nvPicPr>
        <p:blipFill>
          <a:blip r:embed="rId3" cstate="print"/>
          <a:srcRect/>
          <a:stretch>
            <a:fillRect/>
          </a:stretch>
        </p:blipFill>
        <p:spPr bwMode="auto">
          <a:xfrm>
            <a:off x="7416801" y="2743200"/>
            <a:ext cx="4500033"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cstate="print"/>
          <a:srcRect/>
          <a:stretch>
            <a:fillRect/>
          </a:stretch>
        </p:blipFill>
        <p:spPr bwMode="auto">
          <a:xfrm>
            <a:off x="928255" y="1274619"/>
            <a:ext cx="9559636" cy="4350326"/>
          </a:xfrm>
          <a:prstGeom prst="rect">
            <a:avLst/>
          </a:prstGeom>
          <a:noFill/>
          <a:ln w="9525">
            <a:noFill/>
            <a:miter lim="800000"/>
            <a:headEnd/>
            <a:tailEnd/>
          </a:ln>
        </p:spPr>
      </p:pic>
      <p:sp>
        <p:nvSpPr>
          <p:cNvPr id="5" name="TextBox 8"/>
          <p:cNvSpPr txBox="1">
            <a:spLocks noGrp="1" noChangeArrowheads="1"/>
          </p:cNvSpPr>
          <p:nvPr>
            <p:ph type="title"/>
          </p:nvPr>
        </p:nvSpPr>
        <p:spPr bwMode="auto">
          <a:prstGeom prst="rect">
            <a:avLst/>
          </a:prstGeom>
          <a:noFill/>
          <a:ln w="9525">
            <a:noFill/>
            <a:miter lim="800000"/>
            <a:headEnd/>
            <a:tailEnd/>
          </a:ln>
        </p:spPr>
        <p:txBody>
          <a:bodyPr>
            <a:spAutoFit/>
          </a:bodyPr>
          <a:lstStyle/>
          <a:p>
            <a:pPr marL="342900" indent="-342900"/>
            <a:r>
              <a:rPr lang="en-US" sz="2200" b="1" dirty="0">
                <a:solidFill>
                  <a:srgbClr val="0C9C27"/>
                </a:solidFill>
              </a:rPr>
              <a:t>2. ĐÁI THÁO ĐƯỜNG TYPE II</a:t>
            </a:r>
            <a:endParaRPr lang="en-US" dirty="0">
              <a:solidFill>
                <a:srgbClr val="0C9C27"/>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20543"/>
            <a:ext cx="10515600" cy="1325563"/>
          </a:xfrm>
        </p:spPr>
        <p:txBody>
          <a:bodyPr/>
          <a:lstStyle/>
          <a:p>
            <a:pPr algn="ctr"/>
            <a:r>
              <a:rPr lang="en-US" dirty="0" smtClean="0"/>
              <a:t>NỘI DUNG</a:t>
            </a:r>
            <a:endParaRPr lang="en-US" dirty="0"/>
          </a:p>
        </p:txBody>
      </p:sp>
      <p:graphicFrame>
        <p:nvGraphicFramePr>
          <p:cNvPr id="6" name="Diagram 5"/>
          <p:cNvGraphicFramePr/>
          <p:nvPr/>
        </p:nvGraphicFramePr>
        <p:xfrm>
          <a:off x="2230582" y="1745674"/>
          <a:ext cx="7287491" cy="40455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9590"/>
            <a:ext cx="10515600" cy="1325563"/>
          </a:xfrm>
        </p:spPr>
        <p:txBody>
          <a:bodyPr/>
          <a:lstStyle/>
          <a:p>
            <a:r>
              <a:rPr lang="en-US" b="1" dirty="0" err="1" smtClean="0">
                <a:solidFill>
                  <a:srgbClr val="00B050"/>
                </a:solidFill>
              </a:rPr>
              <a:t>Nguyên</a:t>
            </a:r>
            <a:r>
              <a:rPr lang="en-US" b="1" dirty="0" smtClean="0">
                <a:solidFill>
                  <a:srgbClr val="00B050"/>
                </a:solidFill>
              </a:rPr>
              <a:t> </a:t>
            </a:r>
            <a:r>
              <a:rPr lang="en-US" b="1" dirty="0" err="1" smtClean="0">
                <a:solidFill>
                  <a:srgbClr val="00B050"/>
                </a:solidFill>
              </a:rPr>
              <a:t>nhân</a:t>
            </a:r>
            <a:r>
              <a:rPr lang="en-US" b="1" dirty="0" smtClean="0">
                <a:solidFill>
                  <a:srgbClr val="00B050"/>
                </a:solidFill>
              </a:rPr>
              <a:t> </a:t>
            </a:r>
            <a:r>
              <a:rPr lang="en-US" b="1" dirty="0" err="1" smtClean="0">
                <a:solidFill>
                  <a:srgbClr val="00B050"/>
                </a:solidFill>
              </a:rPr>
              <a:t>gây</a:t>
            </a:r>
            <a:r>
              <a:rPr lang="en-US" b="1" dirty="0" smtClean="0">
                <a:solidFill>
                  <a:srgbClr val="00B050"/>
                </a:solidFill>
              </a:rPr>
              <a:t> </a:t>
            </a:r>
            <a:r>
              <a:rPr lang="en-US" b="1" dirty="0" err="1" smtClean="0">
                <a:solidFill>
                  <a:srgbClr val="00B050"/>
                </a:solidFill>
              </a:rPr>
              <a:t>đề</a:t>
            </a:r>
            <a:r>
              <a:rPr lang="en-US" b="1" dirty="0" smtClean="0">
                <a:solidFill>
                  <a:srgbClr val="00B050"/>
                </a:solidFill>
              </a:rPr>
              <a:t> </a:t>
            </a:r>
            <a:r>
              <a:rPr lang="en-US" b="1" dirty="0" err="1" smtClean="0">
                <a:solidFill>
                  <a:srgbClr val="00B050"/>
                </a:solidFill>
              </a:rPr>
              <a:t>kháng</a:t>
            </a:r>
            <a:r>
              <a:rPr lang="en-US" b="1" dirty="0" smtClean="0">
                <a:solidFill>
                  <a:srgbClr val="00B050"/>
                </a:solidFill>
              </a:rPr>
              <a:t> insulin </a:t>
            </a:r>
            <a:endParaRPr lang="en-US" b="1" dirty="0">
              <a:solidFill>
                <a:srgbClr val="00B050"/>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77091" y="1371601"/>
            <a:ext cx="6858000" cy="5140036"/>
          </a:xfrm>
        </p:spPr>
      </p:pic>
      <p:sp>
        <p:nvSpPr>
          <p:cNvPr id="5" name="Left Brace 4"/>
          <p:cNvSpPr/>
          <p:nvPr/>
        </p:nvSpPr>
        <p:spPr>
          <a:xfrm>
            <a:off x="7315200" y="2057400"/>
            <a:ext cx="406400" cy="32004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 name="Straight Arrow Connector 6"/>
          <p:cNvCxnSpPr/>
          <p:nvPr/>
        </p:nvCxnSpPr>
        <p:spPr>
          <a:xfrm>
            <a:off x="7518400" y="3657600"/>
            <a:ext cx="914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534400" y="3048000"/>
            <a:ext cx="2641600" cy="121920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534401" y="1447800"/>
            <a:ext cx="2336800" cy="1447801"/>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8934451" y="4465494"/>
            <a:ext cx="1936751" cy="944707"/>
          </a:xfrm>
          <a:prstGeom prst="rect">
            <a:avLst/>
          </a:prstGeom>
        </p:spPr>
      </p:pic>
    </p:spTree>
    <p:extLst>
      <p:ext uri="{BB962C8B-B14F-4D97-AF65-F5344CB8AC3E}">
        <p14:creationId xmlns:p14="http://schemas.microsoft.com/office/powerpoint/2010/main" xmlns="" val="168222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4285"/>
            <a:ext cx="10515600" cy="1325563"/>
          </a:xfrm>
        </p:spPr>
        <p:txBody>
          <a:bodyPr/>
          <a:lstStyle/>
          <a:p>
            <a:r>
              <a:rPr lang="en-US" dirty="0" err="1" smtClean="0"/>
              <a:t>Các</a:t>
            </a:r>
            <a:r>
              <a:rPr lang="en-US" dirty="0" smtClean="0"/>
              <a:t> </a:t>
            </a:r>
            <a:r>
              <a:rPr lang="en-US" dirty="0" err="1" smtClean="0"/>
              <a:t>yếu</a:t>
            </a:r>
            <a:r>
              <a:rPr lang="en-US" dirty="0" smtClean="0"/>
              <a:t> </a:t>
            </a:r>
            <a:r>
              <a:rPr lang="en-US" dirty="0" err="1" smtClean="0"/>
              <a:t>tố</a:t>
            </a:r>
            <a:r>
              <a:rPr lang="en-US" dirty="0" smtClean="0"/>
              <a:t> </a:t>
            </a:r>
            <a:r>
              <a:rPr lang="en-US" dirty="0" err="1" smtClean="0"/>
              <a:t>nguy</a:t>
            </a:r>
            <a:r>
              <a:rPr lang="en-US" dirty="0" smtClean="0"/>
              <a:t> </a:t>
            </a:r>
            <a:r>
              <a:rPr lang="en-US" dirty="0" err="1" smtClean="0"/>
              <a:t>cơ</a:t>
            </a:r>
            <a:r>
              <a:rPr lang="en-US" dirty="0" smtClean="0"/>
              <a:t> ĐTĐ </a:t>
            </a:r>
            <a:r>
              <a:rPr lang="en-US" dirty="0" err="1" smtClean="0"/>
              <a:t>typ</a:t>
            </a:r>
            <a:r>
              <a:rPr lang="en-US" dirty="0" smtClean="0"/>
              <a:t> II</a:t>
            </a:r>
            <a:endParaRPr lang="en-US" dirty="0"/>
          </a:p>
        </p:txBody>
      </p:sp>
      <p:sp>
        <p:nvSpPr>
          <p:cNvPr id="4" name="TextBox 3"/>
          <p:cNvSpPr txBox="1"/>
          <p:nvPr/>
        </p:nvSpPr>
        <p:spPr>
          <a:xfrm>
            <a:off x="845127" y="1468582"/>
            <a:ext cx="4031168" cy="461665"/>
          </a:xfrm>
          <a:prstGeom prst="rect">
            <a:avLst/>
          </a:prstGeom>
          <a:noFill/>
        </p:spPr>
        <p:txBody>
          <a:bodyPr wrap="none" rtlCol="0">
            <a:spAutoFit/>
          </a:bodyPr>
          <a:lstStyle/>
          <a:p>
            <a:r>
              <a:rPr lang="en-US" sz="2400" b="1" dirty="0" smtClean="0"/>
              <a:t>Theo ADA  </a:t>
            </a:r>
            <a:r>
              <a:rPr lang="en-US" sz="2400" b="1" dirty="0" err="1" smtClean="0"/>
              <a:t>có</a:t>
            </a:r>
            <a:r>
              <a:rPr lang="en-US" sz="2400" b="1" dirty="0" smtClean="0"/>
              <a:t> 7 </a:t>
            </a:r>
            <a:r>
              <a:rPr lang="en-US" sz="2400" b="1" dirty="0" err="1" smtClean="0"/>
              <a:t>tiêu</a:t>
            </a:r>
            <a:r>
              <a:rPr lang="en-US" sz="2400" b="1" dirty="0" smtClean="0"/>
              <a:t> </a:t>
            </a:r>
            <a:r>
              <a:rPr lang="en-US" sz="2400" b="1" dirty="0" err="1" smtClean="0"/>
              <a:t>chuẩn</a:t>
            </a:r>
            <a:r>
              <a:rPr lang="en-US" sz="2400" b="1" dirty="0" smtClean="0"/>
              <a:t> </a:t>
            </a:r>
            <a:r>
              <a:rPr lang="en-US" sz="2400" b="1" dirty="0" err="1" smtClean="0"/>
              <a:t>sau</a:t>
            </a:r>
            <a:endParaRPr lang="en-US" sz="2400" b="1" dirty="0"/>
          </a:p>
        </p:txBody>
      </p:sp>
      <p:sp>
        <p:nvSpPr>
          <p:cNvPr id="5" name="TextBox 4"/>
          <p:cNvSpPr txBox="1"/>
          <p:nvPr/>
        </p:nvSpPr>
        <p:spPr>
          <a:xfrm>
            <a:off x="1149927" y="1939634"/>
            <a:ext cx="8000460" cy="2677656"/>
          </a:xfrm>
          <a:prstGeom prst="rect">
            <a:avLst/>
          </a:prstGeom>
          <a:noFill/>
        </p:spPr>
        <p:txBody>
          <a:bodyPr wrap="none" rtlCol="0">
            <a:spAutoFit/>
          </a:bodyPr>
          <a:lstStyle/>
          <a:p>
            <a:pPr>
              <a:buFont typeface="Wingdings" pitchFamily="2" charset="2"/>
              <a:buChar char="Ø"/>
            </a:pPr>
            <a:r>
              <a:rPr lang="en-US" sz="2400" dirty="0" err="1" smtClean="0"/>
              <a:t>Tiền</a:t>
            </a:r>
            <a:r>
              <a:rPr lang="en-US" sz="2400" dirty="0" smtClean="0"/>
              <a:t> </a:t>
            </a:r>
            <a:r>
              <a:rPr lang="en-US" sz="2400" dirty="0" err="1" smtClean="0"/>
              <a:t>sử</a:t>
            </a:r>
            <a:r>
              <a:rPr lang="en-US" sz="2400" dirty="0" smtClean="0"/>
              <a:t> </a:t>
            </a:r>
            <a:r>
              <a:rPr lang="en-US" sz="2400" dirty="0" err="1" smtClean="0"/>
              <a:t>giảm</a:t>
            </a:r>
            <a:r>
              <a:rPr lang="en-US" sz="2400" dirty="0" smtClean="0"/>
              <a:t> dung </a:t>
            </a:r>
            <a:r>
              <a:rPr lang="en-US" sz="2400" dirty="0" err="1" smtClean="0"/>
              <a:t>nạp</a:t>
            </a:r>
            <a:r>
              <a:rPr lang="en-US" sz="2400" dirty="0" smtClean="0"/>
              <a:t> glucose </a:t>
            </a:r>
            <a:r>
              <a:rPr lang="en-US" sz="2400" dirty="0" err="1" smtClean="0"/>
              <a:t>hoặc</a:t>
            </a:r>
            <a:r>
              <a:rPr lang="en-US" sz="2400" dirty="0" smtClean="0"/>
              <a:t> </a:t>
            </a:r>
            <a:r>
              <a:rPr lang="en-US" sz="2400" dirty="0" err="1" smtClean="0"/>
              <a:t>rối</a:t>
            </a:r>
            <a:r>
              <a:rPr lang="en-US" sz="2400" dirty="0" smtClean="0"/>
              <a:t> loan  glucose  </a:t>
            </a:r>
            <a:r>
              <a:rPr lang="en-US" sz="2400" dirty="0" err="1" smtClean="0"/>
              <a:t>lúc</a:t>
            </a:r>
            <a:r>
              <a:rPr lang="en-US" sz="2400" dirty="0" smtClean="0"/>
              <a:t> </a:t>
            </a:r>
            <a:r>
              <a:rPr lang="en-US" sz="2400" dirty="0" err="1" smtClean="0"/>
              <a:t>đói</a:t>
            </a:r>
            <a:endParaRPr lang="en-US" sz="2400" dirty="0" smtClean="0"/>
          </a:p>
          <a:p>
            <a:pPr>
              <a:buFont typeface="Wingdings" pitchFamily="2" charset="2"/>
              <a:buChar char="Ø"/>
            </a:pPr>
            <a:r>
              <a:rPr lang="en-US" sz="2400" dirty="0" err="1" smtClean="0"/>
              <a:t>Tiền</a:t>
            </a:r>
            <a:r>
              <a:rPr lang="en-US" sz="2400" dirty="0" smtClean="0"/>
              <a:t> </a:t>
            </a:r>
            <a:r>
              <a:rPr lang="en-US" sz="2400" dirty="0" err="1" smtClean="0"/>
              <a:t>sử</a:t>
            </a:r>
            <a:r>
              <a:rPr lang="en-US" sz="2400" dirty="0" smtClean="0"/>
              <a:t> </a:t>
            </a:r>
            <a:r>
              <a:rPr lang="en-US" sz="2400" dirty="0" err="1" smtClean="0"/>
              <a:t>gia</a:t>
            </a:r>
            <a:r>
              <a:rPr lang="en-US" sz="2400" dirty="0" smtClean="0"/>
              <a:t> </a:t>
            </a:r>
            <a:r>
              <a:rPr lang="en-US" sz="2400" dirty="0" err="1" smtClean="0"/>
              <a:t>đình</a:t>
            </a:r>
            <a:r>
              <a:rPr lang="en-US" sz="2400" dirty="0" smtClean="0"/>
              <a:t> ĐTĐ </a:t>
            </a:r>
            <a:r>
              <a:rPr lang="en-US" sz="2400" dirty="0" err="1" smtClean="0"/>
              <a:t>typ</a:t>
            </a:r>
            <a:r>
              <a:rPr lang="en-US" sz="2400" dirty="0" smtClean="0"/>
              <a:t> II</a:t>
            </a:r>
          </a:p>
          <a:p>
            <a:pPr>
              <a:buFont typeface="Wingdings" pitchFamily="2" charset="2"/>
              <a:buChar char="Ø"/>
            </a:pPr>
            <a:r>
              <a:rPr lang="en-US" sz="2400" dirty="0" err="1" smtClean="0"/>
              <a:t>Béo</a:t>
            </a:r>
            <a:r>
              <a:rPr lang="en-US" sz="2400" dirty="0" smtClean="0"/>
              <a:t> </a:t>
            </a:r>
            <a:r>
              <a:rPr lang="en-US" sz="2400" dirty="0" err="1" smtClean="0"/>
              <a:t>phì</a:t>
            </a:r>
            <a:r>
              <a:rPr lang="en-US" sz="2400" dirty="0" smtClean="0"/>
              <a:t> ( </a:t>
            </a:r>
            <a:r>
              <a:rPr lang="en-US" sz="2400" dirty="0" err="1" smtClean="0"/>
              <a:t>nhất</a:t>
            </a:r>
            <a:r>
              <a:rPr lang="en-US" sz="2400" dirty="0" smtClean="0"/>
              <a:t> </a:t>
            </a:r>
            <a:r>
              <a:rPr lang="en-US" sz="2400" dirty="0" err="1" smtClean="0"/>
              <a:t>là</a:t>
            </a:r>
            <a:r>
              <a:rPr lang="en-US" sz="2400" dirty="0" smtClean="0"/>
              <a:t> </a:t>
            </a:r>
            <a:r>
              <a:rPr lang="en-US" sz="2400" dirty="0" err="1" smtClean="0"/>
              <a:t>béo</a:t>
            </a:r>
            <a:r>
              <a:rPr lang="en-US" sz="2400" dirty="0" smtClean="0"/>
              <a:t> </a:t>
            </a:r>
            <a:r>
              <a:rPr lang="en-US" sz="2400" dirty="0" err="1" smtClean="0"/>
              <a:t>phì</a:t>
            </a:r>
            <a:r>
              <a:rPr lang="en-US" sz="2400" dirty="0" smtClean="0"/>
              <a:t> </a:t>
            </a:r>
            <a:r>
              <a:rPr lang="en-US" sz="2400" dirty="0" err="1" smtClean="0"/>
              <a:t>dạng</a:t>
            </a:r>
            <a:r>
              <a:rPr lang="en-US" sz="2400" dirty="0" smtClean="0"/>
              <a:t> </a:t>
            </a:r>
            <a:r>
              <a:rPr lang="en-US" sz="2400" dirty="0" err="1" smtClean="0"/>
              <a:t>nam</a:t>
            </a:r>
            <a:r>
              <a:rPr lang="en-US" sz="2400" dirty="0" smtClean="0"/>
              <a:t>: android obesity)</a:t>
            </a:r>
          </a:p>
          <a:p>
            <a:pPr>
              <a:buFont typeface="Wingdings" pitchFamily="2" charset="2"/>
              <a:buChar char="Ø"/>
            </a:pPr>
            <a:r>
              <a:rPr lang="en-US" sz="2400" dirty="0" smtClean="0"/>
              <a:t> &gt; 45 </a:t>
            </a:r>
            <a:r>
              <a:rPr lang="en-US" sz="2400" dirty="0" err="1" smtClean="0"/>
              <a:t>tuổi</a:t>
            </a:r>
            <a:endParaRPr lang="en-US" sz="2400" dirty="0" smtClean="0"/>
          </a:p>
          <a:p>
            <a:pPr>
              <a:buFont typeface="Wingdings" pitchFamily="2" charset="2"/>
              <a:buChar char="Ø"/>
            </a:pPr>
            <a:r>
              <a:rPr lang="en-US" sz="2400" dirty="0" err="1" smtClean="0"/>
              <a:t>Tăng</a:t>
            </a:r>
            <a:r>
              <a:rPr lang="en-US" sz="2400" dirty="0" smtClean="0"/>
              <a:t> </a:t>
            </a:r>
            <a:r>
              <a:rPr lang="en-US" sz="2400" dirty="0" err="1" smtClean="0"/>
              <a:t>huyết</a:t>
            </a:r>
            <a:r>
              <a:rPr lang="en-US" sz="2400" dirty="0" smtClean="0"/>
              <a:t> </a:t>
            </a:r>
            <a:r>
              <a:rPr lang="en-US" sz="2400" dirty="0" err="1" smtClean="0"/>
              <a:t>áp</a:t>
            </a:r>
            <a:r>
              <a:rPr lang="en-US" sz="2400" dirty="0" smtClean="0"/>
              <a:t> </a:t>
            </a:r>
            <a:r>
              <a:rPr lang="en-US" sz="2400" dirty="0" err="1" smtClean="0"/>
              <a:t>và</a:t>
            </a:r>
            <a:r>
              <a:rPr lang="en-US" sz="2400" dirty="0" smtClean="0"/>
              <a:t>/ </a:t>
            </a:r>
            <a:r>
              <a:rPr lang="en-US" sz="2400" dirty="0" err="1" smtClean="0"/>
              <a:t>hoặc</a:t>
            </a:r>
            <a:r>
              <a:rPr lang="en-US" sz="2400" dirty="0" smtClean="0"/>
              <a:t> RLLP</a:t>
            </a:r>
          </a:p>
          <a:p>
            <a:pPr>
              <a:buFont typeface="Wingdings" pitchFamily="2" charset="2"/>
              <a:buChar char="Ø"/>
            </a:pPr>
            <a:r>
              <a:rPr lang="en-US" sz="2400" dirty="0" err="1" smtClean="0"/>
              <a:t>Tiền</a:t>
            </a:r>
            <a:r>
              <a:rPr lang="en-US" sz="2400" dirty="0" smtClean="0"/>
              <a:t> </a:t>
            </a:r>
            <a:r>
              <a:rPr lang="en-US" sz="2400" dirty="0" err="1" smtClean="0"/>
              <a:t>sử</a:t>
            </a:r>
            <a:r>
              <a:rPr lang="en-US" sz="2400" dirty="0" smtClean="0"/>
              <a:t> ĐTĐ </a:t>
            </a:r>
            <a:r>
              <a:rPr lang="en-US" sz="2400" dirty="0" err="1" smtClean="0"/>
              <a:t>thai</a:t>
            </a:r>
            <a:r>
              <a:rPr lang="en-US" sz="2400" dirty="0" smtClean="0"/>
              <a:t> </a:t>
            </a:r>
            <a:r>
              <a:rPr lang="en-US" sz="2400" dirty="0" err="1" smtClean="0"/>
              <a:t>nghén</a:t>
            </a:r>
            <a:endParaRPr lang="en-US" sz="2400" dirty="0" smtClean="0"/>
          </a:p>
          <a:p>
            <a:pPr>
              <a:buFont typeface="Wingdings" pitchFamily="2" charset="2"/>
              <a:buChar char="Ø"/>
            </a:pPr>
            <a:r>
              <a:rPr lang="en-US" sz="2400" dirty="0" err="1" smtClean="0"/>
              <a:t>chủng</a:t>
            </a:r>
            <a:r>
              <a:rPr lang="en-US" sz="2400" dirty="0" smtClean="0"/>
              <a:t> </a:t>
            </a:r>
            <a:r>
              <a:rPr lang="en-US" sz="2400" dirty="0" err="1" smtClean="0"/>
              <a:t>tộc</a:t>
            </a:r>
            <a:r>
              <a:rPr lang="en-US" sz="2400" dirty="0" smtClean="0"/>
              <a:t> ( </a:t>
            </a:r>
            <a:r>
              <a:rPr lang="en-US" sz="2400" dirty="0" err="1" smtClean="0"/>
              <a:t>người</a:t>
            </a:r>
            <a:r>
              <a:rPr lang="en-US" sz="2400" dirty="0" smtClean="0"/>
              <a:t> </a:t>
            </a:r>
            <a:r>
              <a:rPr lang="en-US" sz="2400" dirty="0" err="1" smtClean="0"/>
              <a:t>mỹ</a:t>
            </a:r>
            <a:r>
              <a:rPr lang="en-US" sz="2400" dirty="0" smtClean="0"/>
              <a:t> </a:t>
            </a:r>
            <a:r>
              <a:rPr lang="en-US" sz="2400" dirty="0" err="1" smtClean="0"/>
              <a:t>gốc</a:t>
            </a:r>
            <a:r>
              <a:rPr lang="en-US" sz="2400" dirty="0" smtClean="0"/>
              <a:t> phi, </a:t>
            </a:r>
            <a:r>
              <a:rPr lang="en-US" sz="2400" dirty="0" err="1" smtClean="0"/>
              <a:t>người</a:t>
            </a:r>
            <a:r>
              <a:rPr lang="en-US" sz="2400" dirty="0" smtClean="0"/>
              <a:t> </a:t>
            </a:r>
            <a:r>
              <a:rPr lang="en-US" sz="2400" dirty="0" err="1" smtClean="0"/>
              <a:t>mỹ</a:t>
            </a:r>
            <a:r>
              <a:rPr lang="en-US" sz="2400" dirty="0" smtClean="0"/>
              <a:t> </a:t>
            </a:r>
            <a:r>
              <a:rPr lang="en-US" sz="2400" dirty="0" err="1" smtClean="0"/>
              <a:t>gốc</a:t>
            </a:r>
            <a:r>
              <a:rPr lang="en-US" sz="2400" dirty="0" smtClean="0"/>
              <a:t> </a:t>
            </a:r>
            <a:r>
              <a:rPr lang="en-US" sz="2400" dirty="0" err="1" smtClean="0"/>
              <a:t>tây</a:t>
            </a:r>
            <a:r>
              <a:rPr lang="en-US" sz="2400" dirty="0" smtClean="0"/>
              <a:t> Ban </a:t>
            </a:r>
            <a:r>
              <a:rPr lang="en-US" sz="2400" dirty="0" err="1" smtClean="0"/>
              <a:t>Nha</a:t>
            </a:r>
            <a:r>
              <a:rPr lang="en-US" sz="2400" dirty="0" smtClean="0"/>
              <a:t>)</a:t>
            </a:r>
            <a:endParaRPr lang="en-US" sz="2400" dirty="0"/>
          </a:p>
        </p:txBody>
      </p:sp>
      <p:sp>
        <p:nvSpPr>
          <p:cNvPr id="6" name="TextBox 5"/>
          <p:cNvSpPr txBox="1"/>
          <p:nvPr/>
        </p:nvSpPr>
        <p:spPr>
          <a:xfrm>
            <a:off x="595745" y="4959927"/>
            <a:ext cx="5874328" cy="400110"/>
          </a:xfrm>
          <a:prstGeom prst="rect">
            <a:avLst/>
          </a:prstGeom>
          <a:noFill/>
        </p:spPr>
        <p:txBody>
          <a:bodyPr wrap="square" rtlCol="0">
            <a:spAutoFit/>
          </a:bodyPr>
          <a:lstStyle/>
          <a:p>
            <a:r>
              <a:rPr lang="en-US" sz="2000" dirty="0" err="1" smtClean="0">
                <a:solidFill>
                  <a:srgbClr val="FF0000"/>
                </a:solidFill>
              </a:rPr>
              <a:t>Ngoài</a:t>
            </a:r>
            <a:r>
              <a:rPr lang="en-US" sz="2000" dirty="0" smtClean="0">
                <a:solidFill>
                  <a:srgbClr val="FF0000"/>
                </a:solidFill>
              </a:rPr>
              <a:t> </a:t>
            </a:r>
            <a:r>
              <a:rPr lang="en-US" sz="2000" dirty="0" err="1" smtClean="0">
                <a:solidFill>
                  <a:srgbClr val="FF0000"/>
                </a:solidFill>
              </a:rPr>
              <a:t>ra</a:t>
            </a:r>
            <a:r>
              <a:rPr lang="en-US" sz="2000" dirty="0" smtClean="0">
                <a:solidFill>
                  <a:srgbClr val="FF0000"/>
                </a:solidFill>
              </a:rPr>
              <a:t> </a:t>
            </a:r>
            <a:r>
              <a:rPr lang="en-US" sz="2000" dirty="0" err="1" smtClean="0">
                <a:solidFill>
                  <a:srgbClr val="FF0000"/>
                </a:solidFill>
              </a:rPr>
              <a:t>những</a:t>
            </a:r>
            <a:r>
              <a:rPr lang="en-US" sz="2000" dirty="0" smtClean="0">
                <a:solidFill>
                  <a:srgbClr val="FF0000"/>
                </a:solidFill>
              </a:rPr>
              <a:t> </a:t>
            </a:r>
            <a:r>
              <a:rPr lang="en-US" sz="2000" dirty="0" err="1" smtClean="0">
                <a:solidFill>
                  <a:srgbClr val="FF0000"/>
                </a:solidFill>
              </a:rPr>
              <a:t>điều</a:t>
            </a:r>
            <a:r>
              <a:rPr lang="en-US" sz="2000" dirty="0" smtClean="0">
                <a:solidFill>
                  <a:srgbClr val="FF0000"/>
                </a:solidFill>
              </a:rPr>
              <a:t> </a:t>
            </a:r>
            <a:r>
              <a:rPr lang="en-US" sz="2000" dirty="0" err="1" smtClean="0">
                <a:solidFill>
                  <a:srgbClr val="FF0000"/>
                </a:solidFill>
              </a:rPr>
              <a:t>kiện</a:t>
            </a:r>
            <a:r>
              <a:rPr lang="en-US" sz="2000" dirty="0" smtClean="0">
                <a:solidFill>
                  <a:srgbClr val="FF0000"/>
                </a:solidFill>
              </a:rPr>
              <a:t> </a:t>
            </a:r>
            <a:r>
              <a:rPr lang="en-US" sz="2000" dirty="0" err="1" smtClean="0">
                <a:solidFill>
                  <a:srgbClr val="FF0000"/>
                </a:solidFill>
              </a:rPr>
              <a:t>thuận</a:t>
            </a:r>
            <a:r>
              <a:rPr lang="en-US" sz="2000" dirty="0" smtClean="0">
                <a:solidFill>
                  <a:srgbClr val="FF0000"/>
                </a:solidFill>
              </a:rPr>
              <a:t> </a:t>
            </a:r>
            <a:r>
              <a:rPr lang="en-US" sz="2000" dirty="0" err="1" smtClean="0">
                <a:solidFill>
                  <a:srgbClr val="FF0000"/>
                </a:solidFill>
              </a:rPr>
              <a:t>lợi</a:t>
            </a:r>
            <a:r>
              <a:rPr lang="en-US" sz="2000" dirty="0" smtClean="0">
                <a:solidFill>
                  <a:srgbClr val="FF0000"/>
                </a:solidFill>
              </a:rPr>
              <a:t> </a:t>
            </a:r>
            <a:r>
              <a:rPr lang="en-US" sz="2000" dirty="0" err="1" smtClean="0">
                <a:solidFill>
                  <a:srgbClr val="FF0000"/>
                </a:solidFill>
              </a:rPr>
              <a:t>dẫn</a:t>
            </a:r>
            <a:r>
              <a:rPr lang="en-US" sz="2000" dirty="0" smtClean="0">
                <a:solidFill>
                  <a:srgbClr val="FF0000"/>
                </a:solidFill>
              </a:rPr>
              <a:t> </a:t>
            </a:r>
            <a:r>
              <a:rPr lang="en-US" sz="2000" dirty="0" err="1" smtClean="0">
                <a:solidFill>
                  <a:srgbClr val="FF0000"/>
                </a:solidFill>
              </a:rPr>
              <a:t>đến</a:t>
            </a:r>
            <a:r>
              <a:rPr lang="en-US" sz="2000" dirty="0" smtClean="0">
                <a:solidFill>
                  <a:srgbClr val="FF0000"/>
                </a:solidFill>
              </a:rPr>
              <a:t> ĐTĐ </a:t>
            </a:r>
            <a:r>
              <a:rPr lang="en-US" sz="2000" dirty="0" err="1" smtClean="0">
                <a:solidFill>
                  <a:srgbClr val="FF0000"/>
                </a:solidFill>
              </a:rPr>
              <a:t>typ</a:t>
            </a:r>
            <a:r>
              <a:rPr lang="en-US" sz="2000" dirty="0" smtClean="0">
                <a:solidFill>
                  <a:srgbClr val="FF0000"/>
                </a:solidFill>
              </a:rPr>
              <a:t> 2?</a:t>
            </a:r>
            <a:endParaRPr lang="en-US" sz="2000" dirty="0">
              <a:solidFill>
                <a:srgbClr val="FF0000"/>
              </a:solidFill>
            </a:endParaRPr>
          </a:p>
        </p:txBody>
      </p:sp>
      <p:sp>
        <p:nvSpPr>
          <p:cNvPr id="7" name="TextBox 6"/>
          <p:cNvSpPr txBox="1"/>
          <p:nvPr/>
        </p:nvSpPr>
        <p:spPr>
          <a:xfrm>
            <a:off x="7232039" y="5112342"/>
            <a:ext cx="4274440" cy="1200329"/>
          </a:xfrm>
          <a:prstGeom prst="rect">
            <a:avLst/>
          </a:prstGeom>
          <a:noFill/>
        </p:spPr>
        <p:txBody>
          <a:bodyPr wrap="none" rtlCol="0">
            <a:spAutoFit/>
          </a:bodyPr>
          <a:lstStyle/>
          <a:p>
            <a:pPr>
              <a:buFont typeface="Wingdings" pitchFamily="2" charset="2"/>
              <a:buChar char="ü"/>
            </a:pPr>
            <a:r>
              <a:rPr lang="en-US" dirty="0" err="1" smtClean="0"/>
              <a:t>Ít</a:t>
            </a:r>
            <a:r>
              <a:rPr lang="en-US" dirty="0" smtClean="0"/>
              <a:t> </a:t>
            </a:r>
            <a:r>
              <a:rPr lang="en-US" dirty="0" err="1" smtClean="0"/>
              <a:t>vận</a:t>
            </a:r>
            <a:r>
              <a:rPr lang="en-US" dirty="0" smtClean="0"/>
              <a:t> </a:t>
            </a:r>
            <a:r>
              <a:rPr lang="en-US" dirty="0" err="1" smtClean="0"/>
              <a:t>động</a:t>
            </a:r>
            <a:endParaRPr lang="en-US" dirty="0" smtClean="0"/>
          </a:p>
          <a:p>
            <a:pPr>
              <a:buFont typeface="Wingdings" pitchFamily="2" charset="2"/>
              <a:buChar char="ü"/>
            </a:pPr>
            <a:r>
              <a:rPr lang="en-US" dirty="0" smtClean="0"/>
              <a:t>Stress</a:t>
            </a:r>
          </a:p>
          <a:p>
            <a:pPr>
              <a:buFont typeface="Wingdings" pitchFamily="2" charset="2"/>
              <a:buChar char="ü"/>
            </a:pPr>
            <a:r>
              <a:rPr lang="en-US" dirty="0" err="1" smtClean="0"/>
              <a:t>Thói</a:t>
            </a:r>
            <a:r>
              <a:rPr lang="en-US" dirty="0" smtClean="0"/>
              <a:t> </a:t>
            </a:r>
            <a:r>
              <a:rPr lang="en-US" dirty="0" err="1" smtClean="0"/>
              <a:t>quen</a:t>
            </a:r>
            <a:r>
              <a:rPr lang="en-US" dirty="0" smtClean="0"/>
              <a:t> </a:t>
            </a:r>
            <a:r>
              <a:rPr lang="en-US" dirty="0" err="1" smtClean="0"/>
              <a:t>ăn</a:t>
            </a:r>
            <a:r>
              <a:rPr lang="en-US" dirty="0" smtClean="0"/>
              <a:t> </a:t>
            </a:r>
            <a:r>
              <a:rPr lang="en-US" dirty="0" err="1" smtClean="0"/>
              <a:t>nhiều</a:t>
            </a:r>
            <a:r>
              <a:rPr lang="en-US" dirty="0" smtClean="0"/>
              <a:t> </a:t>
            </a:r>
            <a:r>
              <a:rPr lang="en-US" dirty="0" err="1" smtClean="0"/>
              <a:t>đường</a:t>
            </a:r>
            <a:r>
              <a:rPr lang="en-US" dirty="0" smtClean="0"/>
              <a:t> </a:t>
            </a:r>
            <a:r>
              <a:rPr lang="en-US" dirty="0" err="1" smtClean="0"/>
              <a:t>đơn</a:t>
            </a:r>
            <a:endParaRPr lang="en-US" dirty="0" smtClean="0"/>
          </a:p>
          <a:p>
            <a:pPr>
              <a:buFont typeface="Wingdings" pitchFamily="2" charset="2"/>
              <a:buChar char="ü"/>
            </a:pPr>
            <a:r>
              <a:rPr lang="en-US" dirty="0" err="1" smtClean="0"/>
              <a:t>Sử</a:t>
            </a:r>
            <a:r>
              <a:rPr lang="en-US" dirty="0" smtClean="0"/>
              <a:t> </a:t>
            </a:r>
            <a:r>
              <a:rPr lang="en-US" dirty="0" err="1" smtClean="0"/>
              <a:t>sụng</a:t>
            </a:r>
            <a:r>
              <a:rPr lang="en-US" dirty="0" smtClean="0"/>
              <a:t> </a:t>
            </a:r>
            <a:r>
              <a:rPr lang="en-US" dirty="0" err="1" smtClean="0"/>
              <a:t>các</a:t>
            </a:r>
            <a:r>
              <a:rPr lang="en-US" dirty="0" smtClean="0"/>
              <a:t> </a:t>
            </a:r>
            <a:r>
              <a:rPr lang="en-US" dirty="0" err="1" smtClean="0"/>
              <a:t>thuốc</a:t>
            </a:r>
            <a:r>
              <a:rPr lang="en-US" dirty="0" smtClean="0"/>
              <a:t> </a:t>
            </a:r>
            <a:r>
              <a:rPr lang="en-US" dirty="0" err="1" smtClean="0"/>
              <a:t>làm</a:t>
            </a:r>
            <a:r>
              <a:rPr lang="en-US" dirty="0" smtClean="0"/>
              <a:t> </a:t>
            </a:r>
            <a:r>
              <a:rPr lang="en-US" dirty="0" err="1" smtClean="0"/>
              <a:t>tăng</a:t>
            </a:r>
            <a:r>
              <a:rPr lang="en-US" dirty="0" smtClean="0"/>
              <a:t> glucose </a:t>
            </a:r>
            <a:r>
              <a:rPr lang="en-US" dirty="0" err="1" smtClean="0"/>
              <a:t>huyết</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508000" y="762000"/>
            <a:ext cx="11074400" cy="1588"/>
          </a:xfrm>
          <a:prstGeom prst="line">
            <a:avLst/>
          </a:prstGeom>
        </p:spPr>
        <p:style>
          <a:lnRef idx="3">
            <a:schemeClr val="accent5"/>
          </a:lnRef>
          <a:fillRef idx="0">
            <a:schemeClr val="accent5"/>
          </a:fillRef>
          <a:effectRef idx="2">
            <a:schemeClr val="accent5"/>
          </a:effectRef>
          <a:fontRef idx="minor">
            <a:schemeClr val="tx1"/>
          </a:fontRef>
        </p:style>
      </p:cxnSp>
      <p:sp>
        <p:nvSpPr>
          <p:cNvPr id="7" name="Slide Number Placeholder 6"/>
          <p:cNvSpPr>
            <a:spLocks noGrp="1"/>
          </p:cNvSpPr>
          <p:nvPr>
            <p:ph type="sldNum" sz="quarter" idx="12"/>
          </p:nvPr>
        </p:nvSpPr>
        <p:spPr/>
        <p:txBody>
          <a:bodyPr/>
          <a:lstStyle/>
          <a:p>
            <a:pPr>
              <a:defRPr/>
            </a:pPr>
            <a:fld id="{C7904A05-1EED-4605-8077-4F991522408D}" type="slidenum">
              <a:rPr lang="en-US" smtClean="0"/>
              <a:pPr>
                <a:defRPr/>
              </a:pPr>
              <a:t>22</a:t>
            </a:fld>
            <a:endParaRPr lang="en-US"/>
          </a:p>
        </p:txBody>
      </p:sp>
      <p:sp>
        <p:nvSpPr>
          <p:cNvPr id="10246" name="TextBox 8"/>
          <p:cNvSpPr txBox="1">
            <a:spLocks noChangeArrowheads="1"/>
          </p:cNvSpPr>
          <p:nvPr/>
        </p:nvSpPr>
        <p:spPr bwMode="auto">
          <a:xfrm>
            <a:off x="609600" y="914401"/>
            <a:ext cx="10871200" cy="430213"/>
          </a:xfrm>
          <a:prstGeom prst="rect">
            <a:avLst/>
          </a:prstGeom>
          <a:noFill/>
          <a:ln w="9525">
            <a:noFill/>
            <a:miter lim="800000"/>
            <a:headEnd/>
            <a:tailEnd/>
          </a:ln>
        </p:spPr>
        <p:txBody>
          <a:bodyPr>
            <a:spAutoFit/>
          </a:bodyPr>
          <a:lstStyle/>
          <a:p>
            <a:pPr marL="342900" indent="-342900"/>
            <a:r>
              <a:rPr lang="en-US" sz="2200" b="1" dirty="0" smtClean="0">
                <a:solidFill>
                  <a:srgbClr val="0C9C27"/>
                </a:solidFill>
              </a:rPr>
              <a:t>PHÂN </a:t>
            </a:r>
            <a:r>
              <a:rPr lang="en-US" sz="2200" b="1" dirty="0">
                <a:solidFill>
                  <a:srgbClr val="0C9C27"/>
                </a:solidFill>
              </a:rPr>
              <a:t>BIỆT  ĐÁI THÁO ĐƯỜNG TYPE I VÀ TYPE II </a:t>
            </a:r>
            <a:endParaRPr lang="en-US" dirty="0">
              <a:solidFill>
                <a:srgbClr val="0C9C27"/>
              </a:solidFill>
            </a:endParaRPr>
          </a:p>
        </p:txBody>
      </p:sp>
      <p:graphicFrame>
        <p:nvGraphicFramePr>
          <p:cNvPr id="10" name="Table 9"/>
          <p:cNvGraphicFramePr>
            <a:graphicFrameLocks noGrp="1"/>
          </p:cNvGraphicFramePr>
          <p:nvPr/>
        </p:nvGraphicFramePr>
        <p:xfrm>
          <a:off x="155277" y="1371598"/>
          <a:ext cx="11785600" cy="5218982"/>
        </p:xfrm>
        <a:graphic>
          <a:graphicData uri="http://schemas.openxmlformats.org/drawingml/2006/table">
            <a:tbl>
              <a:tblPr firstRow="1" bandRow="1">
                <a:tableStyleId>{3B4B98B0-60AC-42C2-AFA5-B58CD77FA1E5}</a:tableStyleId>
              </a:tblPr>
              <a:tblGrid>
                <a:gridCol w="4956562"/>
                <a:gridCol w="3587998"/>
                <a:gridCol w="3241040"/>
              </a:tblGrid>
              <a:tr h="410103">
                <a:tc>
                  <a:txBody>
                    <a:bodyPr/>
                    <a:lstStyle/>
                    <a:p>
                      <a:pPr algn="just"/>
                      <a:r>
                        <a:rPr lang="en-US" sz="2000" dirty="0" err="1" smtClean="0">
                          <a:solidFill>
                            <a:schemeClr val="tx2">
                              <a:lumMod val="75000"/>
                            </a:schemeClr>
                          </a:solidFill>
                        </a:rPr>
                        <a:t>Đặc</a:t>
                      </a:r>
                      <a:r>
                        <a:rPr lang="en-US" sz="2000" dirty="0" smtClean="0">
                          <a:solidFill>
                            <a:schemeClr val="tx2">
                              <a:lumMod val="75000"/>
                            </a:schemeClr>
                          </a:solidFill>
                        </a:rPr>
                        <a:t> </a:t>
                      </a:r>
                      <a:r>
                        <a:rPr lang="en-US" sz="2000" dirty="0" err="1" smtClean="0">
                          <a:solidFill>
                            <a:schemeClr val="tx2">
                              <a:lumMod val="75000"/>
                            </a:schemeClr>
                          </a:solidFill>
                        </a:rPr>
                        <a:t>điểm</a:t>
                      </a:r>
                      <a:endParaRPr lang="en-US" sz="2000" dirty="0">
                        <a:solidFill>
                          <a:schemeClr val="tx2">
                            <a:lumMod val="75000"/>
                          </a:schemeClr>
                        </a:solidFill>
                      </a:endParaRPr>
                    </a:p>
                  </a:txBody>
                  <a:tcPr marL="121920" marR="121920">
                    <a:lnR w="12700" cap="flat" cmpd="sng" algn="ctr">
                      <a:solidFill>
                        <a:schemeClr val="tx2">
                          <a:lumMod val="20000"/>
                          <a:lumOff val="80000"/>
                        </a:schemeClr>
                      </a:solidFill>
                      <a:prstDash val="solid"/>
                      <a:round/>
                      <a:headEnd type="none" w="med" len="med"/>
                      <a:tailEnd type="none" w="med" len="med"/>
                    </a:lnR>
                  </a:tcPr>
                </a:tc>
                <a:tc>
                  <a:txBody>
                    <a:bodyPr/>
                    <a:lstStyle/>
                    <a:p>
                      <a:pPr algn="just"/>
                      <a:r>
                        <a:rPr lang="en-US" sz="2000" dirty="0" smtClean="0">
                          <a:solidFill>
                            <a:schemeClr val="tx2">
                              <a:lumMod val="75000"/>
                            </a:schemeClr>
                          </a:solidFill>
                        </a:rPr>
                        <a:t>Type I</a:t>
                      </a:r>
                      <a:endParaRPr lang="en-US" sz="2000" dirty="0">
                        <a:solidFill>
                          <a:schemeClr val="tx2">
                            <a:lumMod val="75000"/>
                          </a:schemeClr>
                        </a:solidFill>
                      </a:endParaRPr>
                    </a:p>
                  </a:txBody>
                  <a:tcPr marL="121920" marR="121920">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tcPr>
                </a:tc>
                <a:tc>
                  <a:txBody>
                    <a:bodyPr/>
                    <a:lstStyle/>
                    <a:p>
                      <a:pPr algn="just"/>
                      <a:r>
                        <a:rPr lang="en-US" sz="2000" dirty="0" smtClean="0">
                          <a:solidFill>
                            <a:schemeClr val="tx2">
                              <a:lumMod val="75000"/>
                            </a:schemeClr>
                          </a:solidFill>
                        </a:rPr>
                        <a:t>Type II</a:t>
                      </a:r>
                      <a:endParaRPr lang="en-US" sz="2000" dirty="0">
                        <a:solidFill>
                          <a:schemeClr val="tx2">
                            <a:lumMod val="75000"/>
                          </a:schemeClr>
                        </a:solidFill>
                      </a:endParaRPr>
                    </a:p>
                  </a:txBody>
                  <a:tcPr marL="121920" marR="121920">
                    <a:lnL w="12700" cap="flat" cmpd="sng" algn="ctr">
                      <a:solidFill>
                        <a:schemeClr val="tx2">
                          <a:lumMod val="20000"/>
                          <a:lumOff val="80000"/>
                        </a:schemeClr>
                      </a:solidFill>
                      <a:prstDash val="solid"/>
                      <a:round/>
                      <a:headEnd type="none" w="med" len="med"/>
                      <a:tailEnd type="none" w="med" len="med"/>
                    </a:lnL>
                  </a:tcPr>
                </a:tc>
              </a:tr>
              <a:tr h="410103">
                <a:tc>
                  <a:txBody>
                    <a:bodyPr/>
                    <a:lstStyle/>
                    <a:p>
                      <a:pPr algn="just"/>
                      <a:r>
                        <a:rPr lang="en-US" sz="2000" dirty="0" err="1" smtClean="0">
                          <a:solidFill>
                            <a:schemeClr val="tx2">
                              <a:lumMod val="75000"/>
                            </a:schemeClr>
                          </a:solidFill>
                        </a:rPr>
                        <a:t>Tuổi</a:t>
                      </a:r>
                      <a:r>
                        <a:rPr lang="en-US" sz="2000" dirty="0" smtClean="0">
                          <a:solidFill>
                            <a:schemeClr val="tx2">
                              <a:lumMod val="75000"/>
                            </a:schemeClr>
                          </a:solidFill>
                        </a:rPr>
                        <a:t> </a:t>
                      </a:r>
                      <a:r>
                        <a:rPr lang="en-US" sz="2000" dirty="0" err="1" smtClean="0">
                          <a:solidFill>
                            <a:schemeClr val="tx2">
                              <a:lumMod val="75000"/>
                            </a:schemeClr>
                          </a:solidFill>
                        </a:rPr>
                        <a:t>khởi</a:t>
                      </a:r>
                      <a:r>
                        <a:rPr lang="en-US" sz="2000" baseline="0" dirty="0" smtClean="0">
                          <a:solidFill>
                            <a:schemeClr val="tx2">
                              <a:lumMod val="75000"/>
                            </a:schemeClr>
                          </a:solidFill>
                        </a:rPr>
                        <a:t> </a:t>
                      </a:r>
                      <a:r>
                        <a:rPr lang="en-US" sz="2000" baseline="0" dirty="0" err="1" smtClean="0">
                          <a:solidFill>
                            <a:schemeClr val="tx2">
                              <a:lumMod val="75000"/>
                            </a:schemeClr>
                          </a:solidFill>
                        </a:rPr>
                        <a:t>bệnh</a:t>
                      </a:r>
                      <a:r>
                        <a:rPr lang="en-US" sz="2000" baseline="0" dirty="0" smtClean="0">
                          <a:solidFill>
                            <a:schemeClr val="tx2">
                              <a:lumMod val="75000"/>
                            </a:schemeClr>
                          </a:solidFill>
                        </a:rPr>
                        <a:t> </a:t>
                      </a:r>
                      <a:r>
                        <a:rPr lang="en-US" sz="2000" baseline="0" dirty="0" err="1" smtClean="0">
                          <a:solidFill>
                            <a:schemeClr val="tx2">
                              <a:lumMod val="75000"/>
                            </a:schemeClr>
                          </a:solidFill>
                        </a:rPr>
                        <a:t>điển</a:t>
                      </a:r>
                      <a:r>
                        <a:rPr lang="en-US" sz="2000" baseline="0" dirty="0" smtClean="0">
                          <a:solidFill>
                            <a:schemeClr val="tx2">
                              <a:lumMod val="75000"/>
                            </a:schemeClr>
                          </a:solidFill>
                        </a:rPr>
                        <a:t> </a:t>
                      </a:r>
                      <a:r>
                        <a:rPr lang="en-US" sz="2000" baseline="0" dirty="0" err="1" smtClean="0">
                          <a:solidFill>
                            <a:schemeClr val="tx2">
                              <a:lumMod val="75000"/>
                            </a:schemeClr>
                          </a:solidFill>
                        </a:rPr>
                        <a:t>hình</a:t>
                      </a:r>
                      <a:endParaRPr lang="en-US" sz="2000" dirty="0">
                        <a:solidFill>
                          <a:schemeClr val="tx2">
                            <a:lumMod val="75000"/>
                          </a:schemeClr>
                        </a:solidFill>
                      </a:endParaRPr>
                    </a:p>
                  </a:txBody>
                  <a:tcPr marL="121920" marR="121920">
                    <a:lnR w="12700" cap="flat" cmpd="sng" algn="ctr">
                      <a:solidFill>
                        <a:schemeClr val="tx2">
                          <a:lumMod val="20000"/>
                          <a:lumOff val="80000"/>
                        </a:schemeClr>
                      </a:solidFill>
                      <a:prstDash val="solid"/>
                      <a:round/>
                      <a:headEnd type="none" w="med" len="med"/>
                      <a:tailEnd type="none" w="med" len="med"/>
                    </a:lnR>
                    <a:lnB w="12700" cap="flat" cmpd="sng" algn="ctr">
                      <a:solidFill>
                        <a:schemeClr val="tx2">
                          <a:lumMod val="20000"/>
                          <a:lumOff val="80000"/>
                        </a:schemeClr>
                      </a:solidFill>
                      <a:prstDash val="solid"/>
                      <a:round/>
                      <a:headEnd type="none" w="med" len="med"/>
                      <a:tailEnd type="none" w="med" len="med"/>
                    </a:lnB>
                    <a:noFill/>
                  </a:tcPr>
                </a:tc>
                <a:tc>
                  <a:txBody>
                    <a:bodyPr/>
                    <a:lstStyle/>
                    <a:p>
                      <a:pPr algn="just"/>
                      <a:r>
                        <a:rPr lang="en-US" sz="2000" dirty="0" smtClean="0">
                          <a:solidFill>
                            <a:schemeClr val="tx2">
                              <a:lumMod val="75000"/>
                            </a:schemeClr>
                          </a:solidFill>
                        </a:rPr>
                        <a:t>&lt;30</a:t>
                      </a:r>
                      <a:endParaRPr lang="en-US" sz="2000" dirty="0">
                        <a:solidFill>
                          <a:schemeClr val="tx2">
                            <a:lumMod val="75000"/>
                          </a:schemeClr>
                        </a:solidFill>
                      </a:endParaRPr>
                    </a:p>
                  </a:txBody>
                  <a:tcPr marL="121920" marR="121920">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B w="12700" cap="flat" cmpd="sng" algn="ctr">
                      <a:solidFill>
                        <a:schemeClr val="tx2">
                          <a:lumMod val="20000"/>
                          <a:lumOff val="80000"/>
                        </a:schemeClr>
                      </a:solidFill>
                      <a:prstDash val="solid"/>
                      <a:round/>
                      <a:headEnd type="none" w="med" len="med"/>
                      <a:tailEnd type="none" w="med" len="med"/>
                    </a:lnB>
                    <a:noFill/>
                  </a:tcPr>
                </a:tc>
                <a:tc>
                  <a:txBody>
                    <a:bodyPr/>
                    <a:lstStyle/>
                    <a:p>
                      <a:pPr algn="just"/>
                      <a:r>
                        <a:rPr lang="en-US" sz="2000" dirty="0" smtClean="0">
                          <a:solidFill>
                            <a:schemeClr val="tx2">
                              <a:lumMod val="75000"/>
                            </a:schemeClr>
                          </a:solidFill>
                        </a:rPr>
                        <a:t>&gt;40</a:t>
                      </a:r>
                      <a:endParaRPr lang="en-US" sz="2000" dirty="0">
                        <a:solidFill>
                          <a:schemeClr val="tx2">
                            <a:lumMod val="75000"/>
                          </a:schemeClr>
                        </a:solidFill>
                      </a:endParaRPr>
                    </a:p>
                  </a:txBody>
                  <a:tcPr marL="121920" marR="121920">
                    <a:lnL w="12700" cap="flat" cmpd="sng" algn="ctr">
                      <a:solidFill>
                        <a:schemeClr val="tx2">
                          <a:lumMod val="20000"/>
                          <a:lumOff val="80000"/>
                        </a:schemeClr>
                      </a:solidFill>
                      <a:prstDash val="solid"/>
                      <a:round/>
                      <a:headEnd type="none" w="med" len="med"/>
                      <a:tailEnd type="none" w="med" len="med"/>
                    </a:lnL>
                    <a:lnB w="12700" cap="flat" cmpd="sng" algn="ctr">
                      <a:solidFill>
                        <a:schemeClr val="tx2">
                          <a:lumMod val="20000"/>
                          <a:lumOff val="80000"/>
                        </a:schemeClr>
                      </a:solidFill>
                      <a:prstDash val="solid"/>
                      <a:round/>
                      <a:headEnd type="none" w="med" len="med"/>
                      <a:tailEnd type="none" w="med" len="med"/>
                    </a:lnB>
                    <a:noFill/>
                  </a:tcPr>
                </a:tc>
              </a:tr>
              <a:tr h="410103">
                <a:tc>
                  <a:txBody>
                    <a:bodyPr/>
                    <a:lstStyle/>
                    <a:p>
                      <a:pPr algn="just"/>
                      <a:r>
                        <a:rPr lang="en-US" sz="2000" dirty="0" err="1" smtClean="0">
                          <a:solidFill>
                            <a:schemeClr val="tx2">
                              <a:lumMod val="75000"/>
                            </a:schemeClr>
                          </a:solidFill>
                        </a:rPr>
                        <a:t>Kiểu</a:t>
                      </a:r>
                      <a:r>
                        <a:rPr lang="en-US" sz="2000" dirty="0" smtClean="0">
                          <a:solidFill>
                            <a:schemeClr val="tx2">
                              <a:lumMod val="75000"/>
                            </a:schemeClr>
                          </a:solidFill>
                        </a:rPr>
                        <a:t> </a:t>
                      </a:r>
                      <a:r>
                        <a:rPr lang="en-US" sz="2000" dirty="0" err="1" smtClean="0">
                          <a:solidFill>
                            <a:schemeClr val="tx2">
                              <a:lumMod val="75000"/>
                            </a:schemeClr>
                          </a:solidFill>
                        </a:rPr>
                        <a:t>xuất</a:t>
                      </a:r>
                      <a:r>
                        <a:rPr lang="en-US" sz="2000" baseline="0" dirty="0" smtClean="0">
                          <a:solidFill>
                            <a:schemeClr val="tx2">
                              <a:lumMod val="75000"/>
                            </a:schemeClr>
                          </a:solidFill>
                        </a:rPr>
                        <a:t> </a:t>
                      </a:r>
                      <a:r>
                        <a:rPr lang="en-US" sz="2000" baseline="0" dirty="0" err="1" smtClean="0">
                          <a:solidFill>
                            <a:schemeClr val="tx2">
                              <a:lumMod val="75000"/>
                            </a:schemeClr>
                          </a:solidFill>
                        </a:rPr>
                        <a:t>hiện</a:t>
                      </a:r>
                      <a:r>
                        <a:rPr lang="en-US" sz="2000" baseline="0" dirty="0" smtClean="0">
                          <a:solidFill>
                            <a:schemeClr val="tx2">
                              <a:lumMod val="75000"/>
                            </a:schemeClr>
                          </a:solidFill>
                        </a:rPr>
                        <a:t> </a:t>
                      </a:r>
                      <a:r>
                        <a:rPr lang="en-US" sz="2000" baseline="0" dirty="0" err="1" smtClean="0">
                          <a:solidFill>
                            <a:schemeClr val="tx2">
                              <a:lumMod val="75000"/>
                            </a:schemeClr>
                          </a:solidFill>
                        </a:rPr>
                        <a:t>bệnh</a:t>
                      </a:r>
                      <a:endParaRPr lang="en-US" sz="2000" dirty="0">
                        <a:solidFill>
                          <a:schemeClr val="tx2">
                            <a:lumMod val="75000"/>
                          </a:schemeClr>
                        </a:solidFill>
                      </a:endParaRPr>
                    </a:p>
                  </a:txBody>
                  <a:tcPr marL="121920" marR="121920">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tcPr>
                </a:tc>
                <a:tc>
                  <a:txBody>
                    <a:bodyPr/>
                    <a:lstStyle/>
                    <a:p>
                      <a:pPr algn="just"/>
                      <a:r>
                        <a:rPr lang="en-US" sz="2000" dirty="0" err="1" smtClean="0">
                          <a:solidFill>
                            <a:schemeClr val="tx2">
                              <a:lumMod val="75000"/>
                            </a:schemeClr>
                          </a:solidFill>
                        </a:rPr>
                        <a:t>Đột</a:t>
                      </a:r>
                      <a:r>
                        <a:rPr lang="en-US" sz="2000" dirty="0" smtClean="0">
                          <a:solidFill>
                            <a:schemeClr val="tx2">
                              <a:lumMod val="75000"/>
                            </a:schemeClr>
                          </a:solidFill>
                        </a:rPr>
                        <a:t> </a:t>
                      </a:r>
                      <a:r>
                        <a:rPr lang="en-US" sz="2000" dirty="0" err="1" smtClean="0">
                          <a:solidFill>
                            <a:schemeClr val="tx2">
                              <a:lumMod val="75000"/>
                            </a:schemeClr>
                          </a:solidFill>
                        </a:rPr>
                        <a:t>ngột</a:t>
                      </a:r>
                      <a:endParaRPr lang="en-US" sz="2000" dirty="0">
                        <a:solidFill>
                          <a:schemeClr val="tx2">
                            <a:lumMod val="75000"/>
                          </a:schemeClr>
                        </a:solidFill>
                      </a:endParaRPr>
                    </a:p>
                  </a:txBody>
                  <a:tcPr marL="121920" marR="121920">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tcPr>
                </a:tc>
                <a:tc>
                  <a:txBody>
                    <a:bodyPr/>
                    <a:lstStyle/>
                    <a:p>
                      <a:pPr algn="just"/>
                      <a:r>
                        <a:rPr lang="en-US" sz="2000" dirty="0" err="1" smtClean="0">
                          <a:solidFill>
                            <a:schemeClr val="tx2">
                              <a:lumMod val="75000"/>
                            </a:schemeClr>
                          </a:solidFill>
                        </a:rPr>
                        <a:t>Từ</a:t>
                      </a:r>
                      <a:r>
                        <a:rPr lang="en-US" sz="2000" dirty="0" smtClean="0">
                          <a:solidFill>
                            <a:schemeClr val="tx2">
                              <a:lumMod val="75000"/>
                            </a:schemeClr>
                          </a:solidFill>
                        </a:rPr>
                        <a:t> </a:t>
                      </a:r>
                      <a:r>
                        <a:rPr lang="en-US" sz="2000" dirty="0" err="1" smtClean="0">
                          <a:solidFill>
                            <a:schemeClr val="tx2">
                              <a:lumMod val="75000"/>
                            </a:schemeClr>
                          </a:solidFill>
                        </a:rPr>
                        <a:t>từ</a:t>
                      </a:r>
                      <a:endParaRPr lang="en-US" sz="2000" dirty="0">
                        <a:solidFill>
                          <a:schemeClr val="tx2">
                            <a:lumMod val="75000"/>
                          </a:schemeClr>
                        </a:solidFill>
                      </a:endParaRPr>
                    </a:p>
                  </a:txBody>
                  <a:tcPr marL="121920" marR="121920">
                    <a:lnL w="12700" cap="flat" cmpd="sng" algn="ctr">
                      <a:solidFill>
                        <a:schemeClr val="tx2">
                          <a:lumMod val="20000"/>
                          <a:lumOff val="80000"/>
                        </a:schemeClr>
                      </a:solidFill>
                      <a:prstDash val="solid"/>
                      <a:round/>
                      <a:headEnd type="none" w="med" len="med"/>
                      <a:tailEnd type="none" w="med" len="med"/>
                    </a:lnL>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tcPr>
                </a:tc>
              </a:tr>
              <a:tr h="410103">
                <a:tc>
                  <a:txBody>
                    <a:bodyPr/>
                    <a:lstStyle/>
                    <a:p>
                      <a:pPr algn="just"/>
                      <a:r>
                        <a:rPr lang="en-US" sz="2000" dirty="0" err="1" smtClean="0">
                          <a:solidFill>
                            <a:schemeClr val="tx2">
                              <a:lumMod val="75000"/>
                            </a:schemeClr>
                          </a:solidFill>
                        </a:rPr>
                        <a:t>Liên</a:t>
                      </a:r>
                      <a:r>
                        <a:rPr lang="en-US" sz="2000" baseline="0" dirty="0" smtClean="0">
                          <a:solidFill>
                            <a:schemeClr val="tx2">
                              <a:lumMod val="75000"/>
                            </a:schemeClr>
                          </a:solidFill>
                        </a:rPr>
                        <a:t> </a:t>
                      </a:r>
                      <a:r>
                        <a:rPr lang="en-US" sz="2000" baseline="0" dirty="0" err="1" smtClean="0">
                          <a:solidFill>
                            <a:schemeClr val="tx2">
                              <a:lumMod val="75000"/>
                            </a:schemeClr>
                          </a:solidFill>
                        </a:rPr>
                        <a:t>hệ</a:t>
                      </a:r>
                      <a:r>
                        <a:rPr lang="en-US" sz="2000" baseline="0" dirty="0" smtClean="0">
                          <a:solidFill>
                            <a:schemeClr val="tx2">
                              <a:lumMod val="75000"/>
                            </a:schemeClr>
                          </a:solidFill>
                        </a:rPr>
                        <a:t> gen</a:t>
                      </a:r>
                      <a:endParaRPr lang="en-US" sz="2000" dirty="0">
                        <a:solidFill>
                          <a:schemeClr val="tx2">
                            <a:lumMod val="75000"/>
                          </a:schemeClr>
                        </a:solidFill>
                      </a:endParaRPr>
                    </a:p>
                  </a:txBody>
                  <a:tcPr marL="121920" marR="121920">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noFill/>
                  </a:tcPr>
                </a:tc>
                <a:tc>
                  <a:txBody>
                    <a:bodyPr/>
                    <a:lstStyle/>
                    <a:p>
                      <a:pPr algn="just"/>
                      <a:r>
                        <a:rPr lang="en-US" sz="2000" dirty="0" err="1" smtClean="0">
                          <a:solidFill>
                            <a:schemeClr val="tx2">
                              <a:lumMod val="75000"/>
                            </a:schemeClr>
                          </a:solidFill>
                        </a:rPr>
                        <a:t>Nhiễm</a:t>
                      </a:r>
                      <a:r>
                        <a:rPr lang="en-US" sz="2000" dirty="0" smtClean="0">
                          <a:solidFill>
                            <a:schemeClr val="tx2">
                              <a:lumMod val="75000"/>
                            </a:schemeClr>
                          </a:solidFill>
                        </a:rPr>
                        <a:t> </a:t>
                      </a:r>
                      <a:r>
                        <a:rPr lang="en-US" sz="2000" dirty="0" err="1" smtClean="0">
                          <a:solidFill>
                            <a:schemeClr val="tx2">
                              <a:lumMod val="75000"/>
                            </a:schemeClr>
                          </a:solidFill>
                        </a:rPr>
                        <a:t>sắc</a:t>
                      </a:r>
                      <a:r>
                        <a:rPr lang="en-US" sz="2000" baseline="0" dirty="0" smtClean="0">
                          <a:solidFill>
                            <a:schemeClr val="tx2">
                              <a:lumMod val="75000"/>
                            </a:schemeClr>
                          </a:solidFill>
                        </a:rPr>
                        <a:t> </a:t>
                      </a:r>
                      <a:r>
                        <a:rPr lang="en-US" sz="2000" baseline="0" dirty="0" err="1" smtClean="0">
                          <a:solidFill>
                            <a:schemeClr val="tx2">
                              <a:lumMod val="75000"/>
                            </a:schemeClr>
                          </a:solidFill>
                        </a:rPr>
                        <a:t>thể</a:t>
                      </a:r>
                      <a:r>
                        <a:rPr lang="en-US" sz="2000" baseline="0" dirty="0" smtClean="0">
                          <a:solidFill>
                            <a:schemeClr val="tx2">
                              <a:lumMod val="75000"/>
                            </a:schemeClr>
                          </a:solidFill>
                        </a:rPr>
                        <a:t> </a:t>
                      </a:r>
                      <a:r>
                        <a:rPr lang="en-US" sz="2000" baseline="0" dirty="0" err="1" smtClean="0">
                          <a:solidFill>
                            <a:schemeClr val="tx2">
                              <a:lumMod val="75000"/>
                            </a:schemeClr>
                          </a:solidFill>
                        </a:rPr>
                        <a:t>số</a:t>
                      </a:r>
                      <a:r>
                        <a:rPr lang="en-US" sz="2000" baseline="0" dirty="0" smtClean="0">
                          <a:solidFill>
                            <a:schemeClr val="tx2">
                              <a:lumMod val="75000"/>
                            </a:schemeClr>
                          </a:solidFill>
                        </a:rPr>
                        <a:t> 6</a:t>
                      </a:r>
                      <a:endParaRPr lang="en-US" sz="2000" dirty="0">
                        <a:solidFill>
                          <a:schemeClr val="tx2">
                            <a:lumMod val="75000"/>
                          </a:schemeClr>
                        </a:solidFill>
                      </a:endParaRPr>
                    </a:p>
                  </a:txBody>
                  <a:tcPr marL="121920" marR="121920">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noFill/>
                  </a:tcPr>
                </a:tc>
                <a:tc>
                  <a:txBody>
                    <a:bodyPr/>
                    <a:lstStyle/>
                    <a:p>
                      <a:pPr algn="just"/>
                      <a:r>
                        <a:rPr lang="en-US" sz="2000" dirty="0" err="1" smtClean="0">
                          <a:solidFill>
                            <a:schemeClr val="tx2">
                              <a:lumMod val="75000"/>
                            </a:schemeClr>
                          </a:solidFill>
                        </a:rPr>
                        <a:t>Thường</a:t>
                      </a:r>
                      <a:r>
                        <a:rPr lang="en-US" sz="2000" dirty="0" smtClean="0">
                          <a:solidFill>
                            <a:schemeClr val="tx2">
                              <a:lumMod val="75000"/>
                            </a:schemeClr>
                          </a:solidFill>
                        </a:rPr>
                        <a:t> </a:t>
                      </a:r>
                      <a:r>
                        <a:rPr lang="en-US" sz="2000" dirty="0" err="1" smtClean="0">
                          <a:solidFill>
                            <a:schemeClr val="tx2">
                              <a:lumMod val="75000"/>
                            </a:schemeClr>
                          </a:solidFill>
                        </a:rPr>
                        <a:t>không</a:t>
                      </a:r>
                      <a:r>
                        <a:rPr lang="en-US" sz="2000" baseline="0" dirty="0" smtClean="0">
                          <a:solidFill>
                            <a:schemeClr val="tx2">
                              <a:lumMod val="75000"/>
                            </a:schemeClr>
                          </a:solidFill>
                        </a:rPr>
                        <a:t> </a:t>
                      </a:r>
                      <a:r>
                        <a:rPr lang="en-US" sz="2000" baseline="0" dirty="0" err="1" smtClean="0">
                          <a:solidFill>
                            <a:schemeClr val="tx2">
                              <a:lumMod val="75000"/>
                            </a:schemeClr>
                          </a:solidFill>
                        </a:rPr>
                        <a:t>xác</a:t>
                      </a:r>
                      <a:r>
                        <a:rPr lang="en-US" sz="2000" baseline="0" dirty="0" smtClean="0">
                          <a:solidFill>
                            <a:schemeClr val="tx2">
                              <a:lumMod val="75000"/>
                            </a:schemeClr>
                          </a:solidFill>
                        </a:rPr>
                        <a:t> </a:t>
                      </a:r>
                      <a:r>
                        <a:rPr lang="en-US" sz="2000" baseline="0" dirty="0" err="1" smtClean="0">
                          <a:solidFill>
                            <a:schemeClr val="tx2">
                              <a:lumMod val="75000"/>
                            </a:schemeClr>
                          </a:solidFill>
                        </a:rPr>
                        <a:t>định</a:t>
                      </a:r>
                      <a:endParaRPr lang="en-US" sz="2000" dirty="0">
                        <a:solidFill>
                          <a:schemeClr val="tx2">
                            <a:lumMod val="75000"/>
                          </a:schemeClr>
                        </a:solidFill>
                      </a:endParaRPr>
                    </a:p>
                  </a:txBody>
                  <a:tcPr marL="121920" marR="121920">
                    <a:lnL w="12700" cap="flat" cmpd="sng" algn="ctr">
                      <a:solidFill>
                        <a:schemeClr val="tx2">
                          <a:lumMod val="20000"/>
                          <a:lumOff val="80000"/>
                        </a:schemeClr>
                      </a:solidFill>
                      <a:prstDash val="solid"/>
                      <a:round/>
                      <a:headEnd type="none" w="med" len="med"/>
                      <a:tailEnd type="none" w="med" len="med"/>
                    </a:lnL>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noFill/>
                  </a:tcPr>
                </a:tc>
              </a:tr>
              <a:tr h="707849">
                <a:tc>
                  <a:txBody>
                    <a:bodyPr/>
                    <a:lstStyle/>
                    <a:p>
                      <a:pPr algn="just"/>
                      <a:r>
                        <a:rPr lang="en-US" sz="2000" dirty="0" err="1" smtClean="0">
                          <a:solidFill>
                            <a:schemeClr val="tx2">
                              <a:lumMod val="75000"/>
                            </a:schemeClr>
                          </a:solidFill>
                        </a:rPr>
                        <a:t>Tỷ</a:t>
                      </a:r>
                      <a:r>
                        <a:rPr lang="en-US" sz="2000" dirty="0" smtClean="0">
                          <a:solidFill>
                            <a:schemeClr val="tx2">
                              <a:lumMod val="75000"/>
                            </a:schemeClr>
                          </a:solidFill>
                        </a:rPr>
                        <a:t> </a:t>
                      </a:r>
                      <a:r>
                        <a:rPr lang="en-US" sz="2000" dirty="0" err="1" smtClean="0">
                          <a:solidFill>
                            <a:schemeClr val="tx2">
                              <a:lumMod val="75000"/>
                            </a:schemeClr>
                          </a:solidFill>
                        </a:rPr>
                        <a:t>lệ</a:t>
                      </a:r>
                      <a:r>
                        <a:rPr lang="en-US" sz="2000" baseline="0" dirty="0" smtClean="0">
                          <a:solidFill>
                            <a:schemeClr val="tx2">
                              <a:lumMod val="75000"/>
                            </a:schemeClr>
                          </a:solidFill>
                        </a:rPr>
                        <a:t> </a:t>
                      </a:r>
                      <a:r>
                        <a:rPr lang="en-US" sz="2000" baseline="0" dirty="0" err="1" smtClean="0">
                          <a:solidFill>
                            <a:schemeClr val="tx2">
                              <a:lumMod val="75000"/>
                            </a:schemeClr>
                          </a:solidFill>
                        </a:rPr>
                        <a:t>cùng</a:t>
                      </a:r>
                      <a:r>
                        <a:rPr lang="en-US" sz="2000" baseline="0" dirty="0" smtClean="0">
                          <a:solidFill>
                            <a:schemeClr val="tx2">
                              <a:lumMod val="75000"/>
                            </a:schemeClr>
                          </a:solidFill>
                        </a:rPr>
                        <a:t> </a:t>
                      </a:r>
                      <a:r>
                        <a:rPr lang="en-US" sz="2000" baseline="0" dirty="0" err="1" smtClean="0">
                          <a:solidFill>
                            <a:schemeClr val="tx2">
                              <a:lumMod val="75000"/>
                            </a:schemeClr>
                          </a:solidFill>
                        </a:rPr>
                        <a:t>mắc</a:t>
                      </a:r>
                      <a:r>
                        <a:rPr lang="en-US" sz="2000" baseline="0" dirty="0" smtClean="0">
                          <a:solidFill>
                            <a:schemeClr val="tx2">
                              <a:lumMod val="75000"/>
                            </a:schemeClr>
                          </a:solidFill>
                        </a:rPr>
                        <a:t> </a:t>
                      </a:r>
                      <a:r>
                        <a:rPr lang="en-US" sz="2000" baseline="0" dirty="0" err="1" smtClean="0">
                          <a:solidFill>
                            <a:schemeClr val="tx2">
                              <a:lumMod val="75000"/>
                            </a:schemeClr>
                          </a:solidFill>
                        </a:rPr>
                        <a:t>bệnh</a:t>
                      </a:r>
                      <a:r>
                        <a:rPr lang="en-US" sz="2000" baseline="0" dirty="0" smtClean="0">
                          <a:solidFill>
                            <a:schemeClr val="tx2">
                              <a:lumMod val="75000"/>
                            </a:schemeClr>
                          </a:solidFill>
                        </a:rPr>
                        <a:t> </a:t>
                      </a:r>
                      <a:r>
                        <a:rPr lang="en-US" sz="2000" baseline="0" dirty="0" err="1" smtClean="0">
                          <a:solidFill>
                            <a:schemeClr val="tx2">
                              <a:lumMod val="75000"/>
                            </a:schemeClr>
                          </a:solidFill>
                        </a:rPr>
                        <a:t>trên</a:t>
                      </a:r>
                      <a:r>
                        <a:rPr lang="en-US" sz="2000" baseline="0" dirty="0" smtClean="0">
                          <a:solidFill>
                            <a:schemeClr val="tx2">
                              <a:lumMod val="75000"/>
                            </a:schemeClr>
                          </a:solidFill>
                        </a:rPr>
                        <a:t> 2 </a:t>
                      </a:r>
                      <a:r>
                        <a:rPr lang="en-US" sz="2000" baseline="0" dirty="0" err="1" smtClean="0">
                          <a:solidFill>
                            <a:schemeClr val="tx2">
                              <a:lumMod val="75000"/>
                            </a:schemeClr>
                          </a:solidFill>
                        </a:rPr>
                        <a:t>anh</a:t>
                      </a:r>
                      <a:r>
                        <a:rPr lang="en-US" sz="2000" baseline="0" dirty="0" smtClean="0">
                          <a:solidFill>
                            <a:schemeClr val="tx2">
                              <a:lumMod val="75000"/>
                            </a:schemeClr>
                          </a:solidFill>
                        </a:rPr>
                        <a:t> </a:t>
                      </a:r>
                      <a:r>
                        <a:rPr lang="en-US" sz="2000" baseline="0" dirty="0" err="1" smtClean="0">
                          <a:solidFill>
                            <a:schemeClr val="tx2">
                              <a:lumMod val="75000"/>
                            </a:schemeClr>
                          </a:solidFill>
                        </a:rPr>
                        <a:t>chị</a:t>
                      </a:r>
                      <a:r>
                        <a:rPr lang="en-US" sz="2000" baseline="0" dirty="0" smtClean="0">
                          <a:solidFill>
                            <a:schemeClr val="tx2">
                              <a:lumMod val="75000"/>
                            </a:schemeClr>
                          </a:solidFill>
                        </a:rPr>
                        <a:t> </a:t>
                      </a:r>
                      <a:r>
                        <a:rPr lang="en-US" sz="2000" baseline="0" dirty="0" err="1" smtClean="0">
                          <a:solidFill>
                            <a:schemeClr val="tx2">
                              <a:lumMod val="75000"/>
                            </a:schemeClr>
                          </a:solidFill>
                        </a:rPr>
                        <a:t>em</a:t>
                      </a:r>
                      <a:r>
                        <a:rPr lang="en-US" sz="2000" baseline="0" dirty="0" smtClean="0">
                          <a:solidFill>
                            <a:schemeClr val="tx2">
                              <a:lumMod val="75000"/>
                            </a:schemeClr>
                          </a:solidFill>
                        </a:rPr>
                        <a:t> </a:t>
                      </a:r>
                      <a:r>
                        <a:rPr lang="en-US" sz="2000" baseline="0" dirty="0" err="1" smtClean="0">
                          <a:solidFill>
                            <a:schemeClr val="tx2">
                              <a:lumMod val="75000"/>
                            </a:schemeClr>
                          </a:solidFill>
                        </a:rPr>
                        <a:t>sinh</a:t>
                      </a:r>
                      <a:r>
                        <a:rPr lang="en-US" sz="2000" baseline="0" dirty="0" smtClean="0">
                          <a:solidFill>
                            <a:schemeClr val="tx2">
                              <a:lumMod val="75000"/>
                            </a:schemeClr>
                          </a:solidFill>
                        </a:rPr>
                        <a:t> </a:t>
                      </a:r>
                      <a:r>
                        <a:rPr lang="en-US" sz="2000" baseline="0" dirty="0" err="1" smtClean="0">
                          <a:solidFill>
                            <a:schemeClr val="tx2">
                              <a:lumMod val="75000"/>
                            </a:schemeClr>
                          </a:solidFill>
                        </a:rPr>
                        <a:t>đôi</a:t>
                      </a:r>
                      <a:r>
                        <a:rPr lang="en-US" sz="2000" baseline="0" dirty="0" smtClean="0">
                          <a:solidFill>
                            <a:schemeClr val="tx2">
                              <a:lumMod val="75000"/>
                            </a:schemeClr>
                          </a:solidFill>
                        </a:rPr>
                        <a:t> </a:t>
                      </a:r>
                      <a:r>
                        <a:rPr lang="en-US" sz="2000" baseline="0" dirty="0" err="1" smtClean="0">
                          <a:solidFill>
                            <a:schemeClr val="tx2">
                              <a:lumMod val="75000"/>
                            </a:schemeClr>
                          </a:solidFill>
                        </a:rPr>
                        <a:t>cùng</a:t>
                      </a:r>
                      <a:r>
                        <a:rPr lang="en-US" sz="2000" baseline="0" dirty="0" smtClean="0">
                          <a:solidFill>
                            <a:schemeClr val="tx2">
                              <a:lumMod val="75000"/>
                            </a:schemeClr>
                          </a:solidFill>
                        </a:rPr>
                        <a:t> </a:t>
                      </a:r>
                      <a:r>
                        <a:rPr lang="en-US" sz="2000" baseline="0" dirty="0" err="1" smtClean="0">
                          <a:solidFill>
                            <a:schemeClr val="tx2">
                              <a:lumMod val="75000"/>
                            </a:schemeClr>
                          </a:solidFill>
                        </a:rPr>
                        <a:t>trứng</a:t>
                      </a:r>
                      <a:endParaRPr lang="en-US" sz="2000" dirty="0">
                        <a:solidFill>
                          <a:schemeClr val="tx2">
                            <a:lumMod val="75000"/>
                          </a:schemeClr>
                        </a:solidFill>
                      </a:endParaRPr>
                    </a:p>
                  </a:txBody>
                  <a:tcPr marL="121920" marR="121920">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tcPr>
                </a:tc>
                <a:tc>
                  <a:txBody>
                    <a:bodyPr/>
                    <a:lstStyle/>
                    <a:p>
                      <a:pPr algn="just"/>
                      <a:r>
                        <a:rPr lang="en-US" sz="2000" dirty="0" smtClean="0">
                          <a:solidFill>
                            <a:schemeClr val="tx2">
                              <a:lumMod val="75000"/>
                            </a:schemeClr>
                          </a:solidFill>
                          <a:sym typeface="Symbol"/>
                        </a:rPr>
                        <a:t> 50%</a:t>
                      </a:r>
                      <a:endParaRPr lang="en-US" sz="2000" dirty="0">
                        <a:solidFill>
                          <a:schemeClr val="tx2">
                            <a:lumMod val="75000"/>
                          </a:schemeClr>
                        </a:solidFill>
                      </a:endParaRPr>
                    </a:p>
                  </a:txBody>
                  <a:tcPr marL="121920" marR="121920">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tcPr>
                </a:tc>
                <a:tc>
                  <a:txBody>
                    <a:bodyPr/>
                    <a:lstStyle/>
                    <a:p>
                      <a:pPr algn="just"/>
                      <a:r>
                        <a:rPr lang="en-US" sz="2000" dirty="0" smtClean="0">
                          <a:solidFill>
                            <a:schemeClr val="tx2">
                              <a:lumMod val="75000"/>
                            </a:schemeClr>
                          </a:solidFill>
                          <a:sym typeface="Symbol"/>
                        </a:rPr>
                        <a:t> 90 – 100%</a:t>
                      </a:r>
                      <a:endParaRPr lang="en-US" sz="2000" dirty="0">
                        <a:solidFill>
                          <a:schemeClr val="tx2">
                            <a:lumMod val="75000"/>
                          </a:schemeClr>
                        </a:solidFill>
                      </a:endParaRPr>
                    </a:p>
                  </a:txBody>
                  <a:tcPr marL="121920" marR="121920">
                    <a:lnL w="12700" cap="flat" cmpd="sng" algn="ctr">
                      <a:solidFill>
                        <a:schemeClr val="tx2">
                          <a:lumMod val="20000"/>
                          <a:lumOff val="80000"/>
                        </a:schemeClr>
                      </a:solidFill>
                      <a:prstDash val="solid"/>
                      <a:round/>
                      <a:headEnd type="none" w="med" len="med"/>
                      <a:tailEnd type="none" w="med" len="med"/>
                    </a:lnL>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tcPr>
                </a:tc>
              </a:tr>
              <a:tr h="410103">
                <a:tc>
                  <a:txBody>
                    <a:bodyPr/>
                    <a:lstStyle/>
                    <a:p>
                      <a:pPr algn="just"/>
                      <a:r>
                        <a:rPr lang="en-US" sz="2000" dirty="0" err="1" smtClean="0">
                          <a:solidFill>
                            <a:schemeClr val="tx2">
                              <a:lumMod val="75000"/>
                            </a:schemeClr>
                          </a:solidFill>
                        </a:rPr>
                        <a:t>Yếu</a:t>
                      </a:r>
                      <a:r>
                        <a:rPr lang="en-US" sz="2000" dirty="0" smtClean="0">
                          <a:solidFill>
                            <a:schemeClr val="tx2">
                              <a:lumMod val="75000"/>
                            </a:schemeClr>
                          </a:solidFill>
                        </a:rPr>
                        <a:t> </a:t>
                      </a:r>
                      <a:r>
                        <a:rPr lang="en-US" sz="2000" dirty="0" err="1" smtClean="0">
                          <a:solidFill>
                            <a:schemeClr val="tx2">
                              <a:lumMod val="75000"/>
                            </a:schemeClr>
                          </a:solidFill>
                        </a:rPr>
                        <a:t>tố</a:t>
                      </a:r>
                      <a:r>
                        <a:rPr lang="en-US" sz="2000" baseline="0" dirty="0" smtClean="0">
                          <a:solidFill>
                            <a:schemeClr val="tx2">
                              <a:lumMod val="75000"/>
                            </a:schemeClr>
                          </a:solidFill>
                        </a:rPr>
                        <a:t> </a:t>
                      </a:r>
                      <a:r>
                        <a:rPr lang="en-US" sz="2000" baseline="0" dirty="0" err="1" smtClean="0">
                          <a:solidFill>
                            <a:schemeClr val="tx2">
                              <a:lumMod val="75000"/>
                            </a:schemeClr>
                          </a:solidFill>
                        </a:rPr>
                        <a:t>làm</a:t>
                      </a:r>
                      <a:r>
                        <a:rPr lang="en-US" sz="2000" baseline="0" dirty="0" smtClean="0">
                          <a:solidFill>
                            <a:schemeClr val="tx2">
                              <a:lumMod val="75000"/>
                            </a:schemeClr>
                          </a:solidFill>
                        </a:rPr>
                        <a:t> </a:t>
                      </a:r>
                      <a:r>
                        <a:rPr lang="en-US" sz="2000" baseline="0" dirty="0" err="1" smtClean="0">
                          <a:solidFill>
                            <a:schemeClr val="tx2">
                              <a:lumMod val="75000"/>
                            </a:schemeClr>
                          </a:solidFill>
                        </a:rPr>
                        <a:t>xuất</a:t>
                      </a:r>
                      <a:r>
                        <a:rPr lang="en-US" sz="2000" baseline="0" dirty="0" smtClean="0">
                          <a:solidFill>
                            <a:schemeClr val="tx2">
                              <a:lumMod val="75000"/>
                            </a:schemeClr>
                          </a:solidFill>
                        </a:rPr>
                        <a:t> </a:t>
                      </a:r>
                      <a:r>
                        <a:rPr lang="en-US" sz="2000" baseline="0" dirty="0" err="1" smtClean="0">
                          <a:solidFill>
                            <a:schemeClr val="tx2">
                              <a:lumMod val="75000"/>
                            </a:schemeClr>
                          </a:solidFill>
                        </a:rPr>
                        <a:t>hiện</a:t>
                      </a:r>
                      <a:r>
                        <a:rPr lang="en-US" sz="2000" baseline="0" dirty="0" smtClean="0">
                          <a:solidFill>
                            <a:schemeClr val="tx2">
                              <a:lumMod val="75000"/>
                            </a:schemeClr>
                          </a:solidFill>
                        </a:rPr>
                        <a:t> </a:t>
                      </a:r>
                      <a:r>
                        <a:rPr lang="en-US" sz="2000" baseline="0" dirty="0" err="1" smtClean="0">
                          <a:solidFill>
                            <a:schemeClr val="tx2">
                              <a:lumMod val="75000"/>
                            </a:schemeClr>
                          </a:solidFill>
                        </a:rPr>
                        <a:t>bệnh</a:t>
                      </a:r>
                      <a:endParaRPr lang="en-US" sz="2000" dirty="0">
                        <a:solidFill>
                          <a:schemeClr val="tx2">
                            <a:lumMod val="75000"/>
                          </a:schemeClr>
                        </a:solidFill>
                      </a:endParaRPr>
                    </a:p>
                  </a:txBody>
                  <a:tcPr marL="121920" marR="121920">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noFill/>
                  </a:tcPr>
                </a:tc>
                <a:tc>
                  <a:txBody>
                    <a:bodyPr/>
                    <a:lstStyle/>
                    <a:p>
                      <a:pPr algn="just"/>
                      <a:r>
                        <a:rPr lang="en-US" sz="2000" dirty="0" err="1" smtClean="0">
                          <a:solidFill>
                            <a:schemeClr val="tx2">
                              <a:lumMod val="75000"/>
                            </a:schemeClr>
                          </a:solidFill>
                        </a:rPr>
                        <a:t>Bất</a:t>
                      </a:r>
                      <a:r>
                        <a:rPr lang="en-US" sz="2000" dirty="0" smtClean="0">
                          <a:solidFill>
                            <a:schemeClr val="tx2">
                              <a:lumMod val="75000"/>
                            </a:schemeClr>
                          </a:solidFill>
                        </a:rPr>
                        <a:t> </a:t>
                      </a:r>
                      <a:r>
                        <a:rPr lang="en-US" sz="2000" dirty="0" err="1" smtClean="0">
                          <a:solidFill>
                            <a:schemeClr val="tx2">
                              <a:lumMod val="75000"/>
                            </a:schemeClr>
                          </a:solidFill>
                        </a:rPr>
                        <a:t>thường</a:t>
                      </a:r>
                      <a:r>
                        <a:rPr lang="en-US" sz="2000" baseline="0" dirty="0" smtClean="0">
                          <a:solidFill>
                            <a:schemeClr val="tx2">
                              <a:lumMod val="75000"/>
                            </a:schemeClr>
                          </a:solidFill>
                        </a:rPr>
                        <a:t> </a:t>
                      </a:r>
                      <a:r>
                        <a:rPr lang="en-US" sz="2000" baseline="0" dirty="0" err="1" smtClean="0">
                          <a:solidFill>
                            <a:schemeClr val="tx2">
                              <a:lumMod val="75000"/>
                            </a:schemeClr>
                          </a:solidFill>
                        </a:rPr>
                        <a:t>miễn</a:t>
                      </a:r>
                      <a:r>
                        <a:rPr lang="en-US" sz="2000" baseline="0" dirty="0" smtClean="0">
                          <a:solidFill>
                            <a:schemeClr val="tx2">
                              <a:lumMod val="75000"/>
                            </a:schemeClr>
                          </a:solidFill>
                        </a:rPr>
                        <a:t> </a:t>
                      </a:r>
                      <a:r>
                        <a:rPr lang="en-US" sz="2000" baseline="0" dirty="0" err="1" smtClean="0">
                          <a:solidFill>
                            <a:schemeClr val="tx2">
                              <a:lumMod val="75000"/>
                            </a:schemeClr>
                          </a:solidFill>
                        </a:rPr>
                        <a:t>dịch</a:t>
                      </a:r>
                      <a:endParaRPr lang="en-US" sz="2000" dirty="0">
                        <a:solidFill>
                          <a:schemeClr val="tx2">
                            <a:lumMod val="75000"/>
                          </a:schemeClr>
                        </a:solidFill>
                      </a:endParaRPr>
                    </a:p>
                  </a:txBody>
                  <a:tcPr marL="121920" marR="121920">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noFill/>
                  </a:tcPr>
                </a:tc>
                <a:tc>
                  <a:txBody>
                    <a:bodyPr/>
                    <a:lstStyle/>
                    <a:p>
                      <a:pPr algn="just"/>
                      <a:r>
                        <a:rPr lang="en-US" sz="2000" dirty="0" err="1" smtClean="0">
                          <a:solidFill>
                            <a:schemeClr val="tx2">
                              <a:lumMod val="75000"/>
                            </a:schemeClr>
                          </a:solidFill>
                        </a:rPr>
                        <a:t>Mập</a:t>
                      </a:r>
                      <a:r>
                        <a:rPr lang="en-US" sz="2000" dirty="0" smtClean="0">
                          <a:solidFill>
                            <a:schemeClr val="tx2">
                              <a:lumMod val="75000"/>
                            </a:schemeClr>
                          </a:solidFill>
                        </a:rPr>
                        <a:t> </a:t>
                      </a:r>
                      <a:r>
                        <a:rPr lang="en-US" sz="2000" dirty="0" err="1" smtClean="0">
                          <a:solidFill>
                            <a:schemeClr val="tx2">
                              <a:lumMod val="75000"/>
                            </a:schemeClr>
                          </a:solidFill>
                        </a:rPr>
                        <a:t>phì</a:t>
                      </a:r>
                      <a:r>
                        <a:rPr lang="en-US" sz="2000" dirty="0" smtClean="0">
                          <a:solidFill>
                            <a:schemeClr val="tx2">
                              <a:lumMod val="75000"/>
                            </a:schemeClr>
                          </a:solidFill>
                        </a:rPr>
                        <a:t>,</a:t>
                      </a:r>
                      <a:r>
                        <a:rPr lang="en-US" sz="2000" baseline="0" dirty="0" smtClean="0">
                          <a:solidFill>
                            <a:schemeClr val="tx2">
                              <a:lumMod val="75000"/>
                            </a:schemeClr>
                          </a:solidFill>
                        </a:rPr>
                        <a:t> </a:t>
                      </a:r>
                      <a:r>
                        <a:rPr lang="en-US" sz="2000" baseline="0" dirty="0" err="1" smtClean="0">
                          <a:solidFill>
                            <a:schemeClr val="tx2">
                              <a:lumMod val="75000"/>
                            </a:schemeClr>
                          </a:solidFill>
                        </a:rPr>
                        <a:t>cao</a:t>
                      </a:r>
                      <a:r>
                        <a:rPr lang="en-US" sz="2000" baseline="0" dirty="0" smtClean="0">
                          <a:solidFill>
                            <a:schemeClr val="tx2">
                              <a:lumMod val="75000"/>
                            </a:schemeClr>
                          </a:solidFill>
                        </a:rPr>
                        <a:t> </a:t>
                      </a:r>
                      <a:r>
                        <a:rPr lang="en-US" sz="2000" baseline="0" dirty="0" err="1" smtClean="0">
                          <a:solidFill>
                            <a:schemeClr val="tx2">
                              <a:lumMod val="75000"/>
                            </a:schemeClr>
                          </a:solidFill>
                        </a:rPr>
                        <a:t>tuổi</a:t>
                      </a:r>
                      <a:endParaRPr lang="en-US" sz="2000" dirty="0">
                        <a:solidFill>
                          <a:schemeClr val="tx2">
                            <a:lumMod val="75000"/>
                          </a:schemeClr>
                        </a:solidFill>
                      </a:endParaRPr>
                    </a:p>
                  </a:txBody>
                  <a:tcPr marL="121920" marR="121920">
                    <a:lnL w="12700" cap="flat" cmpd="sng" algn="ctr">
                      <a:solidFill>
                        <a:schemeClr val="tx2">
                          <a:lumMod val="20000"/>
                          <a:lumOff val="80000"/>
                        </a:schemeClr>
                      </a:solidFill>
                      <a:prstDash val="solid"/>
                      <a:round/>
                      <a:headEnd type="none" w="med" len="med"/>
                      <a:tailEnd type="none" w="med" len="med"/>
                    </a:lnL>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noFill/>
                  </a:tcPr>
                </a:tc>
              </a:tr>
              <a:tr h="410103">
                <a:tc>
                  <a:txBody>
                    <a:bodyPr/>
                    <a:lstStyle/>
                    <a:p>
                      <a:pPr algn="just"/>
                      <a:r>
                        <a:rPr lang="en-US" sz="2000" dirty="0" err="1" smtClean="0">
                          <a:solidFill>
                            <a:schemeClr val="tx2">
                              <a:lumMod val="75000"/>
                            </a:schemeClr>
                          </a:solidFill>
                        </a:rPr>
                        <a:t>Cân</a:t>
                      </a:r>
                      <a:r>
                        <a:rPr lang="en-US" sz="2000" baseline="0" dirty="0" smtClean="0">
                          <a:solidFill>
                            <a:schemeClr val="tx2">
                              <a:lumMod val="75000"/>
                            </a:schemeClr>
                          </a:solidFill>
                        </a:rPr>
                        <a:t> </a:t>
                      </a:r>
                      <a:r>
                        <a:rPr lang="en-US" sz="2000" baseline="0" dirty="0" err="1" smtClean="0">
                          <a:solidFill>
                            <a:schemeClr val="tx2">
                              <a:lumMod val="75000"/>
                            </a:schemeClr>
                          </a:solidFill>
                        </a:rPr>
                        <a:t>nặng</a:t>
                      </a:r>
                      <a:endParaRPr lang="en-US" sz="2000" dirty="0">
                        <a:solidFill>
                          <a:schemeClr val="tx2">
                            <a:lumMod val="75000"/>
                          </a:schemeClr>
                        </a:solidFill>
                      </a:endParaRPr>
                    </a:p>
                  </a:txBody>
                  <a:tcPr marL="121920" marR="121920">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tcPr>
                </a:tc>
                <a:tc>
                  <a:txBody>
                    <a:bodyPr/>
                    <a:lstStyle/>
                    <a:p>
                      <a:pPr algn="just"/>
                      <a:r>
                        <a:rPr lang="en-US" sz="2000" dirty="0" err="1" smtClean="0">
                          <a:solidFill>
                            <a:schemeClr val="tx2">
                              <a:lumMod val="75000"/>
                            </a:schemeClr>
                          </a:solidFill>
                        </a:rPr>
                        <a:t>Bình</a:t>
                      </a:r>
                      <a:r>
                        <a:rPr lang="en-US" sz="2000" baseline="0" dirty="0" smtClean="0">
                          <a:solidFill>
                            <a:schemeClr val="tx2">
                              <a:lumMod val="75000"/>
                            </a:schemeClr>
                          </a:solidFill>
                        </a:rPr>
                        <a:t> </a:t>
                      </a:r>
                      <a:r>
                        <a:rPr lang="en-US" sz="2000" baseline="0" dirty="0" err="1" smtClean="0">
                          <a:solidFill>
                            <a:schemeClr val="tx2">
                              <a:lumMod val="75000"/>
                            </a:schemeClr>
                          </a:solidFill>
                        </a:rPr>
                        <a:t>thường</a:t>
                      </a:r>
                      <a:r>
                        <a:rPr lang="en-US" sz="2000" baseline="0" dirty="0" smtClean="0">
                          <a:solidFill>
                            <a:schemeClr val="tx2">
                              <a:lumMod val="75000"/>
                            </a:schemeClr>
                          </a:solidFill>
                        </a:rPr>
                        <a:t> </a:t>
                      </a:r>
                      <a:r>
                        <a:rPr lang="en-US" sz="2000" baseline="0" dirty="0" err="1" smtClean="0">
                          <a:solidFill>
                            <a:schemeClr val="tx2">
                              <a:lumMod val="75000"/>
                            </a:schemeClr>
                          </a:solidFill>
                        </a:rPr>
                        <a:t>hoặc</a:t>
                      </a:r>
                      <a:r>
                        <a:rPr lang="en-US" sz="2000" baseline="0" dirty="0" smtClean="0">
                          <a:solidFill>
                            <a:schemeClr val="tx2">
                              <a:lumMod val="75000"/>
                            </a:schemeClr>
                          </a:solidFill>
                        </a:rPr>
                        <a:t> </a:t>
                      </a:r>
                      <a:r>
                        <a:rPr lang="en-US" sz="2000" baseline="0" dirty="0" err="1" smtClean="0">
                          <a:solidFill>
                            <a:schemeClr val="tx2">
                              <a:lumMod val="75000"/>
                            </a:schemeClr>
                          </a:solidFill>
                        </a:rPr>
                        <a:t>gầy</a:t>
                      </a:r>
                      <a:r>
                        <a:rPr lang="en-US" sz="2000" baseline="0" dirty="0" smtClean="0">
                          <a:solidFill>
                            <a:schemeClr val="tx2">
                              <a:lumMod val="75000"/>
                            </a:schemeClr>
                          </a:solidFill>
                        </a:rPr>
                        <a:t> (20%)</a:t>
                      </a:r>
                      <a:endParaRPr lang="en-US" sz="2000" dirty="0">
                        <a:solidFill>
                          <a:schemeClr val="tx2">
                            <a:lumMod val="75000"/>
                          </a:schemeClr>
                        </a:solidFill>
                      </a:endParaRPr>
                    </a:p>
                  </a:txBody>
                  <a:tcPr marL="121920" marR="121920">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tcPr>
                </a:tc>
                <a:tc>
                  <a:txBody>
                    <a:bodyPr/>
                    <a:lstStyle/>
                    <a:p>
                      <a:pPr algn="just"/>
                      <a:r>
                        <a:rPr lang="en-US" sz="2000" dirty="0" err="1" smtClean="0">
                          <a:solidFill>
                            <a:schemeClr val="tx2">
                              <a:lumMod val="75000"/>
                            </a:schemeClr>
                          </a:solidFill>
                        </a:rPr>
                        <a:t>Mập</a:t>
                      </a:r>
                      <a:r>
                        <a:rPr lang="en-US" sz="2000" dirty="0" smtClean="0">
                          <a:solidFill>
                            <a:schemeClr val="tx2">
                              <a:lumMod val="75000"/>
                            </a:schemeClr>
                          </a:solidFill>
                        </a:rPr>
                        <a:t> (80%)</a:t>
                      </a:r>
                      <a:endParaRPr lang="en-US" sz="2000" dirty="0">
                        <a:solidFill>
                          <a:schemeClr val="tx2">
                            <a:lumMod val="75000"/>
                          </a:schemeClr>
                        </a:solidFill>
                      </a:endParaRPr>
                    </a:p>
                  </a:txBody>
                  <a:tcPr marL="121920" marR="121920">
                    <a:lnL w="12700" cap="flat" cmpd="sng" algn="ctr">
                      <a:solidFill>
                        <a:schemeClr val="tx2">
                          <a:lumMod val="20000"/>
                          <a:lumOff val="80000"/>
                        </a:schemeClr>
                      </a:solidFill>
                      <a:prstDash val="solid"/>
                      <a:round/>
                      <a:headEnd type="none" w="med" len="med"/>
                      <a:tailEnd type="none" w="med" len="med"/>
                    </a:lnL>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tcPr>
                </a:tc>
              </a:tr>
              <a:tr h="410103">
                <a:tc>
                  <a:txBody>
                    <a:bodyPr/>
                    <a:lstStyle/>
                    <a:p>
                      <a:pPr algn="just"/>
                      <a:r>
                        <a:rPr lang="en-US" sz="2000" dirty="0" smtClean="0">
                          <a:solidFill>
                            <a:schemeClr val="tx2">
                              <a:lumMod val="75000"/>
                            </a:schemeClr>
                          </a:solidFill>
                        </a:rPr>
                        <a:t>Insulin</a:t>
                      </a:r>
                      <a:r>
                        <a:rPr lang="en-US" sz="2000" baseline="0" dirty="0" smtClean="0">
                          <a:solidFill>
                            <a:schemeClr val="tx2">
                              <a:lumMod val="75000"/>
                            </a:schemeClr>
                          </a:solidFill>
                        </a:rPr>
                        <a:t> </a:t>
                      </a:r>
                      <a:r>
                        <a:rPr lang="en-US" sz="2000" baseline="0" dirty="0" err="1" smtClean="0">
                          <a:solidFill>
                            <a:schemeClr val="tx2">
                              <a:lumMod val="75000"/>
                            </a:schemeClr>
                          </a:solidFill>
                        </a:rPr>
                        <a:t>huyết</a:t>
                      </a:r>
                      <a:r>
                        <a:rPr lang="en-US" sz="2000" baseline="0" dirty="0" smtClean="0">
                          <a:solidFill>
                            <a:schemeClr val="tx2">
                              <a:lumMod val="75000"/>
                            </a:schemeClr>
                          </a:solidFill>
                        </a:rPr>
                        <a:t> </a:t>
                      </a:r>
                      <a:r>
                        <a:rPr lang="en-US" sz="2000" baseline="0" dirty="0" err="1" smtClean="0">
                          <a:solidFill>
                            <a:schemeClr val="tx2">
                              <a:lumMod val="75000"/>
                            </a:schemeClr>
                          </a:solidFill>
                        </a:rPr>
                        <a:t>tương</a:t>
                      </a:r>
                      <a:endParaRPr lang="en-US" sz="2000" dirty="0">
                        <a:solidFill>
                          <a:schemeClr val="tx2">
                            <a:lumMod val="75000"/>
                          </a:schemeClr>
                        </a:solidFill>
                      </a:endParaRPr>
                    </a:p>
                  </a:txBody>
                  <a:tcPr marL="121920" marR="121920">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noFill/>
                  </a:tcPr>
                </a:tc>
                <a:tc>
                  <a:txBody>
                    <a:bodyPr/>
                    <a:lstStyle/>
                    <a:p>
                      <a:pPr algn="just"/>
                      <a:r>
                        <a:rPr lang="en-US" sz="2000" dirty="0" err="1" smtClean="0">
                          <a:solidFill>
                            <a:schemeClr val="tx2">
                              <a:lumMod val="75000"/>
                            </a:schemeClr>
                          </a:solidFill>
                        </a:rPr>
                        <a:t>Không</a:t>
                      </a:r>
                      <a:r>
                        <a:rPr lang="en-US" sz="2000" baseline="0" dirty="0" smtClean="0">
                          <a:solidFill>
                            <a:schemeClr val="tx2">
                              <a:lumMod val="75000"/>
                            </a:schemeClr>
                          </a:solidFill>
                        </a:rPr>
                        <a:t> </a:t>
                      </a:r>
                      <a:r>
                        <a:rPr lang="en-US" sz="2000" baseline="0" dirty="0" err="1" smtClean="0">
                          <a:solidFill>
                            <a:schemeClr val="tx2">
                              <a:lumMod val="75000"/>
                            </a:schemeClr>
                          </a:solidFill>
                        </a:rPr>
                        <a:t>có</a:t>
                      </a:r>
                      <a:r>
                        <a:rPr lang="en-US" sz="2000" baseline="0" dirty="0" smtClean="0">
                          <a:solidFill>
                            <a:schemeClr val="tx2">
                              <a:lumMod val="75000"/>
                            </a:schemeClr>
                          </a:solidFill>
                        </a:rPr>
                        <a:t>, </a:t>
                      </a:r>
                      <a:r>
                        <a:rPr lang="en-US" sz="2000" baseline="0" dirty="0" err="1" smtClean="0">
                          <a:solidFill>
                            <a:schemeClr val="tx2">
                              <a:lumMod val="75000"/>
                            </a:schemeClr>
                          </a:solidFill>
                        </a:rPr>
                        <a:t>ít</a:t>
                      </a:r>
                      <a:endParaRPr lang="en-US" sz="2000" dirty="0">
                        <a:solidFill>
                          <a:schemeClr val="tx2">
                            <a:lumMod val="75000"/>
                          </a:schemeClr>
                        </a:solidFill>
                      </a:endParaRPr>
                    </a:p>
                  </a:txBody>
                  <a:tcPr marL="121920" marR="121920">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noFill/>
                  </a:tcPr>
                </a:tc>
                <a:tc>
                  <a:txBody>
                    <a:bodyPr/>
                    <a:lstStyle/>
                    <a:p>
                      <a:pPr algn="just"/>
                      <a:r>
                        <a:rPr lang="en-US" sz="2000" dirty="0" err="1" smtClean="0">
                          <a:solidFill>
                            <a:schemeClr val="tx2">
                              <a:lumMod val="75000"/>
                            </a:schemeClr>
                          </a:solidFill>
                        </a:rPr>
                        <a:t>Bình</a:t>
                      </a:r>
                      <a:r>
                        <a:rPr lang="en-US" sz="2000" baseline="0" dirty="0" smtClean="0">
                          <a:solidFill>
                            <a:schemeClr val="tx2">
                              <a:lumMod val="75000"/>
                            </a:schemeClr>
                          </a:solidFill>
                        </a:rPr>
                        <a:t> </a:t>
                      </a:r>
                      <a:r>
                        <a:rPr lang="en-US" sz="2000" baseline="0" dirty="0" err="1" smtClean="0">
                          <a:solidFill>
                            <a:schemeClr val="tx2">
                              <a:lumMod val="75000"/>
                            </a:schemeClr>
                          </a:solidFill>
                        </a:rPr>
                        <a:t>thường</a:t>
                      </a:r>
                      <a:r>
                        <a:rPr lang="en-US" sz="2000" baseline="0" dirty="0" smtClean="0">
                          <a:solidFill>
                            <a:schemeClr val="tx2">
                              <a:lumMod val="75000"/>
                            </a:schemeClr>
                          </a:solidFill>
                        </a:rPr>
                        <a:t>, </a:t>
                      </a:r>
                      <a:r>
                        <a:rPr lang="en-US" sz="2000" baseline="0" dirty="0" err="1" smtClean="0">
                          <a:solidFill>
                            <a:schemeClr val="tx2">
                              <a:lumMod val="75000"/>
                            </a:schemeClr>
                          </a:solidFill>
                        </a:rPr>
                        <a:t>cao</a:t>
                      </a:r>
                      <a:r>
                        <a:rPr lang="en-US" sz="2000" baseline="0" dirty="0" smtClean="0">
                          <a:solidFill>
                            <a:schemeClr val="tx2">
                              <a:lumMod val="75000"/>
                            </a:schemeClr>
                          </a:solidFill>
                        </a:rPr>
                        <a:t> , </a:t>
                      </a:r>
                      <a:r>
                        <a:rPr lang="en-US" sz="2000" baseline="0" dirty="0" err="1" smtClean="0">
                          <a:solidFill>
                            <a:schemeClr val="tx2">
                              <a:lumMod val="75000"/>
                            </a:schemeClr>
                          </a:solidFill>
                        </a:rPr>
                        <a:t>thấp</a:t>
                      </a:r>
                      <a:endParaRPr lang="en-US" sz="2000" dirty="0">
                        <a:solidFill>
                          <a:schemeClr val="tx2">
                            <a:lumMod val="75000"/>
                          </a:schemeClr>
                        </a:solidFill>
                      </a:endParaRPr>
                    </a:p>
                  </a:txBody>
                  <a:tcPr marL="121920" marR="121920">
                    <a:lnL w="12700" cap="flat" cmpd="sng" algn="ctr">
                      <a:solidFill>
                        <a:schemeClr val="tx2">
                          <a:lumMod val="20000"/>
                          <a:lumOff val="80000"/>
                        </a:schemeClr>
                      </a:solidFill>
                      <a:prstDash val="solid"/>
                      <a:round/>
                      <a:headEnd type="none" w="med" len="med"/>
                      <a:tailEnd type="none" w="med" len="med"/>
                    </a:lnL>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noFill/>
                  </a:tcPr>
                </a:tc>
              </a:tr>
              <a:tr h="410103">
                <a:tc>
                  <a:txBody>
                    <a:bodyPr/>
                    <a:lstStyle/>
                    <a:p>
                      <a:pPr algn="just"/>
                      <a:r>
                        <a:rPr lang="en-US" sz="2000" dirty="0" err="1" smtClean="0">
                          <a:solidFill>
                            <a:schemeClr val="tx2">
                              <a:lumMod val="75000"/>
                            </a:schemeClr>
                          </a:solidFill>
                        </a:rPr>
                        <a:t>Điều</a:t>
                      </a:r>
                      <a:r>
                        <a:rPr lang="en-US" sz="2000" dirty="0" smtClean="0">
                          <a:solidFill>
                            <a:schemeClr val="tx2">
                              <a:lumMod val="75000"/>
                            </a:schemeClr>
                          </a:solidFill>
                        </a:rPr>
                        <a:t> </a:t>
                      </a:r>
                      <a:r>
                        <a:rPr lang="en-US" sz="2000" dirty="0" err="1" smtClean="0">
                          <a:solidFill>
                            <a:schemeClr val="tx2">
                              <a:lumMod val="75000"/>
                            </a:schemeClr>
                          </a:solidFill>
                        </a:rPr>
                        <a:t>trị</a:t>
                      </a:r>
                      <a:r>
                        <a:rPr lang="en-US" sz="2000" baseline="0" dirty="0" smtClean="0">
                          <a:solidFill>
                            <a:schemeClr val="tx2">
                              <a:lumMod val="75000"/>
                            </a:schemeClr>
                          </a:solidFill>
                        </a:rPr>
                        <a:t> </a:t>
                      </a:r>
                      <a:r>
                        <a:rPr lang="en-US" sz="2000" baseline="0" dirty="0" err="1" smtClean="0">
                          <a:solidFill>
                            <a:schemeClr val="tx2">
                              <a:lumMod val="75000"/>
                            </a:schemeClr>
                          </a:solidFill>
                        </a:rPr>
                        <a:t>bằng</a:t>
                      </a:r>
                      <a:r>
                        <a:rPr lang="en-US" sz="2000" baseline="0" dirty="0" smtClean="0">
                          <a:solidFill>
                            <a:schemeClr val="tx2">
                              <a:lumMod val="75000"/>
                            </a:schemeClr>
                          </a:solidFill>
                        </a:rPr>
                        <a:t> insulin</a:t>
                      </a:r>
                      <a:endParaRPr lang="en-US" sz="2000" dirty="0">
                        <a:solidFill>
                          <a:schemeClr val="tx2">
                            <a:lumMod val="75000"/>
                          </a:schemeClr>
                        </a:solidFill>
                      </a:endParaRPr>
                    </a:p>
                  </a:txBody>
                  <a:tcPr marL="121920" marR="121920">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tcPr>
                </a:tc>
                <a:tc>
                  <a:txBody>
                    <a:bodyPr/>
                    <a:lstStyle/>
                    <a:p>
                      <a:pPr algn="just"/>
                      <a:r>
                        <a:rPr lang="en-US" sz="2000" dirty="0" err="1" smtClean="0">
                          <a:solidFill>
                            <a:schemeClr val="tx2">
                              <a:lumMod val="75000"/>
                            </a:schemeClr>
                          </a:solidFill>
                        </a:rPr>
                        <a:t>Cần</a:t>
                      </a:r>
                      <a:r>
                        <a:rPr lang="en-US" sz="2000" dirty="0" smtClean="0">
                          <a:solidFill>
                            <a:schemeClr val="tx2">
                              <a:lumMod val="75000"/>
                            </a:schemeClr>
                          </a:solidFill>
                        </a:rPr>
                        <a:t>, </a:t>
                      </a:r>
                      <a:r>
                        <a:rPr lang="en-US" sz="2000" dirty="0" err="1" smtClean="0">
                          <a:solidFill>
                            <a:schemeClr val="tx2">
                              <a:lumMod val="75000"/>
                            </a:schemeClr>
                          </a:solidFill>
                        </a:rPr>
                        <a:t>bắt</a:t>
                      </a:r>
                      <a:r>
                        <a:rPr lang="en-US" sz="2000" baseline="0" dirty="0" smtClean="0">
                          <a:solidFill>
                            <a:schemeClr val="tx2">
                              <a:lumMod val="75000"/>
                            </a:schemeClr>
                          </a:solidFill>
                        </a:rPr>
                        <a:t> </a:t>
                      </a:r>
                      <a:r>
                        <a:rPr lang="en-US" sz="2000" baseline="0" dirty="0" err="1" smtClean="0">
                          <a:solidFill>
                            <a:schemeClr val="tx2">
                              <a:lumMod val="75000"/>
                            </a:schemeClr>
                          </a:solidFill>
                        </a:rPr>
                        <a:t>buộc</a:t>
                      </a:r>
                      <a:endParaRPr lang="en-US" sz="2000" dirty="0">
                        <a:solidFill>
                          <a:schemeClr val="tx2">
                            <a:lumMod val="75000"/>
                          </a:schemeClr>
                        </a:solidFill>
                      </a:endParaRPr>
                    </a:p>
                  </a:txBody>
                  <a:tcPr marL="121920" marR="121920">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tcPr>
                </a:tc>
                <a:tc>
                  <a:txBody>
                    <a:bodyPr/>
                    <a:lstStyle/>
                    <a:p>
                      <a:pPr algn="just"/>
                      <a:r>
                        <a:rPr lang="en-US" sz="2000" dirty="0" err="1" smtClean="0">
                          <a:solidFill>
                            <a:schemeClr val="tx2">
                              <a:lumMod val="75000"/>
                            </a:schemeClr>
                          </a:solidFill>
                        </a:rPr>
                        <a:t>Có</a:t>
                      </a:r>
                      <a:r>
                        <a:rPr lang="en-US" sz="2000" baseline="0" dirty="0" smtClean="0">
                          <a:solidFill>
                            <a:schemeClr val="tx2">
                              <a:lumMod val="75000"/>
                            </a:schemeClr>
                          </a:solidFill>
                        </a:rPr>
                        <a:t> </a:t>
                      </a:r>
                      <a:r>
                        <a:rPr lang="en-US" sz="2000" baseline="0" dirty="0" err="1" smtClean="0">
                          <a:solidFill>
                            <a:schemeClr val="tx2">
                              <a:lumMod val="75000"/>
                            </a:schemeClr>
                          </a:solidFill>
                        </a:rPr>
                        <a:t>khi</a:t>
                      </a:r>
                      <a:r>
                        <a:rPr lang="en-US" sz="2000" baseline="0" dirty="0" smtClean="0">
                          <a:solidFill>
                            <a:schemeClr val="tx2">
                              <a:lumMod val="75000"/>
                            </a:schemeClr>
                          </a:solidFill>
                        </a:rPr>
                        <a:t> </a:t>
                      </a:r>
                      <a:r>
                        <a:rPr lang="en-US" sz="2000" baseline="0" dirty="0" err="1" smtClean="0">
                          <a:solidFill>
                            <a:schemeClr val="tx2">
                              <a:lumMod val="75000"/>
                            </a:schemeClr>
                          </a:solidFill>
                        </a:rPr>
                        <a:t>cần</a:t>
                      </a:r>
                      <a:endParaRPr lang="en-US" sz="2000" dirty="0">
                        <a:solidFill>
                          <a:schemeClr val="tx2">
                            <a:lumMod val="75000"/>
                          </a:schemeClr>
                        </a:solidFill>
                      </a:endParaRPr>
                    </a:p>
                  </a:txBody>
                  <a:tcPr marL="121920" marR="121920">
                    <a:lnL w="12700" cap="flat" cmpd="sng" algn="ctr">
                      <a:solidFill>
                        <a:schemeClr val="tx2">
                          <a:lumMod val="20000"/>
                          <a:lumOff val="80000"/>
                        </a:schemeClr>
                      </a:solidFill>
                      <a:prstDash val="solid"/>
                      <a:round/>
                      <a:headEnd type="none" w="med" len="med"/>
                      <a:tailEnd type="none" w="med" len="med"/>
                    </a:lnL>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tcPr>
                </a:tc>
              </a:tr>
              <a:tr h="410103">
                <a:tc>
                  <a:txBody>
                    <a:bodyPr/>
                    <a:lstStyle/>
                    <a:p>
                      <a:pPr algn="just"/>
                      <a:r>
                        <a:rPr lang="en-US" sz="2000" dirty="0" err="1" smtClean="0">
                          <a:solidFill>
                            <a:schemeClr val="tx2">
                              <a:lumMod val="75000"/>
                            </a:schemeClr>
                          </a:solidFill>
                        </a:rPr>
                        <a:t>Nhiễm</a:t>
                      </a:r>
                      <a:r>
                        <a:rPr lang="en-US" sz="2000" dirty="0" smtClean="0">
                          <a:solidFill>
                            <a:schemeClr val="tx2">
                              <a:lumMod val="75000"/>
                            </a:schemeClr>
                          </a:solidFill>
                        </a:rPr>
                        <a:t> </a:t>
                      </a:r>
                      <a:r>
                        <a:rPr lang="en-US" sz="2000" dirty="0" err="1" smtClean="0">
                          <a:solidFill>
                            <a:schemeClr val="tx2">
                              <a:lumMod val="75000"/>
                            </a:schemeClr>
                          </a:solidFill>
                        </a:rPr>
                        <a:t>toan</a:t>
                      </a:r>
                      <a:r>
                        <a:rPr lang="en-US" sz="2000" dirty="0" smtClean="0">
                          <a:solidFill>
                            <a:schemeClr val="tx2">
                              <a:lumMod val="75000"/>
                            </a:schemeClr>
                          </a:solidFill>
                        </a:rPr>
                        <a:t> </a:t>
                      </a:r>
                      <a:r>
                        <a:rPr lang="en-US" sz="2000" dirty="0" err="1" smtClean="0">
                          <a:solidFill>
                            <a:schemeClr val="tx2">
                              <a:lumMod val="75000"/>
                            </a:schemeClr>
                          </a:solidFill>
                        </a:rPr>
                        <a:t>ceton</a:t>
                      </a:r>
                      <a:endParaRPr lang="en-US" sz="2000" dirty="0">
                        <a:solidFill>
                          <a:schemeClr val="tx2">
                            <a:lumMod val="75000"/>
                          </a:schemeClr>
                        </a:solidFill>
                      </a:endParaRPr>
                    </a:p>
                  </a:txBody>
                  <a:tcPr marL="121920" marR="121920">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noFill/>
                  </a:tcPr>
                </a:tc>
                <a:tc>
                  <a:txBody>
                    <a:bodyPr/>
                    <a:lstStyle/>
                    <a:p>
                      <a:pPr algn="just"/>
                      <a:r>
                        <a:rPr lang="en-US" sz="2000" dirty="0" err="1" smtClean="0">
                          <a:solidFill>
                            <a:schemeClr val="tx2">
                              <a:lumMod val="75000"/>
                            </a:schemeClr>
                          </a:solidFill>
                        </a:rPr>
                        <a:t>Dễ</a:t>
                      </a:r>
                      <a:r>
                        <a:rPr lang="en-US" sz="2000" dirty="0" smtClean="0">
                          <a:solidFill>
                            <a:schemeClr val="tx2">
                              <a:lumMod val="75000"/>
                            </a:schemeClr>
                          </a:solidFill>
                        </a:rPr>
                        <a:t> </a:t>
                      </a:r>
                      <a:r>
                        <a:rPr lang="en-US" sz="2000" dirty="0" err="1" smtClean="0">
                          <a:solidFill>
                            <a:schemeClr val="tx2">
                              <a:lumMod val="75000"/>
                            </a:schemeClr>
                          </a:solidFill>
                        </a:rPr>
                        <a:t>bị</a:t>
                      </a:r>
                      <a:endParaRPr lang="en-US" sz="2000" dirty="0">
                        <a:solidFill>
                          <a:schemeClr val="tx2">
                            <a:lumMod val="75000"/>
                          </a:schemeClr>
                        </a:solidFill>
                      </a:endParaRPr>
                    </a:p>
                  </a:txBody>
                  <a:tcPr marL="121920" marR="121920">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noFill/>
                  </a:tcPr>
                </a:tc>
                <a:tc>
                  <a:txBody>
                    <a:bodyPr/>
                    <a:lstStyle/>
                    <a:p>
                      <a:pPr algn="just"/>
                      <a:r>
                        <a:rPr lang="en-US" sz="2000" dirty="0" err="1" smtClean="0">
                          <a:solidFill>
                            <a:schemeClr val="tx2">
                              <a:lumMod val="75000"/>
                            </a:schemeClr>
                          </a:solidFill>
                        </a:rPr>
                        <a:t>Ít</a:t>
                      </a:r>
                      <a:r>
                        <a:rPr lang="en-US" sz="2000" baseline="0" dirty="0" smtClean="0">
                          <a:solidFill>
                            <a:schemeClr val="tx2">
                              <a:lumMod val="75000"/>
                            </a:schemeClr>
                          </a:solidFill>
                        </a:rPr>
                        <a:t> </a:t>
                      </a:r>
                      <a:r>
                        <a:rPr lang="en-US" sz="2000" baseline="0" dirty="0" err="1" smtClean="0">
                          <a:solidFill>
                            <a:schemeClr val="tx2">
                              <a:lumMod val="75000"/>
                            </a:schemeClr>
                          </a:solidFill>
                        </a:rPr>
                        <a:t>có</a:t>
                      </a:r>
                      <a:r>
                        <a:rPr lang="en-US" sz="2000" baseline="0" dirty="0" smtClean="0">
                          <a:solidFill>
                            <a:schemeClr val="tx2">
                              <a:lumMod val="75000"/>
                            </a:schemeClr>
                          </a:solidFill>
                        </a:rPr>
                        <a:t> </a:t>
                      </a:r>
                      <a:r>
                        <a:rPr lang="en-US" sz="2000" baseline="0" dirty="0" err="1" smtClean="0">
                          <a:solidFill>
                            <a:schemeClr val="tx2">
                              <a:lumMod val="75000"/>
                            </a:schemeClr>
                          </a:solidFill>
                        </a:rPr>
                        <a:t>khả</a:t>
                      </a:r>
                      <a:r>
                        <a:rPr lang="en-US" sz="2000" baseline="0" dirty="0" smtClean="0">
                          <a:solidFill>
                            <a:schemeClr val="tx2">
                              <a:lumMod val="75000"/>
                            </a:schemeClr>
                          </a:solidFill>
                        </a:rPr>
                        <a:t> </a:t>
                      </a:r>
                      <a:r>
                        <a:rPr lang="en-US" sz="2000" baseline="0" dirty="0" err="1" smtClean="0">
                          <a:solidFill>
                            <a:schemeClr val="tx2">
                              <a:lumMod val="75000"/>
                            </a:schemeClr>
                          </a:solidFill>
                        </a:rPr>
                        <a:t>năng</a:t>
                      </a:r>
                      <a:endParaRPr lang="en-US" sz="2000" dirty="0">
                        <a:solidFill>
                          <a:schemeClr val="tx2">
                            <a:lumMod val="75000"/>
                          </a:schemeClr>
                        </a:solidFill>
                      </a:endParaRPr>
                    </a:p>
                  </a:txBody>
                  <a:tcPr marL="121920" marR="121920">
                    <a:lnL w="12700" cap="flat" cmpd="sng" algn="ctr">
                      <a:solidFill>
                        <a:schemeClr val="tx2">
                          <a:lumMod val="20000"/>
                          <a:lumOff val="80000"/>
                        </a:schemeClr>
                      </a:solidFill>
                      <a:prstDash val="solid"/>
                      <a:round/>
                      <a:headEnd type="none" w="med" len="med"/>
                      <a:tailEnd type="none" w="med" len="med"/>
                    </a:lnL>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noFill/>
                  </a:tcPr>
                </a:tc>
              </a:tr>
              <a:tr h="410103">
                <a:tc>
                  <a:txBody>
                    <a:bodyPr/>
                    <a:lstStyle/>
                    <a:p>
                      <a:pPr algn="just"/>
                      <a:r>
                        <a:rPr lang="en-US" sz="2000" dirty="0" err="1" smtClean="0">
                          <a:solidFill>
                            <a:schemeClr val="tx2">
                              <a:lumMod val="75000"/>
                            </a:schemeClr>
                          </a:solidFill>
                        </a:rPr>
                        <a:t>Tác</a:t>
                      </a:r>
                      <a:r>
                        <a:rPr lang="en-US" sz="2000" baseline="0" dirty="0" smtClean="0">
                          <a:solidFill>
                            <a:schemeClr val="tx2">
                              <a:lumMod val="75000"/>
                            </a:schemeClr>
                          </a:solidFill>
                        </a:rPr>
                        <a:t> </a:t>
                      </a:r>
                      <a:r>
                        <a:rPr lang="en-US" sz="2000" baseline="0" dirty="0" err="1" smtClean="0">
                          <a:solidFill>
                            <a:schemeClr val="tx2">
                              <a:lumMod val="75000"/>
                            </a:schemeClr>
                          </a:solidFill>
                        </a:rPr>
                        <a:t>dụng</a:t>
                      </a:r>
                      <a:r>
                        <a:rPr lang="en-US" sz="2000" baseline="0" dirty="0" smtClean="0">
                          <a:solidFill>
                            <a:schemeClr val="tx2">
                              <a:lumMod val="75000"/>
                            </a:schemeClr>
                          </a:solidFill>
                        </a:rPr>
                        <a:t> </a:t>
                      </a:r>
                      <a:r>
                        <a:rPr lang="en-US" sz="2000" baseline="0" dirty="0" err="1" smtClean="0">
                          <a:solidFill>
                            <a:schemeClr val="tx2">
                              <a:lumMod val="75000"/>
                            </a:schemeClr>
                          </a:solidFill>
                        </a:rPr>
                        <a:t>của</a:t>
                      </a:r>
                      <a:r>
                        <a:rPr lang="en-US" sz="2000" baseline="0" dirty="0" smtClean="0">
                          <a:solidFill>
                            <a:schemeClr val="tx2">
                              <a:lumMod val="75000"/>
                            </a:schemeClr>
                          </a:solidFill>
                        </a:rPr>
                        <a:t> </a:t>
                      </a:r>
                      <a:r>
                        <a:rPr lang="en-US" sz="2000" baseline="0" dirty="0" err="1" smtClean="0">
                          <a:solidFill>
                            <a:schemeClr val="tx2">
                              <a:lumMod val="75000"/>
                            </a:schemeClr>
                          </a:solidFill>
                        </a:rPr>
                        <a:t>thuốc</a:t>
                      </a:r>
                      <a:r>
                        <a:rPr lang="en-US" sz="2000" baseline="0" dirty="0" smtClean="0">
                          <a:solidFill>
                            <a:schemeClr val="tx2">
                              <a:lumMod val="75000"/>
                            </a:schemeClr>
                          </a:solidFill>
                        </a:rPr>
                        <a:t> </a:t>
                      </a:r>
                      <a:r>
                        <a:rPr lang="en-US" sz="2000" baseline="0" dirty="0" err="1" smtClean="0">
                          <a:solidFill>
                            <a:schemeClr val="tx2">
                              <a:lumMod val="75000"/>
                            </a:schemeClr>
                          </a:solidFill>
                        </a:rPr>
                        <a:t>viên</a:t>
                      </a:r>
                      <a:r>
                        <a:rPr lang="en-US" sz="2000" baseline="0" dirty="0" smtClean="0">
                          <a:solidFill>
                            <a:schemeClr val="tx2">
                              <a:lumMod val="75000"/>
                            </a:schemeClr>
                          </a:solidFill>
                        </a:rPr>
                        <a:t> </a:t>
                      </a:r>
                      <a:r>
                        <a:rPr lang="en-US" sz="2000" baseline="0" dirty="0" err="1" smtClean="0">
                          <a:solidFill>
                            <a:schemeClr val="tx2">
                              <a:lumMod val="75000"/>
                            </a:schemeClr>
                          </a:solidFill>
                        </a:rPr>
                        <a:t>trị</a:t>
                      </a:r>
                      <a:r>
                        <a:rPr lang="en-US" sz="2000" baseline="0" dirty="0" smtClean="0">
                          <a:solidFill>
                            <a:schemeClr val="tx2">
                              <a:lumMod val="75000"/>
                            </a:schemeClr>
                          </a:solidFill>
                        </a:rPr>
                        <a:t> ĐTĐ</a:t>
                      </a:r>
                      <a:endParaRPr lang="en-US" sz="2000" dirty="0">
                        <a:solidFill>
                          <a:schemeClr val="tx2">
                            <a:lumMod val="75000"/>
                          </a:schemeClr>
                        </a:solidFill>
                      </a:endParaRPr>
                    </a:p>
                  </a:txBody>
                  <a:tcPr marL="121920" marR="121920">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tcPr>
                </a:tc>
                <a:tc>
                  <a:txBody>
                    <a:bodyPr/>
                    <a:lstStyle/>
                    <a:p>
                      <a:pPr algn="just"/>
                      <a:r>
                        <a:rPr lang="en-US" sz="2000" dirty="0" err="1" smtClean="0">
                          <a:solidFill>
                            <a:schemeClr val="tx2">
                              <a:lumMod val="75000"/>
                            </a:schemeClr>
                          </a:solidFill>
                        </a:rPr>
                        <a:t>Không</a:t>
                      </a:r>
                      <a:r>
                        <a:rPr lang="en-US" sz="2000" baseline="0" dirty="0" smtClean="0">
                          <a:solidFill>
                            <a:schemeClr val="tx2">
                              <a:lumMod val="75000"/>
                            </a:schemeClr>
                          </a:solidFill>
                        </a:rPr>
                        <a:t> </a:t>
                      </a:r>
                      <a:r>
                        <a:rPr lang="en-US" sz="2000" baseline="0" dirty="0" err="1" smtClean="0">
                          <a:solidFill>
                            <a:schemeClr val="tx2">
                              <a:lumMod val="75000"/>
                            </a:schemeClr>
                          </a:solidFill>
                        </a:rPr>
                        <a:t>đáp</a:t>
                      </a:r>
                      <a:r>
                        <a:rPr lang="en-US" sz="2000" baseline="0" dirty="0" smtClean="0">
                          <a:solidFill>
                            <a:schemeClr val="tx2">
                              <a:lumMod val="75000"/>
                            </a:schemeClr>
                          </a:solidFill>
                        </a:rPr>
                        <a:t> </a:t>
                      </a:r>
                      <a:r>
                        <a:rPr lang="en-US" sz="2000" baseline="0" dirty="0" err="1" smtClean="0">
                          <a:solidFill>
                            <a:schemeClr val="tx2">
                              <a:lumMod val="75000"/>
                            </a:schemeClr>
                          </a:solidFill>
                        </a:rPr>
                        <a:t>ứng</a:t>
                      </a:r>
                      <a:endParaRPr lang="en-US" sz="2000" dirty="0">
                        <a:solidFill>
                          <a:schemeClr val="tx2">
                            <a:lumMod val="75000"/>
                          </a:schemeClr>
                        </a:solidFill>
                      </a:endParaRPr>
                    </a:p>
                  </a:txBody>
                  <a:tcPr marL="121920" marR="121920">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tcPr>
                </a:tc>
                <a:tc>
                  <a:txBody>
                    <a:bodyPr/>
                    <a:lstStyle/>
                    <a:p>
                      <a:pPr algn="just"/>
                      <a:r>
                        <a:rPr lang="en-US" sz="2000" dirty="0" err="1" smtClean="0">
                          <a:solidFill>
                            <a:schemeClr val="tx2">
                              <a:lumMod val="75000"/>
                            </a:schemeClr>
                          </a:solidFill>
                        </a:rPr>
                        <a:t>Có</a:t>
                      </a:r>
                      <a:r>
                        <a:rPr lang="en-US" sz="2000" baseline="0" dirty="0" smtClean="0">
                          <a:solidFill>
                            <a:schemeClr val="tx2">
                              <a:lumMod val="75000"/>
                            </a:schemeClr>
                          </a:solidFill>
                        </a:rPr>
                        <a:t> </a:t>
                      </a:r>
                      <a:r>
                        <a:rPr lang="en-US" sz="2000" baseline="0" dirty="0" err="1" smtClean="0">
                          <a:solidFill>
                            <a:schemeClr val="tx2">
                              <a:lumMod val="75000"/>
                            </a:schemeClr>
                          </a:solidFill>
                        </a:rPr>
                        <a:t>đáp</a:t>
                      </a:r>
                      <a:r>
                        <a:rPr lang="en-US" sz="2000" baseline="0" dirty="0" smtClean="0">
                          <a:solidFill>
                            <a:schemeClr val="tx2">
                              <a:lumMod val="75000"/>
                            </a:schemeClr>
                          </a:solidFill>
                        </a:rPr>
                        <a:t> </a:t>
                      </a:r>
                      <a:r>
                        <a:rPr lang="en-US" sz="2000" baseline="0" dirty="0" err="1" smtClean="0">
                          <a:solidFill>
                            <a:schemeClr val="tx2">
                              <a:lumMod val="75000"/>
                            </a:schemeClr>
                          </a:solidFill>
                        </a:rPr>
                        <a:t>ứng</a:t>
                      </a:r>
                      <a:endParaRPr lang="en-US" sz="2000" dirty="0">
                        <a:solidFill>
                          <a:schemeClr val="tx2">
                            <a:lumMod val="75000"/>
                          </a:schemeClr>
                        </a:solidFill>
                      </a:endParaRPr>
                    </a:p>
                  </a:txBody>
                  <a:tcPr marL="121920" marR="121920">
                    <a:lnL w="12700" cap="flat" cmpd="sng" algn="ctr">
                      <a:solidFill>
                        <a:schemeClr val="tx2">
                          <a:lumMod val="20000"/>
                          <a:lumOff val="80000"/>
                        </a:schemeClr>
                      </a:solidFill>
                      <a:prstDash val="solid"/>
                      <a:round/>
                      <a:headEnd type="none" w="med" len="med"/>
                      <a:tailEnd type="none" w="med" len="med"/>
                    </a:lnL>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tcPr>
                </a:tc>
              </a:tr>
              <a:tr h="410103">
                <a:tc>
                  <a:txBody>
                    <a:bodyPr/>
                    <a:lstStyle/>
                    <a:p>
                      <a:pPr algn="just"/>
                      <a:r>
                        <a:rPr lang="en-US" sz="2000" dirty="0" err="1" smtClean="0">
                          <a:solidFill>
                            <a:schemeClr val="tx2">
                              <a:lumMod val="75000"/>
                            </a:schemeClr>
                          </a:solidFill>
                        </a:rPr>
                        <a:t>Tỷ</a:t>
                      </a:r>
                      <a:r>
                        <a:rPr lang="en-US" sz="2000" dirty="0" smtClean="0">
                          <a:solidFill>
                            <a:schemeClr val="tx2">
                              <a:lumMod val="75000"/>
                            </a:schemeClr>
                          </a:solidFill>
                        </a:rPr>
                        <a:t> </a:t>
                      </a:r>
                      <a:r>
                        <a:rPr lang="en-US" sz="2000" dirty="0" err="1" smtClean="0">
                          <a:solidFill>
                            <a:schemeClr val="tx2">
                              <a:lumMod val="75000"/>
                            </a:schemeClr>
                          </a:solidFill>
                        </a:rPr>
                        <a:t>lệ</a:t>
                      </a:r>
                      <a:r>
                        <a:rPr lang="en-US" sz="2000" baseline="0" dirty="0" smtClean="0">
                          <a:solidFill>
                            <a:schemeClr val="tx2">
                              <a:lumMod val="75000"/>
                            </a:schemeClr>
                          </a:solidFill>
                        </a:rPr>
                        <a:t> </a:t>
                      </a:r>
                      <a:r>
                        <a:rPr lang="en-US" sz="2000" baseline="0" dirty="0" err="1" smtClean="0">
                          <a:solidFill>
                            <a:schemeClr val="tx2">
                              <a:lumMod val="75000"/>
                            </a:schemeClr>
                          </a:solidFill>
                        </a:rPr>
                        <a:t>mắc</a:t>
                      </a:r>
                      <a:r>
                        <a:rPr lang="en-US" sz="2000" baseline="0" dirty="0" smtClean="0">
                          <a:solidFill>
                            <a:schemeClr val="tx2">
                              <a:lumMod val="75000"/>
                            </a:schemeClr>
                          </a:solidFill>
                        </a:rPr>
                        <a:t> </a:t>
                      </a:r>
                      <a:r>
                        <a:rPr lang="en-US" sz="2000" baseline="0" dirty="0" err="1" smtClean="0">
                          <a:solidFill>
                            <a:schemeClr val="tx2">
                              <a:lumMod val="75000"/>
                            </a:schemeClr>
                          </a:solidFill>
                        </a:rPr>
                        <a:t>bệnh</a:t>
                      </a:r>
                      <a:r>
                        <a:rPr lang="en-US" sz="2000" baseline="0" dirty="0" smtClean="0">
                          <a:solidFill>
                            <a:schemeClr val="tx2">
                              <a:lumMod val="75000"/>
                            </a:schemeClr>
                          </a:solidFill>
                        </a:rPr>
                        <a:t> (</a:t>
                      </a:r>
                      <a:r>
                        <a:rPr lang="en-US" sz="2000" baseline="0" dirty="0" err="1" smtClean="0">
                          <a:solidFill>
                            <a:schemeClr val="tx2">
                              <a:lumMod val="75000"/>
                            </a:schemeClr>
                          </a:solidFill>
                        </a:rPr>
                        <a:t>Mỹ</a:t>
                      </a:r>
                      <a:r>
                        <a:rPr lang="en-US" sz="2000" baseline="0" dirty="0" smtClean="0">
                          <a:solidFill>
                            <a:schemeClr val="tx2">
                              <a:lumMod val="75000"/>
                            </a:schemeClr>
                          </a:solidFill>
                        </a:rPr>
                        <a:t>)</a:t>
                      </a:r>
                      <a:endParaRPr lang="en-US" sz="2000" dirty="0">
                        <a:solidFill>
                          <a:schemeClr val="tx2">
                            <a:lumMod val="75000"/>
                          </a:schemeClr>
                        </a:solidFill>
                      </a:endParaRPr>
                    </a:p>
                  </a:txBody>
                  <a:tcPr marL="121920" marR="121920">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noFill/>
                  </a:tcPr>
                </a:tc>
                <a:tc>
                  <a:txBody>
                    <a:bodyPr/>
                    <a:lstStyle/>
                    <a:p>
                      <a:pPr algn="just"/>
                      <a:r>
                        <a:rPr lang="en-US" sz="2000" dirty="0" smtClean="0">
                          <a:solidFill>
                            <a:schemeClr val="tx2">
                              <a:lumMod val="75000"/>
                            </a:schemeClr>
                          </a:solidFill>
                        </a:rPr>
                        <a:t>10% </a:t>
                      </a:r>
                      <a:r>
                        <a:rPr lang="en-US" sz="2000" dirty="0" err="1" smtClean="0">
                          <a:solidFill>
                            <a:schemeClr val="tx2">
                              <a:lumMod val="75000"/>
                            </a:schemeClr>
                          </a:solidFill>
                        </a:rPr>
                        <a:t>bệnh</a:t>
                      </a:r>
                      <a:r>
                        <a:rPr lang="en-US" sz="2000" baseline="0" dirty="0" smtClean="0">
                          <a:solidFill>
                            <a:schemeClr val="tx2">
                              <a:lumMod val="75000"/>
                            </a:schemeClr>
                          </a:solidFill>
                        </a:rPr>
                        <a:t> </a:t>
                      </a:r>
                      <a:r>
                        <a:rPr lang="en-US" sz="2000" baseline="0" dirty="0" err="1" smtClean="0">
                          <a:solidFill>
                            <a:schemeClr val="tx2">
                              <a:lumMod val="75000"/>
                            </a:schemeClr>
                          </a:solidFill>
                        </a:rPr>
                        <a:t>nhân</a:t>
                      </a:r>
                      <a:r>
                        <a:rPr lang="en-US" sz="2000" baseline="0" dirty="0" smtClean="0">
                          <a:solidFill>
                            <a:schemeClr val="tx2">
                              <a:lumMod val="75000"/>
                            </a:schemeClr>
                          </a:solidFill>
                        </a:rPr>
                        <a:t> ĐTĐ</a:t>
                      </a:r>
                      <a:endParaRPr lang="en-US" sz="2000" dirty="0">
                        <a:solidFill>
                          <a:schemeClr val="tx2">
                            <a:lumMod val="75000"/>
                          </a:schemeClr>
                        </a:solidFill>
                      </a:endParaRPr>
                    </a:p>
                  </a:txBody>
                  <a:tcPr marL="121920" marR="121920">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noFill/>
                  </a:tcPr>
                </a:tc>
                <a:tc>
                  <a:txBody>
                    <a:bodyPr/>
                    <a:lstStyle/>
                    <a:p>
                      <a:pPr algn="just"/>
                      <a:r>
                        <a:rPr lang="en-US" sz="2000" dirty="0" smtClean="0">
                          <a:solidFill>
                            <a:schemeClr val="tx2">
                              <a:lumMod val="75000"/>
                            </a:schemeClr>
                          </a:solidFill>
                        </a:rPr>
                        <a:t>90%</a:t>
                      </a:r>
                      <a:r>
                        <a:rPr lang="en-US" sz="2000" baseline="0" dirty="0" smtClean="0">
                          <a:solidFill>
                            <a:schemeClr val="tx2">
                              <a:lumMod val="75000"/>
                            </a:schemeClr>
                          </a:solidFill>
                        </a:rPr>
                        <a:t> </a:t>
                      </a:r>
                      <a:r>
                        <a:rPr lang="en-US" sz="2000" baseline="0" dirty="0" err="1" smtClean="0">
                          <a:solidFill>
                            <a:schemeClr val="tx2">
                              <a:lumMod val="75000"/>
                            </a:schemeClr>
                          </a:solidFill>
                        </a:rPr>
                        <a:t>bệnh</a:t>
                      </a:r>
                      <a:r>
                        <a:rPr lang="en-US" sz="2000" baseline="0" dirty="0" smtClean="0">
                          <a:solidFill>
                            <a:schemeClr val="tx2">
                              <a:lumMod val="75000"/>
                            </a:schemeClr>
                          </a:solidFill>
                        </a:rPr>
                        <a:t> </a:t>
                      </a:r>
                      <a:r>
                        <a:rPr lang="en-US" sz="2000" baseline="0" dirty="0" err="1" smtClean="0">
                          <a:solidFill>
                            <a:schemeClr val="tx2">
                              <a:lumMod val="75000"/>
                            </a:schemeClr>
                          </a:solidFill>
                        </a:rPr>
                        <a:t>nhân</a:t>
                      </a:r>
                      <a:r>
                        <a:rPr lang="en-US" sz="2000" baseline="0" dirty="0" smtClean="0">
                          <a:solidFill>
                            <a:schemeClr val="tx2">
                              <a:lumMod val="75000"/>
                            </a:schemeClr>
                          </a:solidFill>
                        </a:rPr>
                        <a:t> ĐTĐ</a:t>
                      </a:r>
                      <a:endParaRPr lang="en-US" sz="2000" dirty="0">
                        <a:solidFill>
                          <a:schemeClr val="tx2">
                            <a:lumMod val="75000"/>
                          </a:schemeClr>
                        </a:solidFill>
                      </a:endParaRPr>
                    </a:p>
                  </a:txBody>
                  <a:tcPr marL="121920" marR="121920">
                    <a:lnL w="12700" cap="flat" cmpd="sng" algn="ctr">
                      <a:solidFill>
                        <a:schemeClr val="tx2">
                          <a:lumMod val="20000"/>
                          <a:lumOff val="80000"/>
                        </a:schemeClr>
                      </a:solidFill>
                      <a:prstDash val="solid"/>
                      <a:round/>
                      <a:headEnd type="none" w="med" len="med"/>
                      <a:tailEnd type="none" w="med" len="med"/>
                    </a:lnL>
                    <a:lnT w="12700" cap="flat" cmpd="sng" algn="ctr">
                      <a:solidFill>
                        <a:schemeClr val="tx2">
                          <a:lumMod val="20000"/>
                          <a:lumOff val="80000"/>
                        </a:schemeClr>
                      </a:solidFill>
                      <a:prstDash val="solid"/>
                      <a:round/>
                      <a:headEnd type="none" w="med" len="med"/>
                      <a:tailEnd type="none" w="med" len="med"/>
                    </a:lnT>
                    <a:noFill/>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508000" y="762000"/>
            <a:ext cx="11074400" cy="1588"/>
          </a:xfrm>
          <a:prstGeom prst="line">
            <a:avLst/>
          </a:prstGeom>
        </p:spPr>
        <p:style>
          <a:lnRef idx="3">
            <a:schemeClr val="accent5"/>
          </a:lnRef>
          <a:fillRef idx="0">
            <a:schemeClr val="accent5"/>
          </a:fillRef>
          <a:effectRef idx="2">
            <a:schemeClr val="accent5"/>
          </a:effectRef>
          <a:fontRef idx="minor">
            <a:schemeClr val="tx1"/>
          </a:fontRef>
        </p:style>
      </p:cxnSp>
      <p:sp>
        <p:nvSpPr>
          <p:cNvPr id="7" name="Slide Number Placeholder 6"/>
          <p:cNvSpPr>
            <a:spLocks noGrp="1"/>
          </p:cNvSpPr>
          <p:nvPr>
            <p:ph type="sldNum" sz="quarter" idx="12"/>
          </p:nvPr>
        </p:nvSpPr>
        <p:spPr/>
        <p:txBody>
          <a:bodyPr/>
          <a:lstStyle/>
          <a:p>
            <a:pPr>
              <a:defRPr/>
            </a:pPr>
            <a:fld id="{A18C7545-E6E3-44E6-8814-7703217F6FB3}" type="slidenum">
              <a:rPr lang="en-US" smtClean="0"/>
              <a:pPr>
                <a:defRPr/>
              </a:pPr>
              <a:t>23</a:t>
            </a:fld>
            <a:endParaRPr lang="en-US"/>
          </a:p>
        </p:txBody>
      </p:sp>
      <p:sp>
        <p:nvSpPr>
          <p:cNvPr id="6" name="Rectangle 5"/>
          <p:cNvSpPr/>
          <p:nvPr/>
        </p:nvSpPr>
        <p:spPr>
          <a:xfrm>
            <a:off x="711200" y="228600"/>
            <a:ext cx="11074400" cy="457200"/>
          </a:xfrm>
          <a:prstGeom prst="rect">
            <a:avLst/>
          </a:prstGeom>
          <a:ln>
            <a:no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3200" b="1" dirty="0">
                <a:solidFill>
                  <a:schemeClr val="tx2">
                    <a:lumMod val="50000"/>
                  </a:schemeClr>
                </a:solidFill>
              </a:rPr>
              <a:t>ĐẠI CƯƠNG</a:t>
            </a:r>
          </a:p>
        </p:txBody>
      </p:sp>
      <p:sp>
        <p:nvSpPr>
          <p:cNvPr id="11269" name="TextBox 7"/>
          <p:cNvSpPr txBox="1">
            <a:spLocks noChangeArrowheads="1"/>
          </p:cNvSpPr>
          <p:nvPr/>
        </p:nvSpPr>
        <p:spPr bwMode="auto">
          <a:xfrm>
            <a:off x="508000" y="990601"/>
            <a:ext cx="11074400" cy="646331"/>
          </a:xfrm>
          <a:prstGeom prst="rect">
            <a:avLst/>
          </a:prstGeom>
          <a:noFill/>
          <a:ln w="9525">
            <a:noFill/>
            <a:miter lim="800000"/>
            <a:headEnd/>
            <a:tailEnd/>
          </a:ln>
        </p:spPr>
        <p:txBody>
          <a:bodyPr>
            <a:spAutoFit/>
          </a:bodyPr>
          <a:lstStyle/>
          <a:p>
            <a:pPr algn="just">
              <a:lnSpc>
                <a:spcPct val="150000"/>
              </a:lnSpc>
            </a:pPr>
            <a:r>
              <a:rPr lang="en-US" sz="2400" b="1" dirty="0" smtClean="0">
                <a:solidFill>
                  <a:schemeClr val="accent6">
                    <a:lumMod val="75000"/>
                  </a:schemeClr>
                </a:solidFill>
              </a:rPr>
              <a:t>II. </a:t>
            </a:r>
            <a:r>
              <a:rPr lang="en-US" sz="2400" b="1" dirty="0">
                <a:solidFill>
                  <a:schemeClr val="accent6">
                    <a:lumMod val="75000"/>
                  </a:schemeClr>
                </a:solidFill>
              </a:rPr>
              <a:t>PHÂN LOẠI ĐÁI THÁO ĐƯỜNG</a:t>
            </a:r>
          </a:p>
        </p:txBody>
      </p:sp>
      <p:sp>
        <p:nvSpPr>
          <p:cNvPr id="11270" name="TextBox 8"/>
          <p:cNvSpPr txBox="1">
            <a:spLocks noChangeArrowheads="1"/>
          </p:cNvSpPr>
          <p:nvPr/>
        </p:nvSpPr>
        <p:spPr bwMode="auto">
          <a:xfrm>
            <a:off x="711200" y="1600200"/>
            <a:ext cx="10871200" cy="430213"/>
          </a:xfrm>
          <a:prstGeom prst="rect">
            <a:avLst/>
          </a:prstGeom>
          <a:noFill/>
          <a:ln w="9525">
            <a:noFill/>
            <a:miter lim="800000"/>
            <a:headEnd/>
            <a:tailEnd/>
          </a:ln>
        </p:spPr>
        <p:txBody>
          <a:bodyPr>
            <a:spAutoFit/>
          </a:bodyPr>
          <a:lstStyle/>
          <a:p>
            <a:pPr marL="342900" indent="-342900"/>
            <a:r>
              <a:rPr lang="en-US" sz="2200" b="1" dirty="0">
                <a:solidFill>
                  <a:srgbClr val="0C9C27"/>
                </a:solidFill>
              </a:rPr>
              <a:t>3</a:t>
            </a:r>
            <a:r>
              <a:rPr lang="en-US" sz="2200" b="1" dirty="0" smtClean="0">
                <a:solidFill>
                  <a:srgbClr val="0C9C27"/>
                </a:solidFill>
              </a:rPr>
              <a:t>.  </a:t>
            </a:r>
            <a:r>
              <a:rPr lang="en-US" sz="2200" b="1" dirty="0">
                <a:solidFill>
                  <a:srgbClr val="0C9C27"/>
                </a:solidFill>
              </a:rPr>
              <a:t>ĐÁI THÁO ĐƯỜNG THAI KỲ</a:t>
            </a:r>
            <a:endParaRPr lang="en-US" dirty="0">
              <a:solidFill>
                <a:srgbClr val="0C9C27"/>
              </a:solidFill>
            </a:endParaRPr>
          </a:p>
        </p:txBody>
      </p:sp>
      <p:pic>
        <p:nvPicPr>
          <p:cNvPr id="11271" name="Picture 9" descr="gestational-diabetes-mellit.jpg"/>
          <p:cNvPicPr>
            <a:picLocks noChangeAspect="1"/>
          </p:cNvPicPr>
          <p:nvPr/>
        </p:nvPicPr>
        <p:blipFill>
          <a:blip r:embed="rId3" cstate="print"/>
          <a:srcRect/>
          <a:stretch>
            <a:fillRect/>
          </a:stretch>
        </p:blipFill>
        <p:spPr bwMode="auto">
          <a:xfrm>
            <a:off x="304801" y="2140527"/>
            <a:ext cx="6405034" cy="4094018"/>
          </a:xfrm>
          <a:prstGeom prst="rect">
            <a:avLst/>
          </a:prstGeom>
          <a:noFill/>
          <a:ln w="9525">
            <a:noFill/>
            <a:miter lim="800000"/>
            <a:headEnd/>
            <a:tailEnd/>
          </a:ln>
        </p:spPr>
      </p:pic>
      <p:sp>
        <p:nvSpPr>
          <p:cNvPr id="11272" name="TextBox 10"/>
          <p:cNvSpPr txBox="1">
            <a:spLocks noChangeArrowheads="1"/>
          </p:cNvSpPr>
          <p:nvPr/>
        </p:nvSpPr>
        <p:spPr bwMode="auto">
          <a:xfrm>
            <a:off x="6807200" y="1779588"/>
            <a:ext cx="5080000" cy="3970318"/>
          </a:xfrm>
          <a:prstGeom prst="rect">
            <a:avLst/>
          </a:prstGeom>
          <a:noFill/>
          <a:ln w="9525">
            <a:noFill/>
            <a:miter lim="800000"/>
            <a:headEnd/>
            <a:tailEnd/>
          </a:ln>
        </p:spPr>
        <p:txBody>
          <a:bodyPr>
            <a:spAutoFit/>
          </a:bodyPr>
          <a:lstStyle/>
          <a:p>
            <a:pPr algn="just">
              <a:lnSpc>
                <a:spcPct val="150000"/>
              </a:lnSpc>
              <a:buFontTx/>
              <a:buChar char="-"/>
            </a:pPr>
            <a:r>
              <a:rPr lang="en-US" sz="2400" dirty="0" err="1">
                <a:solidFill>
                  <a:srgbClr val="002060"/>
                </a:solidFill>
              </a:rPr>
              <a:t>Nhu</a:t>
            </a:r>
            <a:r>
              <a:rPr lang="en-US" sz="2400" dirty="0">
                <a:solidFill>
                  <a:srgbClr val="002060"/>
                </a:solidFill>
              </a:rPr>
              <a:t> </a:t>
            </a:r>
            <a:r>
              <a:rPr lang="en-US" sz="2400" dirty="0" err="1">
                <a:solidFill>
                  <a:srgbClr val="002060"/>
                </a:solidFill>
              </a:rPr>
              <a:t>cầu</a:t>
            </a:r>
            <a:r>
              <a:rPr lang="en-US" sz="2400" dirty="0">
                <a:solidFill>
                  <a:srgbClr val="002060"/>
                </a:solidFill>
              </a:rPr>
              <a:t> </a:t>
            </a:r>
            <a:r>
              <a:rPr lang="en-US" sz="2400" dirty="0" err="1">
                <a:solidFill>
                  <a:srgbClr val="002060"/>
                </a:solidFill>
              </a:rPr>
              <a:t>cung</a:t>
            </a:r>
            <a:r>
              <a:rPr lang="en-US" sz="2400" dirty="0">
                <a:solidFill>
                  <a:srgbClr val="002060"/>
                </a:solidFill>
              </a:rPr>
              <a:t> </a:t>
            </a:r>
            <a:r>
              <a:rPr lang="en-US" sz="2400" dirty="0" err="1">
                <a:solidFill>
                  <a:srgbClr val="002060"/>
                </a:solidFill>
              </a:rPr>
              <a:t>cấp</a:t>
            </a:r>
            <a:r>
              <a:rPr lang="en-US" sz="2400" dirty="0">
                <a:solidFill>
                  <a:srgbClr val="002060"/>
                </a:solidFill>
              </a:rPr>
              <a:t> </a:t>
            </a:r>
            <a:r>
              <a:rPr lang="en-US" sz="2400" dirty="0" err="1">
                <a:solidFill>
                  <a:srgbClr val="002060"/>
                </a:solidFill>
              </a:rPr>
              <a:t>năng</a:t>
            </a:r>
            <a:r>
              <a:rPr lang="en-US" sz="2400" dirty="0">
                <a:solidFill>
                  <a:srgbClr val="002060"/>
                </a:solidFill>
              </a:rPr>
              <a:t> </a:t>
            </a:r>
            <a:r>
              <a:rPr lang="en-US" sz="2400" dirty="0" err="1">
                <a:solidFill>
                  <a:srgbClr val="002060"/>
                </a:solidFill>
              </a:rPr>
              <a:t>lượng</a:t>
            </a:r>
            <a:r>
              <a:rPr lang="en-US" sz="2400" dirty="0">
                <a:solidFill>
                  <a:srgbClr val="002060"/>
                </a:solidFill>
              </a:rPr>
              <a:t> </a:t>
            </a:r>
            <a:r>
              <a:rPr lang="en-US" sz="2400" dirty="0" err="1">
                <a:solidFill>
                  <a:srgbClr val="002060"/>
                </a:solidFill>
              </a:rPr>
              <a:t>cho</a:t>
            </a:r>
            <a:r>
              <a:rPr lang="en-US" sz="2400" dirty="0">
                <a:solidFill>
                  <a:srgbClr val="002060"/>
                </a:solidFill>
              </a:rPr>
              <a:t> </a:t>
            </a:r>
            <a:r>
              <a:rPr lang="en-US" sz="2400" dirty="0" err="1">
                <a:solidFill>
                  <a:srgbClr val="002060"/>
                </a:solidFill>
              </a:rPr>
              <a:t>thai</a:t>
            </a:r>
            <a:r>
              <a:rPr lang="en-US" sz="2400" dirty="0">
                <a:solidFill>
                  <a:srgbClr val="002060"/>
                </a:solidFill>
              </a:rPr>
              <a:t> </a:t>
            </a:r>
            <a:r>
              <a:rPr lang="en-US" sz="2400" dirty="0" err="1">
                <a:solidFill>
                  <a:srgbClr val="002060"/>
                </a:solidFill>
              </a:rPr>
              <a:t>nhi</a:t>
            </a:r>
            <a:r>
              <a:rPr lang="en-US" sz="2400" dirty="0">
                <a:solidFill>
                  <a:srgbClr val="002060"/>
                </a:solidFill>
              </a:rPr>
              <a:t> </a:t>
            </a:r>
            <a:r>
              <a:rPr lang="en-US" sz="2400" dirty="0" err="1">
                <a:solidFill>
                  <a:srgbClr val="002060"/>
                </a:solidFill>
              </a:rPr>
              <a:t>tăng</a:t>
            </a:r>
            <a:r>
              <a:rPr lang="en-US" sz="2400" dirty="0">
                <a:solidFill>
                  <a:srgbClr val="002060"/>
                </a:solidFill>
              </a:rPr>
              <a:t> 3 – 4 </a:t>
            </a:r>
            <a:r>
              <a:rPr lang="en-US" sz="2400" dirty="0" err="1">
                <a:solidFill>
                  <a:srgbClr val="002060"/>
                </a:solidFill>
              </a:rPr>
              <a:t>lần</a:t>
            </a:r>
            <a:r>
              <a:rPr lang="en-US" sz="2400" dirty="0">
                <a:solidFill>
                  <a:srgbClr val="002060"/>
                </a:solidFill>
              </a:rPr>
              <a:t> </a:t>
            </a:r>
            <a:r>
              <a:rPr lang="en-US" sz="2400" dirty="0">
                <a:solidFill>
                  <a:srgbClr val="002060"/>
                </a:solidFill>
                <a:sym typeface="Wingdings" pitchFamily="2" charset="2"/>
              </a:rPr>
              <a:t> </a:t>
            </a:r>
            <a:r>
              <a:rPr lang="en-US" sz="2400" dirty="0" err="1">
                <a:solidFill>
                  <a:srgbClr val="002060"/>
                </a:solidFill>
                <a:sym typeface="Wingdings" pitchFamily="2" charset="2"/>
              </a:rPr>
              <a:t>thiếu</a:t>
            </a:r>
            <a:r>
              <a:rPr lang="en-US" sz="2400" dirty="0">
                <a:solidFill>
                  <a:srgbClr val="002060"/>
                </a:solidFill>
                <a:sym typeface="Wingdings" pitchFamily="2" charset="2"/>
              </a:rPr>
              <a:t> insulin </a:t>
            </a:r>
            <a:r>
              <a:rPr lang="en-US" sz="2400" dirty="0" err="1">
                <a:solidFill>
                  <a:srgbClr val="002060"/>
                </a:solidFill>
                <a:sym typeface="Wingdings" pitchFamily="2" charset="2"/>
              </a:rPr>
              <a:t>tương</a:t>
            </a:r>
            <a:r>
              <a:rPr lang="en-US" sz="2400" dirty="0">
                <a:solidFill>
                  <a:srgbClr val="002060"/>
                </a:solidFill>
                <a:sym typeface="Wingdings" pitchFamily="2" charset="2"/>
              </a:rPr>
              <a:t> </a:t>
            </a:r>
            <a:r>
              <a:rPr lang="en-US" sz="2400" dirty="0" err="1">
                <a:solidFill>
                  <a:srgbClr val="002060"/>
                </a:solidFill>
                <a:sym typeface="Wingdings" pitchFamily="2" charset="2"/>
              </a:rPr>
              <a:t>đối</a:t>
            </a:r>
            <a:r>
              <a:rPr lang="en-US" sz="2400" dirty="0">
                <a:solidFill>
                  <a:srgbClr val="002060"/>
                </a:solidFill>
                <a:sym typeface="Wingdings" pitchFamily="2" charset="2"/>
              </a:rPr>
              <a:t>.</a:t>
            </a:r>
          </a:p>
          <a:p>
            <a:pPr algn="just">
              <a:lnSpc>
                <a:spcPct val="150000"/>
              </a:lnSpc>
              <a:buFontTx/>
              <a:buChar char="-"/>
            </a:pPr>
            <a:r>
              <a:rPr lang="en-US" sz="2400" dirty="0">
                <a:solidFill>
                  <a:srgbClr val="002060"/>
                </a:solidFill>
                <a:sym typeface="Wingdings" pitchFamily="2" charset="2"/>
              </a:rPr>
              <a:t> </a:t>
            </a:r>
            <a:r>
              <a:rPr lang="en-US" sz="2400" dirty="0" err="1">
                <a:solidFill>
                  <a:srgbClr val="002060"/>
                </a:solidFill>
                <a:sym typeface="Wingdings" pitchFamily="2" charset="2"/>
              </a:rPr>
              <a:t>Cơ</a:t>
            </a:r>
            <a:r>
              <a:rPr lang="en-US" sz="2400" dirty="0">
                <a:solidFill>
                  <a:srgbClr val="002060"/>
                </a:solidFill>
                <a:sym typeface="Wingdings" pitchFamily="2" charset="2"/>
              </a:rPr>
              <a:t> </a:t>
            </a:r>
            <a:r>
              <a:rPr lang="en-US" sz="2400" dirty="0" err="1">
                <a:solidFill>
                  <a:srgbClr val="002060"/>
                </a:solidFill>
                <a:sym typeface="Wingdings" pitchFamily="2" charset="2"/>
              </a:rPr>
              <a:t>thể</a:t>
            </a:r>
            <a:r>
              <a:rPr lang="en-US" sz="2400" dirty="0">
                <a:solidFill>
                  <a:srgbClr val="002060"/>
                </a:solidFill>
                <a:sym typeface="Wingdings" pitchFamily="2" charset="2"/>
              </a:rPr>
              <a:t> </a:t>
            </a:r>
            <a:r>
              <a:rPr lang="en-US" sz="2400" dirty="0" err="1">
                <a:solidFill>
                  <a:srgbClr val="002060"/>
                </a:solidFill>
                <a:sym typeface="Wingdings" pitchFamily="2" charset="2"/>
              </a:rPr>
              <a:t>mẹ</a:t>
            </a:r>
            <a:r>
              <a:rPr lang="en-US" sz="2400" dirty="0">
                <a:solidFill>
                  <a:srgbClr val="002060"/>
                </a:solidFill>
                <a:sym typeface="Wingdings" pitchFamily="2" charset="2"/>
              </a:rPr>
              <a:t> </a:t>
            </a:r>
            <a:r>
              <a:rPr lang="en-US" sz="2400" dirty="0" err="1">
                <a:solidFill>
                  <a:srgbClr val="002060"/>
                </a:solidFill>
                <a:sym typeface="Wingdings" pitchFamily="2" charset="2"/>
              </a:rPr>
              <a:t>sinh</a:t>
            </a:r>
            <a:r>
              <a:rPr lang="en-US" sz="2400" dirty="0">
                <a:solidFill>
                  <a:srgbClr val="002060"/>
                </a:solidFill>
                <a:sym typeface="Wingdings" pitchFamily="2" charset="2"/>
              </a:rPr>
              <a:t> </a:t>
            </a:r>
            <a:r>
              <a:rPr lang="en-US" sz="2400" dirty="0" err="1">
                <a:solidFill>
                  <a:srgbClr val="002060"/>
                </a:solidFill>
                <a:sym typeface="Wingdings" pitchFamily="2" charset="2"/>
              </a:rPr>
              <a:t>ra</a:t>
            </a:r>
            <a:r>
              <a:rPr lang="en-US" sz="2400" dirty="0">
                <a:solidFill>
                  <a:srgbClr val="002060"/>
                </a:solidFill>
                <a:sym typeface="Wingdings" pitchFamily="2" charset="2"/>
              </a:rPr>
              <a:t> </a:t>
            </a:r>
            <a:r>
              <a:rPr lang="en-US" sz="2400" dirty="0" err="1">
                <a:solidFill>
                  <a:srgbClr val="002060"/>
                </a:solidFill>
                <a:sym typeface="Wingdings" pitchFamily="2" charset="2"/>
              </a:rPr>
              <a:t>một</a:t>
            </a:r>
            <a:r>
              <a:rPr lang="en-US" sz="2400" dirty="0">
                <a:solidFill>
                  <a:srgbClr val="002060"/>
                </a:solidFill>
                <a:sym typeface="Wingdings" pitchFamily="2" charset="2"/>
              </a:rPr>
              <a:t> </a:t>
            </a:r>
            <a:r>
              <a:rPr lang="en-US" sz="2400" dirty="0" err="1">
                <a:solidFill>
                  <a:srgbClr val="002060"/>
                </a:solidFill>
                <a:sym typeface="Wingdings" pitchFamily="2" charset="2"/>
              </a:rPr>
              <a:t>số</a:t>
            </a:r>
            <a:r>
              <a:rPr lang="en-US" sz="2400" dirty="0">
                <a:solidFill>
                  <a:srgbClr val="002060"/>
                </a:solidFill>
                <a:sym typeface="Wingdings" pitchFamily="2" charset="2"/>
              </a:rPr>
              <a:t> </a:t>
            </a:r>
            <a:r>
              <a:rPr lang="en-US" sz="2400" dirty="0" err="1">
                <a:solidFill>
                  <a:srgbClr val="002060"/>
                </a:solidFill>
                <a:sym typeface="Wingdings" pitchFamily="2" charset="2"/>
              </a:rPr>
              <a:t>nội</a:t>
            </a:r>
            <a:r>
              <a:rPr lang="en-US" sz="2400" dirty="0">
                <a:solidFill>
                  <a:srgbClr val="002060"/>
                </a:solidFill>
                <a:sym typeface="Wingdings" pitchFamily="2" charset="2"/>
              </a:rPr>
              <a:t> </a:t>
            </a:r>
            <a:r>
              <a:rPr lang="en-US" sz="2400" dirty="0" err="1">
                <a:solidFill>
                  <a:srgbClr val="002060"/>
                </a:solidFill>
                <a:sym typeface="Wingdings" pitchFamily="2" charset="2"/>
              </a:rPr>
              <a:t>tiết</a:t>
            </a:r>
            <a:r>
              <a:rPr lang="en-US" sz="2400" dirty="0">
                <a:solidFill>
                  <a:srgbClr val="002060"/>
                </a:solidFill>
                <a:sym typeface="Wingdings" pitchFamily="2" charset="2"/>
              </a:rPr>
              <a:t> </a:t>
            </a:r>
            <a:r>
              <a:rPr lang="en-US" sz="2400" dirty="0" err="1">
                <a:solidFill>
                  <a:srgbClr val="002060"/>
                </a:solidFill>
                <a:sym typeface="Wingdings" pitchFamily="2" charset="2"/>
              </a:rPr>
              <a:t>tố</a:t>
            </a:r>
            <a:r>
              <a:rPr lang="en-US" sz="2400" dirty="0">
                <a:solidFill>
                  <a:srgbClr val="002060"/>
                </a:solidFill>
                <a:sym typeface="Wingdings" pitchFamily="2" charset="2"/>
              </a:rPr>
              <a:t> </a:t>
            </a:r>
            <a:r>
              <a:rPr lang="en-US" sz="2400" dirty="0" err="1">
                <a:solidFill>
                  <a:srgbClr val="002060"/>
                </a:solidFill>
                <a:sym typeface="Wingdings" pitchFamily="2" charset="2"/>
              </a:rPr>
              <a:t>có</a:t>
            </a:r>
            <a:r>
              <a:rPr lang="en-US" sz="2400" dirty="0">
                <a:solidFill>
                  <a:srgbClr val="002060"/>
                </a:solidFill>
                <a:sym typeface="Wingdings" pitchFamily="2" charset="2"/>
              </a:rPr>
              <a:t> </a:t>
            </a:r>
            <a:r>
              <a:rPr lang="en-US" sz="2400" dirty="0" err="1">
                <a:solidFill>
                  <a:srgbClr val="002060"/>
                </a:solidFill>
                <a:sym typeface="Wingdings" pitchFamily="2" charset="2"/>
              </a:rPr>
              <a:t>tác</a:t>
            </a:r>
            <a:r>
              <a:rPr lang="en-US" sz="2400" dirty="0">
                <a:solidFill>
                  <a:srgbClr val="002060"/>
                </a:solidFill>
                <a:sym typeface="Wingdings" pitchFamily="2" charset="2"/>
              </a:rPr>
              <a:t> </a:t>
            </a:r>
            <a:r>
              <a:rPr lang="en-US" sz="2400" dirty="0" err="1">
                <a:solidFill>
                  <a:srgbClr val="002060"/>
                </a:solidFill>
                <a:sym typeface="Wingdings" pitchFamily="2" charset="2"/>
              </a:rPr>
              <a:t>dụng</a:t>
            </a:r>
            <a:r>
              <a:rPr lang="en-US" sz="2400" dirty="0">
                <a:solidFill>
                  <a:srgbClr val="002060"/>
                </a:solidFill>
                <a:sym typeface="Wingdings" pitchFamily="2" charset="2"/>
              </a:rPr>
              <a:t> </a:t>
            </a:r>
            <a:r>
              <a:rPr lang="en-US" sz="2400" dirty="0" err="1">
                <a:solidFill>
                  <a:srgbClr val="002060"/>
                </a:solidFill>
                <a:sym typeface="Wingdings" pitchFamily="2" charset="2"/>
              </a:rPr>
              <a:t>đề</a:t>
            </a:r>
            <a:r>
              <a:rPr lang="en-US" sz="2400" dirty="0">
                <a:solidFill>
                  <a:srgbClr val="002060"/>
                </a:solidFill>
                <a:sym typeface="Wingdings" pitchFamily="2" charset="2"/>
              </a:rPr>
              <a:t> </a:t>
            </a:r>
            <a:r>
              <a:rPr lang="en-US" sz="2400" dirty="0" err="1">
                <a:solidFill>
                  <a:srgbClr val="002060"/>
                </a:solidFill>
                <a:sym typeface="Wingdings" pitchFamily="2" charset="2"/>
              </a:rPr>
              <a:t>kháng</a:t>
            </a:r>
            <a:r>
              <a:rPr lang="en-US" sz="2400" dirty="0">
                <a:solidFill>
                  <a:srgbClr val="002060"/>
                </a:solidFill>
                <a:sym typeface="Wingdings" pitchFamily="2" charset="2"/>
              </a:rPr>
              <a:t> insulin.</a:t>
            </a:r>
          </a:p>
          <a:p>
            <a:pPr algn="just">
              <a:lnSpc>
                <a:spcPct val="150000"/>
              </a:lnSpc>
              <a:buFontTx/>
              <a:buChar char="-"/>
            </a:pPr>
            <a:r>
              <a:rPr lang="en-US" sz="2400" dirty="0">
                <a:solidFill>
                  <a:srgbClr val="002060"/>
                </a:solidFill>
                <a:sym typeface="Wingdings" pitchFamily="2" charset="2"/>
              </a:rPr>
              <a:t> </a:t>
            </a:r>
            <a:r>
              <a:rPr lang="en-US" sz="2400" dirty="0" err="1">
                <a:solidFill>
                  <a:srgbClr val="002060"/>
                </a:solidFill>
                <a:sym typeface="Wingdings" pitchFamily="2" charset="2"/>
              </a:rPr>
              <a:t>Thường</a:t>
            </a:r>
            <a:r>
              <a:rPr lang="en-US" sz="2400" dirty="0">
                <a:solidFill>
                  <a:srgbClr val="002060"/>
                </a:solidFill>
                <a:sym typeface="Wingdings" pitchFamily="2" charset="2"/>
              </a:rPr>
              <a:t> </a:t>
            </a:r>
            <a:r>
              <a:rPr lang="en-US" sz="2400" dirty="0" err="1">
                <a:solidFill>
                  <a:srgbClr val="002060"/>
                </a:solidFill>
                <a:sym typeface="Wingdings" pitchFamily="2" charset="2"/>
              </a:rPr>
              <a:t>từ</a:t>
            </a:r>
            <a:r>
              <a:rPr lang="en-US" sz="2400" dirty="0">
                <a:solidFill>
                  <a:srgbClr val="002060"/>
                </a:solidFill>
                <a:sym typeface="Wingdings" pitchFamily="2" charset="2"/>
              </a:rPr>
              <a:t> </a:t>
            </a:r>
            <a:r>
              <a:rPr lang="en-US" sz="2400" dirty="0" err="1">
                <a:solidFill>
                  <a:srgbClr val="002060"/>
                </a:solidFill>
                <a:sym typeface="Wingdings" pitchFamily="2" charset="2"/>
              </a:rPr>
              <a:t>tháng</a:t>
            </a:r>
            <a:r>
              <a:rPr lang="en-US" sz="2400" dirty="0">
                <a:solidFill>
                  <a:srgbClr val="002060"/>
                </a:solidFill>
                <a:sym typeface="Wingdings" pitchFamily="2" charset="2"/>
              </a:rPr>
              <a:t> </a:t>
            </a:r>
            <a:r>
              <a:rPr lang="en-US" sz="2400" dirty="0" err="1">
                <a:solidFill>
                  <a:srgbClr val="002060"/>
                </a:solidFill>
                <a:sym typeface="Wingdings" pitchFamily="2" charset="2"/>
              </a:rPr>
              <a:t>thứ</a:t>
            </a:r>
            <a:r>
              <a:rPr lang="en-US" sz="2400" dirty="0">
                <a:solidFill>
                  <a:srgbClr val="002060"/>
                </a:solidFill>
                <a:sym typeface="Wingdings" pitchFamily="2" charset="2"/>
              </a:rPr>
              <a:t> 6 </a:t>
            </a:r>
            <a:r>
              <a:rPr lang="en-US" sz="2400" dirty="0" err="1">
                <a:solidFill>
                  <a:srgbClr val="002060"/>
                </a:solidFill>
                <a:sym typeface="Wingdings" pitchFamily="2" charset="2"/>
              </a:rPr>
              <a:t>trở</a:t>
            </a:r>
            <a:r>
              <a:rPr lang="en-US" sz="2400" dirty="0">
                <a:solidFill>
                  <a:srgbClr val="002060"/>
                </a:solidFill>
                <a:sym typeface="Wingdings" pitchFamily="2" charset="2"/>
              </a:rPr>
              <a:t> </a:t>
            </a:r>
            <a:r>
              <a:rPr lang="en-US" sz="2400" dirty="0" err="1">
                <a:solidFill>
                  <a:srgbClr val="002060"/>
                </a:solidFill>
                <a:sym typeface="Wingdings" pitchFamily="2" charset="2"/>
              </a:rPr>
              <a:t>đi</a:t>
            </a:r>
            <a:r>
              <a:rPr lang="en-US" sz="2400" dirty="0">
                <a:solidFill>
                  <a:srgbClr val="002060"/>
                </a:solidFill>
                <a:sym typeface="Wingdings" pitchFamily="2" charset="2"/>
              </a:rPr>
              <a:t> </a:t>
            </a:r>
            <a:r>
              <a:rPr lang="en-US" sz="2400" dirty="0" err="1">
                <a:solidFill>
                  <a:srgbClr val="002060"/>
                </a:solidFill>
                <a:sym typeface="Wingdings" pitchFamily="2" charset="2"/>
              </a:rPr>
              <a:t>của</a:t>
            </a:r>
            <a:r>
              <a:rPr lang="en-US" sz="2400" dirty="0">
                <a:solidFill>
                  <a:srgbClr val="002060"/>
                </a:solidFill>
                <a:sym typeface="Wingdings" pitchFamily="2" charset="2"/>
              </a:rPr>
              <a:t> </a:t>
            </a:r>
            <a:r>
              <a:rPr lang="en-US" sz="2400" dirty="0" err="1">
                <a:solidFill>
                  <a:srgbClr val="002060"/>
                </a:solidFill>
                <a:sym typeface="Wingdings" pitchFamily="2" charset="2"/>
              </a:rPr>
              <a:t>thai</a:t>
            </a:r>
            <a:r>
              <a:rPr lang="en-US" sz="2400" dirty="0">
                <a:solidFill>
                  <a:srgbClr val="002060"/>
                </a:solidFill>
                <a:sym typeface="Wingdings" pitchFamily="2" charset="2"/>
              </a:rPr>
              <a:t> </a:t>
            </a:r>
            <a:r>
              <a:rPr lang="en-US" sz="2400" dirty="0" err="1">
                <a:solidFill>
                  <a:srgbClr val="002060"/>
                </a:solidFill>
                <a:sym typeface="Wingdings" pitchFamily="2" charset="2"/>
              </a:rPr>
              <a:t>kỳ</a:t>
            </a:r>
            <a:endParaRPr lang="en-US" sz="2400" dirty="0">
              <a:solidFill>
                <a:srgbClr val="002060"/>
              </a:solidFill>
            </a:endParaRPr>
          </a:p>
        </p:txBody>
      </p:sp>
      <p:sp>
        <p:nvSpPr>
          <p:cNvPr id="9" name="TextBox 8"/>
          <p:cNvSpPr txBox="1"/>
          <p:nvPr/>
        </p:nvSpPr>
        <p:spPr>
          <a:xfrm>
            <a:off x="7135089" y="6303832"/>
            <a:ext cx="4657557" cy="369332"/>
          </a:xfrm>
          <a:prstGeom prst="rect">
            <a:avLst/>
          </a:prstGeom>
          <a:noFill/>
        </p:spPr>
        <p:txBody>
          <a:bodyPr wrap="none" rtlCol="0">
            <a:spAutoFit/>
          </a:bodyPr>
          <a:lstStyle/>
          <a:p>
            <a:r>
              <a:rPr lang="en-US" dirty="0" err="1" smtClean="0"/>
              <a:t>Tỷ</a:t>
            </a:r>
            <a:r>
              <a:rPr lang="en-US" dirty="0" smtClean="0"/>
              <a:t> </a:t>
            </a:r>
            <a:r>
              <a:rPr lang="en-US" dirty="0" err="1" smtClean="0"/>
              <a:t>lệ</a:t>
            </a:r>
            <a:r>
              <a:rPr lang="en-US" dirty="0" smtClean="0"/>
              <a:t> </a:t>
            </a:r>
            <a:r>
              <a:rPr lang="en-US" dirty="0" err="1" smtClean="0"/>
              <a:t>gây</a:t>
            </a:r>
            <a:r>
              <a:rPr lang="en-US" dirty="0" smtClean="0"/>
              <a:t> </a:t>
            </a:r>
            <a:r>
              <a:rPr lang="en-US" dirty="0" err="1" smtClean="0"/>
              <a:t>dị</a:t>
            </a:r>
            <a:r>
              <a:rPr lang="en-US" dirty="0" smtClean="0"/>
              <a:t> </a:t>
            </a:r>
            <a:r>
              <a:rPr lang="en-US" dirty="0" err="1" smtClean="0"/>
              <a:t>tật</a:t>
            </a:r>
            <a:r>
              <a:rPr lang="en-US" dirty="0" smtClean="0"/>
              <a:t> : 6 -12% </a:t>
            </a:r>
            <a:r>
              <a:rPr lang="en-US" dirty="0" err="1" smtClean="0"/>
              <a:t>nếu</a:t>
            </a:r>
            <a:r>
              <a:rPr lang="en-US" dirty="0" smtClean="0"/>
              <a:t> </a:t>
            </a:r>
            <a:r>
              <a:rPr lang="en-US" dirty="0" err="1" smtClean="0"/>
              <a:t>không</a:t>
            </a:r>
            <a:r>
              <a:rPr lang="en-US" dirty="0" smtClean="0"/>
              <a:t> </a:t>
            </a:r>
            <a:r>
              <a:rPr lang="en-US" dirty="0" err="1" smtClean="0"/>
              <a:t>kiểm</a:t>
            </a:r>
            <a:r>
              <a:rPr lang="en-US" dirty="0" smtClean="0"/>
              <a:t> </a:t>
            </a:r>
            <a:r>
              <a:rPr lang="en-US" dirty="0" err="1" smtClean="0"/>
              <a:t>soát</a:t>
            </a:r>
            <a:r>
              <a:rPr lang="en-US" dirty="0" smtClean="0"/>
              <a:t> </a:t>
            </a:r>
            <a:r>
              <a:rPr lang="en-US" dirty="0" err="1" smtClean="0"/>
              <a:t>tốt</a:t>
            </a:r>
            <a:endParaRPr lang="en-US" dirty="0"/>
          </a:p>
        </p:txBody>
      </p:sp>
      <p:sp>
        <p:nvSpPr>
          <p:cNvPr id="10" name="TextBox 9"/>
          <p:cNvSpPr txBox="1"/>
          <p:nvPr/>
        </p:nvSpPr>
        <p:spPr>
          <a:xfrm>
            <a:off x="7176655" y="5791200"/>
            <a:ext cx="4811574" cy="369332"/>
          </a:xfrm>
          <a:prstGeom prst="rect">
            <a:avLst/>
          </a:prstGeom>
          <a:noFill/>
        </p:spPr>
        <p:txBody>
          <a:bodyPr wrap="none" rtlCol="0">
            <a:spAutoFit/>
          </a:bodyPr>
          <a:lstStyle/>
          <a:p>
            <a:r>
              <a:rPr lang="en-US" dirty="0" err="1" smtClean="0"/>
              <a:t>Nguy</a:t>
            </a:r>
            <a:r>
              <a:rPr lang="en-US" dirty="0" smtClean="0"/>
              <a:t> </a:t>
            </a:r>
            <a:r>
              <a:rPr lang="en-US" dirty="0" err="1" smtClean="0"/>
              <a:t>cơ</a:t>
            </a:r>
            <a:r>
              <a:rPr lang="en-US" dirty="0" smtClean="0"/>
              <a:t>: </a:t>
            </a:r>
            <a:r>
              <a:rPr lang="en-US" dirty="0" err="1" smtClean="0"/>
              <a:t>mẹ</a:t>
            </a:r>
            <a:r>
              <a:rPr lang="en-US" dirty="0" smtClean="0"/>
              <a:t> </a:t>
            </a:r>
            <a:r>
              <a:rPr lang="en-US" dirty="0" err="1" smtClean="0"/>
              <a:t>thừa</a:t>
            </a:r>
            <a:r>
              <a:rPr lang="en-US" dirty="0" smtClean="0"/>
              <a:t> </a:t>
            </a:r>
            <a:r>
              <a:rPr lang="en-US" dirty="0" err="1" smtClean="0"/>
              <a:t>cân</a:t>
            </a:r>
            <a:r>
              <a:rPr lang="en-US" dirty="0" smtClean="0"/>
              <a:t> </a:t>
            </a:r>
            <a:r>
              <a:rPr lang="en-US" dirty="0" err="1" smtClean="0"/>
              <a:t>béo</a:t>
            </a:r>
            <a:r>
              <a:rPr lang="en-US" dirty="0" smtClean="0"/>
              <a:t> </a:t>
            </a:r>
            <a:r>
              <a:rPr lang="en-US" dirty="0" err="1" smtClean="0"/>
              <a:t>phì</a:t>
            </a:r>
            <a:r>
              <a:rPr lang="en-US" dirty="0" smtClean="0"/>
              <a:t>, </a:t>
            </a:r>
            <a:r>
              <a:rPr lang="en-US" dirty="0" err="1" smtClean="0"/>
              <a:t>sinh</a:t>
            </a:r>
            <a:r>
              <a:rPr lang="en-US" dirty="0" smtClean="0"/>
              <a:t> con </a:t>
            </a:r>
            <a:r>
              <a:rPr lang="en-US" dirty="0" err="1" smtClean="0"/>
              <a:t>lớn</a:t>
            </a:r>
            <a:r>
              <a:rPr lang="en-US" dirty="0" smtClean="0"/>
              <a:t> &gt; 4kg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508000" y="762000"/>
            <a:ext cx="11074400" cy="1588"/>
          </a:xfrm>
          <a:prstGeom prst="line">
            <a:avLst/>
          </a:prstGeom>
        </p:spPr>
        <p:style>
          <a:lnRef idx="3">
            <a:schemeClr val="accent5"/>
          </a:lnRef>
          <a:fillRef idx="0">
            <a:schemeClr val="accent5"/>
          </a:fillRef>
          <a:effectRef idx="2">
            <a:schemeClr val="accent5"/>
          </a:effectRef>
          <a:fontRef idx="minor">
            <a:schemeClr val="tx1"/>
          </a:fontRef>
        </p:style>
      </p:cxnSp>
      <p:sp>
        <p:nvSpPr>
          <p:cNvPr id="7" name="Slide Number Placeholder 6"/>
          <p:cNvSpPr>
            <a:spLocks noGrp="1"/>
          </p:cNvSpPr>
          <p:nvPr>
            <p:ph type="sldNum" sz="quarter" idx="12"/>
          </p:nvPr>
        </p:nvSpPr>
        <p:spPr/>
        <p:txBody>
          <a:bodyPr/>
          <a:lstStyle/>
          <a:p>
            <a:pPr>
              <a:defRPr/>
            </a:pPr>
            <a:fld id="{A18C7545-E6E3-44E6-8814-7703217F6FB3}" type="slidenum">
              <a:rPr lang="en-US" smtClean="0"/>
              <a:pPr>
                <a:defRPr/>
              </a:pPr>
              <a:t>24</a:t>
            </a:fld>
            <a:endParaRPr lang="en-US"/>
          </a:p>
        </p:txBody>
      </p:sp>
      <p:sp>
        <p:nvSpPr>
          <p:cNvPr id="11269" name="TextBox 7"/>
          <p:cNvSpPr txBox="1">
            <a:spLocks noChangeArrowheads="1"/>
          </p:cNvSpPr>
          <p:nvPr/>
        </p:nvSpPr>
        <p:spPr bwMode="auto">
          <a:xfrm>
            <a:off x="508000" y="270141"/>
            <a:ext cx="11074400" cy="646331"/>
          </a:xfrm>
          <a:prstGeom prst="rect">
            <a:avLst/>
          </a:prstGeom>
          <a:noFill/>
          <a:ln w="9525">
            <a:noFill/>
            <a:miter lim="800000"/>
            <a:headEnd/>
            <a:tailEnd/>
          </a:ln>
        </p:spPr>
        <p:txBody>
          <a:bodyPr>
            <a:spAutoFit/>
          </a:bodyPr>
          <a:lstStyle/>
          <a:p>
            <a:pPr algn="just">
              <a:lnSpc>
                <a:spcPct val="150000"/>
              </a:lnSpc>
            </a:pPr>
            <a:r>
              <a:rPr lang="en-US" sz="2400" b="1" dirty="0" smtClean="0">
                <a:solidFill>
                  <a:schemeClr val="accent6">
                    <a:lumMod val="75000"/>
                  </a:schemeClr>
                </a:solidFill>
              </a:rPr>
              <a:t>II. </a:t>
            </a:r>
            <a:r>
              <a:rPr lang="en-US" sz="2400" b="1" dirty="0">
                <a:solidFill>
                  <a:schemeClr val="accent6">
                    <a:lumMod val="75000"/>
                  </a:schemeClr>
                </a:solidFill>
              </a:rPr>
              <a:t>PHÂN LOẠI ĐÁI THÁO ĐƯỜNG</a:t>
            </a:r>
          </a:p>
        </p:txBody>
      </p:sp>
      <p:sp>
        <p:nvSpPr>
          <p:cNvPr id="11270" name="TextBox 8"/>
          <p:cNvSpPr txBox="1">
            <a:spLocks noChangeArrowheads="1"/>
          </p:cNvSpPr>
          <p:nvPr/>
        </p:nvSpPr>
        <p:spPr bwMode="auto">
          <a:xfrm>
            <a:off x="711200" y="949015"/>
            <a:ext cx="10871200" cy="430213"/>
          </a:xfrm>
          <a:prstGeom prst="rect">
            <a:avLst/>
          </a:prstGeom>
          <a:noFill/>
          <a:ln w="9525">
            <a:noFill/>
            <a:miter lim="800000"/>
            <a:headEnd/>
            <a:tailEnd/>
          </a:ln>
        </p:spPr>
        <p:txBody>
          <a:bodyPr>
            <a:spAutoFit/>
          </a:bodyPr>
          <a:lstStyle/>
          <a:p>
            <a:pPr marL="342900" indent="-342900"/>
            <a:r>
              <a:rPr lang="en-US" sz="2200" b="1" dirty="0" smtClean="0">
                <a:solidFill>
                  <a:srgbClr val="0C9C27"/>
                </a:solidFill>
              </a:rPr>
              <a:t>4.  </a:t>
            </a:r>
            <a:r>
              <a:rPr lang="en-US" sz="2200" b="1" dirty="0">
                <a:solidFill>
                  <a:srgbClr val="0C9C27"/>
                </a:solidFill>
              </a:rPr>
              <a:t>ĐÁI THÁO ĐƯỜNG </a:t>
            </a:r>
            <a:r>
              <a:rPr lang="en-US" sz="2200" b="1" dirty="0" smtClean="0">
                <a:solidFill>
                  <a:srgbClr val="0C9C27"/>
                </a:solidFill>
              </a:rPr>
              <a:t>THỨ PHÁT</a:t>
            </a:r>
            <a:endParaRPr lang="en-US" dirty="0">
              <a:solidFill>
                <a:srgbClr val="0C9C27"/>
              </a:solidFill>
            </a:endParaRPr>
          </a:p>
        </p:txBody>
      </p:sp>
      <p:sp>
        <p:nvSpPr>
          <p:cNvPr id="9" name="TextBox 8"/>
          <p:cNvSpPr txBox="1"/>
          <p:nvPr/>
        </p:nvSpPr>
        <p:spPr>
          <a:xfrm>
            <a:off x="1011382" y="1856502"/>
            <a:ext cx="9531927" cy="2677656"/>
          </a:xfrm>
          <a:prstGeom prst="rect">
            <a:avLst/>
          </a:prstGeom>
          <a:noFill/>
        </p:spPr>
        <p:txBody>
          <a:bodyPr wrap="square" rtlCol="0">
            <a:spAutoFit/>
          </a:bodyPr>
          <a:lstStyle/>
          <a:p>
            <a:pPr>
              <a:buFont typeface="Wingdings" pitchFamily="2" charset="2"/>
              <a:buChar char="Ø"/>
            </a:pPr>
            <a:r>
              <a:rPr lang="en-US" sz="2800" dirty="0" err="1" smtClean="0">
                <a:latin typeface="Times New Roman" pitchFamily="18" charset="0"/>
                <a:cs typeface="Times New Roman" pitchFamily="18" charset="0"/>
              </a:rPr>
              <a:t>Bệnh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xuất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hiện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sau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một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bệnh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nội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tiết</a:t>
            </a:r>
            <a:r>
              <a:rPr lang="en-US" sz="2800" b="1"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như</a:t>
            </a:r>
            <a:r>
              <a:rPr lang="en-US" sz="2800" dirty="0" smtClean="0">
                <a:latin typeface="Times New Roman" pitchFamily="18" charset="0"/>
                <a:cs typeface="Times New Roman" pitchFamily="18" charset="0"/>
              </a:rPr>
              <a:t> :Cushing, </a:t>
            </a:r>
            <a:r>
              <a:rPr lang="en-US" sz="2800" dirty="0" err="1" smtClean="0">
                <a:latin typeface="Times New Roman" pitchFamily="18" charset="0"/>
                <a:cs typeface="Times New Roman" pitchFamily="18" charset="0"/>
              </a:rPr>
              <a:t>Basedow</a:t>
            </a:r>
            <a:r>
              <a:rPr lang="en-US" sz="2800" dirty="0" smtClean="0">
                <a:latin typeface="Times New Roman" pitchFamily="18" charset="0"/>
                <a:cs typeface="Times New Roman" pitchFamily="18" charset="0"/>
              </a:rPr>
              <a:t>, u </a:t>
            </a:r>
            <a:r>
              <a:rPr lang="en-US" sz="2800" dirty="0" err="1" smtClean="0">
                <a:latin typeface="Times New Roman" pitchFamily="18" charset="0"/>
                <a:cs typeface="Times New Roman" pitchFamily="18" charset="0"/>
              </a:rPr>
              <a:t>tuỷ</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thượng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thận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pheocromocytoma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hoặc</a:t>
            </a:r>
            <a:r>
              <a:rPr lang="en-US" sz="2800" dirty="0" smtClean="0">
                <a:latin typeface="Times New Roman" pitchFamily="18" charset="0"/>
                <a:cs typeface="Times New Roman" pitchFamily="18" charset="0"/>
              </a:rPr>
              <a:t> do </a:t>
            </a:r>
            <a:r>
              <a:rPr lang="en-US" sz="2800" dirty="0" err="1" smtClean="0">
                <a:latin typeface="Times New Roman" pitchFamily="18" charset="0"/>
                <a:cs typeface="Times New Roman" pitchFamily="18" charset="0"/>
              </a:rPr>
              <a:t>nhiễm</a:t>
            </a:r>
            <a:r>
              <a:rPr lang="en-US" sz="2800" dirty="0" smtClean="0">
                <a:latin typeface="Times New Roman" pitchFamily="18" charset="0"/>
                <a:cs typeface="Times New Roman" pitchFamily="18" charset="0"/>
              </a:rPr>
              <a:t> virus : Rubella..</a:t>
            </a:r>
          </a:p>
          <a:p>
            <a:pPr>
              <a:buFont typeface="Wingdings" pitchFamily="2" charset="2"/>
              <a:buChar char="Ø"/>
            </a:pPr>
            <a:endParaRPr lang="en-US" sz="2800" dirty="0" smtClean="0">
              <a:latin typeface="Times New Roman" pitchFamily="18" charset="0"/>
              <a:cs typeface="Times New Roman" pitchFamily="18" charset="0"/>
            </a:endParaRPr>
          </a:p>
          <a:p>
            <a:pPr>
              <a:buFont typeface="Wingdings" pitchFamily="2" charset="2"/>
              <a:buChar char="Ø"/>
            </a:pPr>
            <a:r>
              <a:rPr lang="en-US" sz="2800" dirty="0" err="1" smtClean="0">
                <a:latin typeface="Times New Roman" pitchFamily="18" charset="0"/>
                <a:cs typeface="Times New Roman" pitchFamily="18" charset="0"/>
              </a:rPr>
              <a:t>Đái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tháo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đường</a:t>
            </a:r>
            <a:r>
              <a:rPr lang="en-US" sz="2800"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do </a:t>
            </a:r>
            <a:r>
              <a:rPr lang="en-US" sz="2800" b="1" dirty="0" err="1" smtClean="0">
                <a:latin typeface="Times New Roman" pitchFamily="18" charset="0"/>
                <a:cs typeface="Times New Roman" pitchFamily="18" charset="0"/>
              </a:rPr>
              <a:t>thuốc</a:t>
            </a:r>
            <a:r>
              <a:rPr lang="en-US" sz="2800" dirty="0" smtClean="0">
                <a:latin typeface="Times New Roman" pitchFamily="18" charset="0"/>
                <a:cs typeface="Times New Roman" pitchFamily="18" charset="0"/>
              </a:rPr>
              <a:t>: corticoid, </a:t>
            </a:r>
            <a:r>
              <a:rPr lang="en-US" sz="2800" dirty="0" err="1" smtClean="0">
                <a:latin typeface="Times New Roman" pitchFamily="18" charset="0"/>
                <a:cs typeface="Times New Roman" pitchFamily="18" charset="0"/>
              </a:rPr>
              <a:t>thuốc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tránh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thai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thuốc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lợi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tiểu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thải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muối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furosemid</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hypothiazid</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773382" y="2563091"/>
            <a:ext cx="8368145" cy="914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err="1" smtClean="0">
                <a:solidFill>
                  <a:schemeClr val="accent6"/>
                </a:solidFill>
              </a:rPr>
              <a:t>Phần</a:t>
            </a:r>
            <a:r>
              <a:rPr lang="en-US" sz="3200" b="1" dirty="0" smtClean="0">
                <a:solidFill>
                  <a:schemeClr val="accent6"/>
                </a:solidFill>
              </a:rPr>
              <a:t> 3:  </a:t>
            </a:r>
            <a:r>
              <a:rPr lang="en-US" sz="3200" b="1" dirty="0" err="1" smtClean="0">
                <a:solidFill>
                  <a:schemeClr val="accent6"/>
                </a:solidFill>
              </a:rPr>
              <a:t>Triệu</a:t>
            </a:r>
            <a:r>
              <a:rPr lang="en-US" sz="3200" b="1" dirty="0" smtClean="0">
                <a:solidFill>
                  <a:schemeClr val="accent6"/>
                </a:solidFill>
              </a:rPr>
              <a:t> </a:t>
            </a:r>
            <a:r>
              <a:rPr lang="en-US" sz="3200" b="1" dirty="0" err="1" smtClean="0">
                <a:solidFill>
                  <a:schemeClr val="accent6"/>
                </a:solidFill>
              </a:rPr>
              <a:t>chứng</a:t>
            </a:r>
            <a:r>
              <a:rPr lang="en-US" sz="3200" b="1" dirty="0" smtClean="0">
                <a:solidFill>
                  <a:schemeClr val="accent6"/>
                </a:solidFill>
              </a:rPr>
              <a:t> </a:t>
            </a:r>
            <a:r>
              <a:rPr lang="en-US" sz="3200" b="1" dirty="0" err="1" smtClean="0">
                <a:solidFill>
                  <a:schemeClr val="accent6"/>
                </a:solidFill>
              </a:rPr>
              <a:t>lâm</a:t>
            </a:r>
            <a:r>
              <a:rPr lang="en-US" sz="3200" b="1" dirty="0" smtClean="0">
                <a:solidFill>
                  <a:schemeClr val="accent6"/>
                </a:solidFill>
              </a:rPr>
              <a:t> </a:t>
            </a:r>
            <a:r>
              <a:rPr lang="en-US" sz="3200" b="1" dirty="0" err="1" smtClean="0">
                <a:solidFill>
                  <a:schemeClr val="accent6"/>
                </a:solidFill>
              </a:rPr>
              <a:t>sàng</a:t>
            </a:r>
            <a:r>
              <a:rPr lang="en-US" sz="3200" b="1" dirty="0" smtClean="0">
                <a:solidFill>
                  <a:schemeClr val="accent6"/>
                </a:solidFill>
              </a:rPr>
              <a:t> </a:t>
            </a:r>
            <a:r>
              <a:rPr lang="en-US" sz="3200" b="1" dirty="0" err="1" smtClean="0">
                <a:solidFill>
                  <a:schemeClr val="accent6"/>
                </a:solidFill>
              </a:rPr>
              <a:t>và</a:t>
            </a:r>
            <a:r>
              <a:rPr lang="en-US" sz="3200" b="1" dirty="0" smtClean="0">
                <a:solidFill>
                  <a:schemeClr val="accent6"/>
                </a:solidFill>
              </a:rPr>
              <a:t> </a:t>
            </a:r>
            <a:r>
              <a:rPr lang="en-US" sz="3200" b="1" dirty="0" err="1" smtClean="0">
                <a:solidFill>
                  <a:schemeClr val="accent6"/>
                </a:solidFill>
              </a:rPr>
              <a:t>chẩn</a:t>
            </a:r>
            <a:r>
              <a:rPr lang="en-US" sz="3200" b="1" dirty="0" smtClean="0">
                <a:solidFill>
                  <a:schemeClr val="accent6"/>
                </a:solidFill>
              </a:rPr>
              <a:t> </a:t>
            </a:r>
            <a:r>
              <a:rPr lang="en-US" sz="3200" b="1" dirty="0" err="1" smtClean="0">
                <a:solidFill>
                  <a:schemeClr val="accent6"/>
                </a:solidFill>
              </a:rPr>
              <a:t>đoán</a:t>
            </a:r>
            <a:endParaRPr lang="en-US" sz="3200" b="1" dirty="0">
              <a:solidFill>
                <a:schemeClr val="accent6"/>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1.Tiêu </a:t>
            </a:r>
            <a:r>
              <a:rPr lang="en-US" b="1" dirty="0" err="1" smtClean="0">
                <a:solidFill>
                  <a:srgbClr val="00B050"/>
                </a:solidFill>
              </a:rPr>
              <a:t>chuẩn</a:t>
            </a:r>
            <a:r>
              <a:rPr lang="en-US" b="1" dirty="0" smtClean="0">
                <a:solidFill>
                  <a:srgbClr val="00B050"/>
                </a:solidFill>
              </a:rPr>
              <a:t> </a:t>
            </a:r>
            <a:r>
              <a:rPr lang="en-US" b="1" dirty="0" err="1" smtClean="0">
                <a:solidFill>
                  <a:srgbClr val="00B050"/>
                </a:solidFill>
              </a:rPr>
              <a:t>chẩn</a:t>
            </a:r>
            <a:r>
              <a:rPr lang="en-US" b="1" dirty="0" smtClean="0">
                <a:solidFill>
                  <a:srgbClr val="00B050"/>
                </a:solidFill>
              </a:rPr>
              <a:t> </a:t>
            </a:r>
            <a:r>
              <a:rPr lang="en-US" b="1" dirty="0" err="1" smtClean="0">
                <a:solidFill>
                  <a:srgbClr val="00B050"/>
                </a:solidFill>
              </a:rPr>
              <a:t>đoán</a:t>
            </a:r>
            <a:r>
              <a:rPr lang="en-US" b="1" dirty="0" smtClean="0">
                <a:solidFill>
                  <a:srgbClr val="00B050"/>
                </a:solidFill>
              </a:rPr>
              <a:t> ĐTĐ</a:t>
            </a:r>
            <a:endParaRPr lang="en-US" b="1" dirty="0">
              <a:solidFill>
                <a:srgbClr val="00B050"/>
              </a:solidFill>
            </a:endParaRPr>
          </a:p>
        </p:txBody>
      </p:sp>
      <p:sp>
        <p:nvSpPr>
          <p:cNvPr id="3" name="Content Placeholder 2"/>
          <p:cNvSpPr>
            <a:spLocks noGrp="1"/>
          </p:cNvSpPr>
          <p:nvPr>
            <p:ph idx="1"/>
          </p:nvPr>
        </p:nvSpPr>
        <p:spPr>
          <a:xfrm>
            <a:off x="1025236" y="1330035"/>
            <a:ext cx="9185564" cy="5334000"/>
          </a:xfrm>
        </p:spPr>
        <p:txBody>
          <a:bodyPr>
            <a:noAutofit/>
          </a:bodyPr>
          <a:lstStyle/>
          <a:p>
            <a:pPr>
              <a:buNone/>
            </a:pPr>
            <a:r>
              <a:rPr lang="en-US" sz="2400" b="1" dirty="0" smtClean="0">
                <a:latin typeface="Times New Roman" pitchFamily="18" charset="0"/>
                <a:cs typeface="Times New Roman" pitchFamily="18" charset="0"/>
              </a:rPr>
              <a:t>Theo ADA 2018</a:t>
            </a:r>
          </a:p>
          <a:p>
            <a:pPr>
              <a:buNone/>
            </a:pPr>
            <a:endParaRPr lang="en-US" sz="2400" dirty="0" smtClean="0">
              <a:latin typeface="Times New Roman" pitchFamily="18" charset="0"/>
              <a:cs typeface="Times New Roman" pitchFamily="18" charset="0"/>
            </a:endParaRPr>
          </a:p>
          <a:p>
            <a:pPr>
              <a:buNone/>
            </a:pPr>
            <a:r>
              <a:rPr lang="en-US" sz="2400" dirty="0" smtClean="0">
                <a:latin typeface="Times New Roman" pitchFamily="18" charset="0"/>
                <a:cs typeface="Times New Roman" pitchFamily="18" charset="0"/>
              </a:rPr>
              <a:t>1.Glucose </a:t>
            </a:r>
            <a:r>
              <a:rPr lang="en-US" sz="2400" dirty="0" err="1">
                <a:latin typeface="Times New Roman" pitchFamily="18" charset="0"/>
                <a:cs typeface="Times New Roman" pitchFamily="18" charset="0"/>
              </a:rPr>
              <a:t>huyết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đói</a:t>
            </a:r>
            <a:r>
              <a:rPr lang="en-US" sz="2400" dirty="0">
                <a:latin typeface="Times New Roman" pitchFamily="18" charset="0"/>
                <a:cs typeface="Times New Roman" pitchFamily="18" charset="0"/>
              </a:rPr>
              <a:t> (FPG) ≥ 126mg/dl (7.0 </a:t>
            </a:r>
            <a:r>
              <a:rPr lang="en-US" sz="2400" dirty="0" err="1">
                <a:latin typeface="Times New Roman" pitchFamily="18" charset="0"/>
                <a:cs typeface="Times New Roman" pitchFamily="18" charset="0"/>
              </a:rPr>
              <a:t>mmol</a:t>
            </a:r>
            <a:r>
              <a:rPr lang="en-US" sz="2400" dirty="0">
                <a:latin typeface="Times New Roman" pitchFamily="18" charset="0"/>
                <a:cs typeface="Times New Roman" pitchFamily="18" charset="0"/>
              </a:rPr>
              <a:t>/l)</a:t>
            </a:r>
          </a:p>
          <a:p>
            <a:pPr>
              <a:buNone/>
            </a:pPr>
            <a:r>
              <a:rPr lang="en-US" sz="2400" dirty="0" smtClean="0">
                <a:latin typeface="Times New Roman" pitchFamily="18" charset="0"/>
                <a:cs typeface="Times New Roman" pitchFamily="18" charset="0"/>
              </a:rPr>
              <a:t>2.Test </a:t>
            </a:r>
            <a:r>
              <a:rPr lang="en-US" sz="2400" dirty="0">
                <a:latin typeface="Times New Roman" pitchFamily="18" charset="0"/>
                <a:cs typeface="Times New Roman" pitchFamily="18" charset="0"/>
              </a:rPr>
              <a:t>dung </a:t>
            </a:r>
            <a:r>
              <a:rPr lang="en-US" sz="2400" dirty="0" err="1">
                <a:latin typeface="Times New Roman" pitchFamily="18" charset="0"/>
                <a:cs typeface="Times New Roman" pitchFamily="18" charset="0"/>
              </a:rPr>
              <a:t>nạp</a:t>
            </a:r>
            <a:r>
              <a:rPr lang="en-US" sz="2400" dirty="0">
                <a:latin typeface="Times New Roman" pitchFamily="18" charset="0"/>
                <a:cs typeface="Times New Roman" pitchFamily="18" charset="0"/>
              </a:rPr>
              <a:t> glucose </a:t>
            </a: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uống</a:t>
            </a:r>
            <a:r>
              <a:rPr lang="en-US" sz="2400" dirty="0" smtClean="0">
                <a:latin typeface="Times New Roman" pitchFamily="18" charset="0"/>
                <a:cs typeface="Times New Roman" pitchFamily="18" charset="0"/>
              </a:rPr>
              <a:t> 75 gram glucose khan </a:t>
            </a:r>
            <a:r>
              <a:rPr lang="en-US" sz="2400" dirty="0" err="1" smtClean="0">
                <a:latin typeface="Times New Roman" pitchFamily="18" charset="0"/>
                <a:cs typeface="Times New Roman" pitchFamily="18" charset="0"/>
              </a:rPr>
              <a:t>hòa</a:t>
            </a:r>
            <a:r>
              <a:rPr lang="en-US" sz="2400" dirty="0" smtClean="0">
                <a:latin typeface="Times New Roman" pitchFamily="18" charset="0"/>
                <a:cs typeface="Times New Roman" pitchFamily="18" charset="0"/>
              </a:rPr>
              <a:t> tan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nuớc</a:t>
            </a:r>
            <a:r>
              <a:rPr lang="en-US" sz="2400" dirty="0" smtClean="0">
                <a:latin typeface="Times New Roman" pitchFamily="18" charset="0"/>
                <a:cs typeface="Times New Roman" pitchFamily="18" charset="0"/>
              </a:rPr>
              <a:t>) </a:t>
            </a:r>
          </a:p>
          <a:p>
            <a:pPr marL="0" indent="0">
              <a:buNone/>
            </a:pP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2 </a:t>
            </a:r>
            <a:r>
              <a:rPr lang="en-US" sz="2400" dirty="0" err="1">
                <a:latin typeface="Times New Roman" pitchFamily="18" charset="0"/>
                <a:cs typeface="Times New Roman" pitchFamily="18" charset="0"/>
              </a:rPr>
              <a:t>giờ</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uống</a:t>
            </a:r>
            <a:r>
              <a:rPr lang="en-US" sz="2400" dirty="0">
                <a:latin typeface="Times New Roman" pitchFamily="18" charset="0"/>
                <a:cs typeface="Times New Roman" pitchFamily="18" charset="0"/>
              </a:rPr>
              <a:t> ≥ 200 mg/dl (11.1mmol/l)</a:t>
            </a:r>
          </a:p>
          <a:p>
            <a:pPr>
              <a:buNone/>
            </a:pPr>
            <a:r>
              <a:rPr lang="en-US" sz="2400" dirty="0" smtClean="0">
                <a:latin typeface="Times New Roman" pitchFamily="18" charset="0"/>
                <a:cs typeface="Times New Roman" pitchFamily="18" charset="0"/>
              </a:rPr>
              <a:t>3.HbA1c </a:t>
            </a:r>
            <a:r>
              <a:rPr lang="en-US" sz="2400" dirty="0">
                <a:latin typeface="Times New Roman" pitchFamily="18" charset="0"/>
                <a:cs typeface="Times New Roman" pitchFamily="18" charset="0"/>
              </a:rPr>
              <a:t>≥ 6.5% (48mmol/mol)</a:t>
            </a:r>
          </a:p>
          <a:p>
            <a:pPr>
              <a:buNone/>
            </a:pPr>
            <a:r>
              <a:rPr lang="en-US" sz="2400" dirty="0" smtClean="0">
                <a:latin typeface="Times New Roman" pitchFamily="18" charset="0"/>
                <a:cs typeface="Times New Roman" pitchFamily="18" charset="0"/>
              </a:rPr>
              <a:t>4.Gucose </a:t>
            </a:r>
            <a:r>
              <a:rPr lang="en-US" sz="2400" dirty="0" err="1">
                <a:latin typeface="Times New Roman" pitchFamily="18" charset="0"/>
                <a:cs typeface="Times New Roman" pitchFamily="18" charset="0"/>
              </a:rPr>
              <a:t>huyết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kỳ</a:t>
            </a:r>
            <a:r>
              <a:rPr lang="en-US" sz="2400" dirty="0">
                <a:latin typeface="Times New Roman" pitchFamily="18" charset="0"/>
                <a:cs typeface="Times New Roman" pitchFamily="18" charset="0"/>
              </a:rPr>
              <a:t> ≥ 200mg/dl (11.1mmol/l)</a:t>
            </a:r>
          </a:p>
          <a:p>
            <a:pPr>
              <a:buFontTx/>
              <a:buChar char="-"/>
            </a:pPr>
            <a:r>
              <a:rPr lang="en-US" sz="2400" dirty="0" err="1">
                <a:latin typeface="Times New Roman" pitchFamily="18" charset="0"/>
                <a:cs typeface="Times New Roman" pitchFamily="18" charset="0"/>
              </a:rPr>
              <a:t>Kèm</a:t>
            </a:r>
            <a:r>
              <a:rPr lang="en-US" sz="2400" dirty="0">
                <a:latin typeface="Times New Roman" pitchFamily="18" charset="0"/>
                <a:cs typeface="Times New Roman" pitchFamily="18" charset="0"/>
              </a:rPr>
              <a:t> theo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tháo</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đường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nhiều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uống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nhiều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cân</a:t>
            </a:r>
            <a:endParaRPr lang="en-US" sz="2400" dirty="0" smtClean="0">
              <a:latin typeface="Times New Roman" pitchFamily="18" charset="0"/>
              <a:cs typeface="Times New Roman" pitchFamily="18" charset="0"/>
            </a:endParaRPr>
          </a:p>
          <a:p>
            <a:pPr>
              <a:buNone/>
            </a:pPr>
            <a:endParaRPr lang="en-US" sz="2400" dirty="0">
              <a:latin typeface="Times New Roman"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036093" y="1981200"/>
            <a:ext cx="2114354" cy="2971800"/>
          </a:xfrm>
          <a:prstGeom prst="rect">
            <a:avLst/>
          </a:prstGeom>
        </p:spPr>
      </p:pic>
    </p:spTree>
    <p:extLst>
      <p:ext uri="{BB962C8B-B14F-4D97-AF65-F5344CB8AC3E}">
        <p14:creationId xmlns:p14="http://schemas.microsoft.com/office/powerpoint/2010/main" xmlns="" val="37057991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nSpc>
                <a:spcPct val="150000"/>
              </a:lnSpc>
            </a:pPr>
            <a:r>
              <a:rPr lang="en-US" dirty="0" smtClean="0"/>
              <a:t> </a:t>
            </a:r>
            <a:r>
              <a:rPr lang="en-US" dirty="0" err="1" smtClean="0">
                <a:latin typeface="Times New Roman" pitchFamily="18" charset="0"/>
                <a:cs typeface="Times New Roman" pitchFamily="18" charset="0"/>
              </a:rPr>
              <a:t>Phải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ít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nhất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hai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lần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xét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nghiệm</a:t>
            </a:r>
            <a:r>
              <a:rPr lang="en-US" dirty="0" smtClean="0">
                <a:latin typeface="Times New Roman" pitchFamily="18" charset="0"/>
                <a:cs typeface="Times New Roman" pitchFamily="18" charset="0"/>
              </a:rPr>
              <a:t> ở </a:t>
            </a:r>
            <a:r>
              <a:rPr lang="en-US" dirty="0" err="1" smtClean="0">
                <a:latin typeface="Times New Roman" pitchFamily="18" charset="0"/>
                <a:cs typeface="Times New Roman" pitchFamily="18" charset="0"/>
              </a:rPr>
              <a:t>hai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thời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điểm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nhau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trừ</a:t>
            </a:r>
            <a:r>
              <a:rPr lang="en-US" dirty="0" smtClean="0">
                <a:latin typeface="Times New Roman" pitchFamily="18" charset="0"/>
                <a:cs typeface="Times New Roman" pitchFamily="18" charset="0"/>
              </a:rPr>
              <a:t> test </a:t>
            </a:r>
            <a:r>
              <a:rPr lang="en-US" dirty="0" err="1" smtClean="0">
                <a:latin typeface="Times New Roman" pitchFamily="18" charset="0"/>
                <a:cs typeface="Times New Roman" pitchFamily="18" charset="0"/>
              </a:rPr>
              <a:t>đường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huyết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bất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triệu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chứng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lâm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sàng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rõ</a:t>
            </a:r>
            <a:endParaRPr lang="en-US" dirty="0" smtClean="0">
              <a:latin typeface="Times New Roman" pitchFamily="18" charset="0"/>
              <a:cs typeface="Times New Roman" pitchFamily="18" charset="0"/>
            </a:endParaRPr>
          </a:p>
          <a:p>
            <a:pPr>
              <a:lnSpc>
                <a:spcPct val="150000"/>
              </a:lnSpc>
            </a:pPr>
            <a:r>
              <a:rPr lang="en-US" dirty="0" err="1" smtClean="0">
                <a:latin typeface="Times New Roman" pitchFamily="18" charset="0"/>
                <a:cs typeface="Times New Roman" pitchFamily="18" charset="0"/>
              </a:rPr>
              <a:t>Nếu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hai</a:t>
            </a:r>
            <a:r>
              <a:rPr lang="en-US" dirty="0" smtClean="0">
                <a:latin typeface="Times New Roman" pitchFamily="18" charset="0"/>
                <a:cs typeface="Times New Roman" pitchFamily="18" charset="0"/>
              </a:rPr>
              <a:t> PPXN </a:t>
            </a:r>
            <a:r>
              <a:rPr lang="en-US" dirty="0" err="1" smtClean="0">
                <a:latin typeface="Times New Roman" pitchFamily="18" charset="0"/>
                <a:cs typeface="Times New Roman" pitchFamily="18" charset="0"/>
              </a:rPr>
              <a:t>cho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kết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quả</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tương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dồng</a:t>
            </a:r>
            <a:endParaRPr lang="en-US" dirty="0" smtClean="0">
              <a:latin typeface="Times New Roman" pitchFamily="18" charset="0"/>
              <a:cs typeface="Times New Roman" pitchFamily="18" charset="0"/>
            </a:endParaRPr>
          </a:p>
          <a:p>
            <a:pPr>
              <a:lnSpc>
                <a:spcPct val="150000"/>
              </a:lnSpc>
              <a:buNone/>
            </a:pPr>
            <a:r>
              <a:rPr lang="en-US" dirty="0" smtClean="0">
                <a:latin typeface="Times New Roman" pitchFamily="18" charset="0"/>
                <a:cs typeface="Times New Roman" pitchFamily="18" charset="0"/>
              </a:rPr>
              <a:t>=&gt; </a:t>
            </a:r>
            <a:r>
              <a:rPr lang="en-US" dirty="0" err="1" smtClean="0">
                <a:latin typeface="Times New Roman" pitchFamily="18" charset="0"/>
                <a:cs typeface="Times New Roman" pitchFamily="18" charset="0"/>
              </a:rPr>
              <a:t>lấy</a:t>
            </a:r>
            <a:r>
              <a:rPr lang="en-US" dirty="0" smtClean="0">
                <a:latin typeface="Times New Roman" pitchFamily="18" charset="0"/>
                <a:cs typeface="Times New Roman" pitchFamily="18" charset="0"/>
              </a:rPr>
              <a:t> PPXN </a:t>
            </a:r>
            <a:r>
              <a:rPr lang="en-US" dirty="0" err="1" smtClean="0">
                <a:latin typeface="Times New Roman" pitchFamily="18" charset="0"/>
                <a:cs typeface="Times New Roman" pitchFamily="18" charset="0"/>
              </a:rPr>
              <a:t>cho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kết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quả</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nguỡng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chẩn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đoán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lặp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lại</a:t>
            </a:r>
            <a:r>
              <a:rPr lang="en-US" dirty="0" smtClean="0">
                <a:latin typeface="Times New Roman" pitchFamily="18" charset="0"/>
                <a:cs typeface="Times New Roman" pitchFamily="18" charset="0"/>
              </a:rPr>
              <a:t>=&gt;</a:t>
            </a:r>
            <a:r>
              <a:rPr lang="en-US" dirty="0" err="1" smtClean="0">
                <a:latin typeface="Times New Roman" pitchFamily="18" charset="0"/>
                <a:cs typeface="Times New Roman" pitchFamily="18" charset="0"/>
              </a:rPr>
              <a:t>chẩn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doán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được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đưa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dựa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trên</a:t>
            </a:r>
            <a:r>
              <a:rPr lang="en-US" dirty="0" smtClean="0">
                <a:latin typeface="Times New Roman" pitchFamily="18" charset="0"/>
                <a:cs typeface="Times New Roman" pitchFamily="18" charset="0"/>
              </a:rPr>
              <a:t> XN </a:t>
            </a:r>
            <a:r>
              <a:rPr lang="en-US" dirty="0" err="1" smtClean="0">
                <a:latin typeface="Times New Roman" pitchFamily="18" charset="0"/>
                <a:cs typeface="Times New Roman" pitchFamily="18" charset="0"/>
              </a:rPr>
              <a:t>sau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cùng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này</a:t>
            </a:r>
            <a:endParaRPr lang="en-US" dirty="0">
              <a:latin typeface="Times New Roman" pitchFamily="18" charset="0"/>
              <a:cs typeface="Times New Roman" pitchFamily="18" charset="0"/>
            </a:endParaRPr>
          </a:p>
        </p:txBody>
      </p:sp>
      <p:sp>
        <p:nvSpPr>
          <p:cNvPr id="4" name="Explosion 1 3"/>
          <p:cNvSpPr/>
          <p:nvPr/>
        </p:nvSpPr>
        <p:spPr>
          <a:xfrm>
            <a:off x="678830" y="221670"/>
            <a:ext cx="3297382" cy="1565564"/>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solidFill>
                  <a:srgbClr val="FFFF00"/>
                </a:solidFill>
              </a:rPr>
              <a:t>Lưu</a:t>
            </a:r>
            <a:r>
              <a:rPr lang="en-US" sz="4000" dirty="0" smtClean="0">
                <a:solidFill>
                  <a:srgbClr val="FFFF00"/>
                </a:solidFill>
              </a:rPr>
              <a:t> ý</a:t>
            </a:r>
            <a:endParaRPr lang="en-US" sz="4000" dirty="0">
              <a:solidFill>
                <a:srgbClr val="FFFF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Tình</a:t>
            </a:r>
            <a:r>
              <a:rPr lang="en-US" dirty="0" smtClean="0"/>
              <a:t> </a:t>
            </a:r>
            <a:r>
              <a:rPr lang="en-US" dirty="0" err="1" smtClean="0"/>
              <a:t>huống</a:t>
            </a:r>
            <a:r>
              <a:rPr lang="en-US" dirty="0" smtClean="0"/>
              <a:t> </a:t>
            </a:r>
            <a:r>
              <a:rPr lang="en-US" dirty="0" err="1" smtClean="0"/>
              <a:t>chẩn</a:t>
            </a:r>
            <a:r>
              <a:rPr lang="en-US" dirty="0" smtClean="0"/>
              <a:t> </a:t>
            </a:r>
            <a:r>
              <a:rPr lang="en-US" dirty="0" err="1" smtClean="0"/>
              <a:t>đoán</a:t>
            </a:r>
            <a:r>
              <a:rPr lang="en-US" dirty="0" smtClean="0">
                <a:latin typeface="Times" pitchFamily="34" charset="0"/>
                <a:ea typeface="Times" pitchFamily="34" charset="0"/>
                <a:cs typeface="Times" pitchFamily="34" charset="0"/>
              </a:rPr>
              <a:t> </a:t>
            </a:r>
            <a:r>
              <a:rPr lang="en-US" dirty="0" err="1" smtClean="0">
                <a:latin typeface="Times" pitchFamily="34" charset="0"/>
                <a:ea typeface="Times" pitchFamily="34" charset="0"/>
                <a:cs typeface="Times" pitchFamily="34" charset="0"/>
              </a:rPr>
              <a:t>chẩn</a:t>
            </a:r>
            <a:r>
              <a:rPr lang="en-US" dirty="0" smtClean="0">
                <a:latin typeface="Times" pitchFamily="34" charset="0"/>
                <a:ea typeface="Times" pitchFamily="34" charset="0"/>
                <a:cs typeface="Times" pitchFamily="34" charset="0"/>
              </a:rPr>
              <a:t> </a:t>
            </a:r>
            <a:r>
              <a:rPr lang="en-US" dirty="0" err="1" smtClean="0">
                <a:latin typeface="Times" pitchFamily="34" charset="0"/>
                <a:ea typeface="Times" pitchFamily="34" charset="0"/>
                <a:cs typeface="Times" pitchFamily="34" charset="0"/>
              </a:rPr>
              <a:t>doán</a:t>
            </a:r>
            <a:r>
              <a:rPr lang="en-US" dirty="0" smtClean="0">
                <a:latin typeface="Times" pitchFamily="34" charset="0"/>
                <a:ea typeface="Times" pitchFamily="34" charset="0"/>
                <a:cs typeface="Times" pitchFamily="34" charset="0"/>
              </a:rPr>
              <a:t> ÐTÐ)</a:t>
            </a:r>
            <a:endParaRPr lang="en-US" dirty="0"/>
          </a:p>
        </p:txBody>
      </p:sp>
      <p:sp>
        <p:nvSpPr>
          <p:cNvPr id="3" name="Content Placeholder 2"/>
          <p:cNvSpPr>
            <a:spLocks noGrp="1"/>
          </p:cNvSpPr>
          <p:nvPr>
            <p:ph idx="1"/>
          </p:nvPr>
        </p:nvSpPr>
        <p:spPr>
          <a:xfrm>
            <a:off x="838200" y="1825625"/>
            <a:ext cx="10515600" cy="3045920"/>
          </a:xfrm>
        </p:spPr>
        <p:txBody>
          <a:bodyPr>
            <a:normAutofit/>
          </a:bodyPr>
          <a:lstStyle/>
          <a:p>
            <a:r>
              <a:rPr lang="fr-FR" dirty="0" err="1" smtClean="0">
                <a:latin typeface="Times" pitchFamily="34" charset="0"/>
                <a:ea typeface="Times" pitchFamily="34" charset="0"/>
                <a:cs typeface="Times" pitchFamily="34" charset="0"/>
              </a:rPr>
              <a:t>Nếu</a:t>
            </a:r>
            <a:r>
              <a:rPr lang="fr-FR" dirty="0" smtClean="0">
                <a:latin typeface="Times" pitchFamily="34" charset="0"/>
                <a:ea typeface="Times" pitchFamily="34" charset="0"/>
                <a:cs typeface="Times" pitchFamily="34" charset="0"/>
              </a:rPr>
              <a:t> HbA1C </a:t>
            </a:r>
            <a:r>
              <a:rPr lang="fr-FR" dirty="0" err="1" smtClean="0">
                <a:latin typeface="Times" pitchFamily="34" charset="0"/>
                <a:ea typeface="Times" pitchFamily="34" charset="0"/>
                <a:cs typeface="Times" pitchFamily="34" charset="0"/>
              </a:rPr>
              <a:t>lần</a:t>
            </a:r>
            <a:r>
              <a:rPr lang="fr-FR" dirty="0" smtClean="0">
                <a:latin typeface="Times" pitchFamily="34" charset="0"/>
                <a:ea typeface="Times" pitchFamily="34" charset="0"/>
                <a:cs typeface="Times" pitchFamily="34" charset="0"/>
              </a:rPr>
              <a:t> 1 là 7% (=&gt; </a:t>
            </a:r>
            <a:r>
              <a:rPr lang="fr-FR" dirty="0" err="1" smtClean="0">
                <a:latin typeface="Times" pitchFamily="34" charset="0"/>
                <a:ea typeface="Times" pitchFamily="34" charset="0"/>
                <a:cs typeface="Times" pitchFamily="34" charset="0"/>
              </a:rPr>
              <a:t>lần</a:t>
            </a:r>
            <a:r>
              <a:rPr lang="fr-FR" dirty="0" smtClean="0">
                <a:latin typeface="Times" pitchFamily="34" charset="0"/>
                <a:ea typeface="Times" pitchFamily="34" charset="0"/>
                <a:cs typeface="Times" pitchFamily="34" charset="0"/>
              </a:rPr>
              <a:t> 2 là 6,8% =&gt;</a:t>
            </a:r>
            <a:r>
              <a:rPr lang="en-US" dirty="0" err="1" smtClean="0">
                <a:latin typeface="Times" pitchFamily="34" charset="0"/>
                <a:ea typeface="Times" pitchFamily="34" charset="0"/>
                <a:cs typeface="Times" pitchFamily="34" charset="0"/>
              </a:rPr>
              <a:t>chẩn</a:t>
            </a:r>
            <a:r>
              <a:rPr lang="en-US" dirty="0" smtClean="0">
                <a:latin typeface="Times" pitchFamily="34" charset="0"/>
                <a:ea typeface="Times" pitchFamily="34" charset="0"/>
                <a:cs typeface="Times" pitchFamily="34" charset="0"/>
              </a:rPr>
              <a:t> </a:t>
            </a:r>
            <a:r>
              <a:rPr lang="en-US" dirty="0" err="1" smtClean="0">
                <a:latin typeface="Times" pitchFamily="34" charset="0"/>
                <a:ea typeface="Times" pitchFamily="34" charset="0"/>
                <a:cs typeface="Times" pitchFamily="34" charset="0"/>
              </a:rPr>
              <a:t>doán</a:t>
            </a:r>
            <a:r>
              <a:rPr lang="en-US" dirty="0" smtClean="0">
                <a:latin typeface="Times" pitchFamily="34" charset="0"/>
                <a:ea typeface="Times" pitchFamily="34" charset="0"/>
                <a:cs typeface="Times" pitchFamily="34" charset="0"/>
              </a:rPr>
              <a:t> ÐTÐ)</a:t>
            </a:r>
          </a:p>
          <a:p>
            <a:r>
              <a:rPr lang="en-US" dirty="0" smtClean="0">
                <a:latin typeface="Times" pitchFamily="34" charset="0"/>
                <a:ea typeface="Times" pitchFamily="34" charset="0"/>
                <a:cs typeface="Times" pitchFamily="34" charset="0"/>
              </a:rPr>
              <a:t> </a:t>
            </a:r>
            <a:r>
              <a:rPr lang="en-US" dirty="0" err="1" smtClean="0">
                <a:latin typeface="Times" pitchFamily="34" charset="0"/>
                <a:ea typeface="Times" pitchFamily="34" charset="0"/>
                <a:cs typeface="Times" pitchFamily="34" charset="0"/>
              </a:rPr>
              <a:t>Nếu</a:t>
            </a:r>
            <a:r>
              <a:rPr lang="en-US" dirty="0" smtClean="0">
                <a:latin typeface="Times" pitchFamily="34" charset="0"/>
                <a:ea typeface="Times" pitchFamily="34" charset="0"/>
                <a:cs typeface="Times" pitchFamily="34" charset="0"/>
              </a:rPr>
              <a:t> </a:t>
            </a:r>
            <a:r>
              <a:rPr lang="en-US" dirty="0" err="1" smtClean="0">
                <a:latin typeface="Times" pitchFamily="34" charset="0"/>
                <a:ea typeface="Times" pitchFamily="34" charset="0"/>
                <a:cs typeface="Times" pitchFamily="34" charset="0"/>
              </a:rPr>
              <a:t>hai</a:t>
            </a:r>
            <a:r>
              <a:rPr lang="en-US" dirty="0" smtClean="0">
                <a:latin typeface="Times" pitchFamily="34" charset="0"/>
                <a:ea typeface="Times" pitchFamily="34" charset="0"/>
                <a:cs typeface="Times" pitchFamily="34" charset="0"/>
              </a:rPr>
              <a:t> PPXN (</a:t>
            </a:r>
            <a:r>
              <a:rPr lang="en-US" dirty="0" err="1" smtClean="0">
                <a:latin typeface="Times" pitchFamily="34" charset="0"/>
                <a:ea typeface="Times" pitchFamily="34" charset="0"/>
                <a:cs typeface="Times" pitchFamily="34" charset="0"/>
              </a:rPr>
              <a:t>như</a:t>
            </a:r>
            <a:r>
              <a:rPr lang="en-US" dirty="0" smtClean="0">
                <a:latin typeface="Times" pitchFamily="34" charset="0"/>
                <a:ea typeface="Times" pitchFamily="34" charset="0"/>
                <a:cs typeface="Times" pitchFamily="34" charset="0"/>
              </a:rPr>
              <a:t> HbA1C </a:t>
            </a:r>
            <a:r>
              <a:rPr lang="en-US" dirty="0" err="1" smtClean="0">
                <a:latin typeface="Times" pitchFamily="34" charset="0"/>
                <a:ea typeface="Times" pitchFamily="34" charset="0"/>
                <a:cs typeface="Times" pitchFamily="34" charset="0"/>
              </a:rPr>
              <a:t>và</a:t>
            </a:r>
            <a:r>
              <a:rPr lang="en-US" dirty="0" smtClean="0">
                <a:latin typeface="Times" pitchFamily="34" charset="0"/>
                <a:ea typeface="Times" pitchFamily="34" charset="0"/>
                <a:cs typeface="Times" pitchFamily="34" charset="0"/>
              </a:rPr>
              <a:t> FPG) </a:t>
            </a:r>
            <a:r>
              <a:rPr lang="en-US" dirty="0" err="1" smtClean="0">
                <a:latin typeface="Times" pitchFamily="34" charset="0"/>
                <a:ea typeface="Times" pitchFamily="34" charset="0"/>
                <a:cs typeface="Times" pitchFamily="34" charset="0"/>
              </a:rPr>
              <a:t>dều</a:t>
            </a:r>
            <a:r>
              <a:rPr lang="en-US" dirty="0" smtClean="0">
                <a:latin typeface="Times" pitchFamily="34" charset="0"/>
                <a:ea typeface="Times" pitchFamily="34" charset="0"/>
                <a:cs typeface="Times" pitchFamily="34" charset="0"/>
              </a:rPr>
              <a:t> </a:t>
            </a:r>
            <a:r>
              <a:rPr lang="en-US" dirty="0" err="1" smtClean="0">
                <a:latin typeface="Times" pitchFamily="34" charset="0"/>
                <a:ea typeface="Times" pitchFamily="34" charset="0"/>
                <a:cs typeface="Times" pitchFamily="34" charset="0"/>
              </a:rPr>
              <a:t>chokế</a:t>
            </a:r>
            <a:r>
              <a:rPr lang="en-US" dirty="0" smtClean="0">
                <a:latin typeface="Times" pitchFamily="34" charset="0"/>
                <a:ea typeface="Times" pitchFamily="34" charset="0"/>
                <a:cs typeface="Times" pitchFamily="34" charset="0"/>
              </a:rPr>
              <a:t> </a:t>
            </a:r>
            <a:r>
              <a:rPr lang="en-US" dirty="0" err="1" smtClean="0">
                <a:latin typeface="Times" pitchFamily="34" charset="0"/>
                <a:ea typeface="Times" pitchFamily="34" charset="0"/>
                <a:cs typeface="Times" pitchFamily="34" charset="0"/>
              </a:rPr>
              <a:t>quả</a:t>
            </a:r>
            <a:r>
              <a:rPr lang="en-US" dirty="0" smtClean="0">
                <a:latin typeface="Times" pitchFamily="34" charset="0"/>
                <a:ea typeface="Times" pitchFamily="34" charset="0"/>
                <a:cs typeface="Times" pitchFamily="34" charset="0"/>
              </a:rPr>
              <a:t> </a:t>
            </a:r>
            <a:r>
              <a:rPr lang="en-US" dirty="0" err="1" smtClean="0">
                <a:latin typeface="Times" pitchFamily="34" charset="0"/>
                <a:ea typeface="Times" pitchFamily="34" charset="0"/>
                <a:cs typeface="Times" pitchFamily="34" charset="0"/>
              </a:rPr>
              <a:t>trên</a:t>
            </a:r>
            <a:r>
              <a:rPr lang="en-US" dirty="0" smtClean="0">
                <a:latin typeface="Times" pitchFamily="34" charset="0"/>
                <a:ea typeface="Times" pitchFamily="34" charset="0"/>
                <a:cs typeface="Times" pitchFamily="34" charset="0"/>
              </a:rPr>
              <a:t> </a:t>
            </a:r>
            <a:r>
              <a:rPr lang="en-US" dirty="0" err="1" smtClean="0">
                <a:latin typeface="Times" pitchFamily="34" charset="0"/>
                <a:ea typeface="Times" pitchFamily="34" charset="0"/>
                <a:cs typeface="Times" pitchFamily="34" charset="0"/>
              </a:rPr>
              <a:t>mức</a:t>
            </a:r>
            <a:r>
              <a:rPr lang="en-US" dirty="0" smtClean="0">
                <a:latin typeface="Times" pitchFamily="34" charset="0"/>
                <a:ea typeface="Times" pitchFamily="34" charset="0"/>
                <a:cs typeface="Times" pitchFamily="34" charset="0"/>
              </a:rPr>
              <a:t> </a:t>
            </a:r>
            <a:r>
              <a:rPr lang="en-US" dirty="0" err="1" smtClean="0">
                <a:latin typeface="Times" pitchFamily="34" charset="0"/>
                <a:ea typeface="Times" pitchFamily="34" charset="0"/>
                <a:cs typeface="Times" pitchFamily="34" charset="0"/>
              </a:rPr>
              <a:t>ngưỡng</a:t>
            </a:r>
            <a:r>
              <a:rPr lang="en-US" dirty="0" smtClean="0">
                <a:latin typeface="Times" pitchFamily="34" charset="0"/>
                <a:ea typeface="Times" pitchFamily="34" charset="0"/>
                <a:cs typeface="Times" pitchFamily="34" charset="0"/>
              </a:rPr>
              <a:t> </a:t>
            </a:r>
            <a:r>
              <a:rPr lang="en-US" dirty="0" err="1" smtClean="0">
                <a:latin typeface="Times" pitchFamily="34" charset="0"/>
                <a:ea typeface="Times" pitchFamily="34" charset="0"/>
                <a:cs typeface="Times" pitchFamily="34" charset="0"/>
              </a:rPr>
              <a:t>chẩn</a:t>
            </a:r>
            <a:r>
              <a:rPr lang="en-US" dirty="0" smtClean="0">
                <a:latin typeface="Times" pitchFamily="34" charset="0"/>
                <a:ea typeface="Times" pitchFamily="34" charset="0"/>
                <a:cs typeface="Times" pitchFamily="34" charset="0"/>
              </a:rPr>
              <a:t> </a:t>
            </a:r>
            <a:r>
              <a:rPr lang="en-US" dirty="0" err="1" smtClean="0">
                <a:latin typeface="Times" pitchFamily="34" charset="0"/>
                <a:ea typeface="Times" pitchFamily="34" charset="0"/>
                <a:cs typeface="Times" pitchFamily="34" charset="0"/>
              </a:rPr>
              <a:t>doán</a:t>
            </a:r>
            <a:r>
              <a:rPr lang="en-US" dirty="0" smtClean="0">
                <a:latin typeface="Times" pitchFamily="34" charset="0"/>
                <a:ea typeface="Times" pitchFamily="34" charset="0"/>
                <a:cs typeface="Times" pitchFamily="34" charset="0"/>
              </a:rPr>
              <a:t> =&gt; </a:t>
            </a:r>
            <a:r>
              <a:rPr lang="en-US" dirty="0" err="1" smtClean="0">
                <a:latin typeface="Times" pitchFamily="34" charset="0"/>
                <a:ea typeface="Times" pitchFamily="34" charset="0"/>
                <a:cs typeface="Times" pitchFamily="34" charset="0"/>
              </a:rPr>
              <a:t>khẳng</a:t>
            </a:r>
            <a:r>
              <a:rPr lang="en-US" dirty="0" smtClean="0">
                <a:latin typeface="Times" pitchFamily="34" charset="0"/>
                <a:ea typeface="Times" pitchFamily="34" charset="0"/>
                <a:cs typeface="Times" pitchFamily="34" charset="0"/>
              </a:rPr>
              <a:t> </a:t>
            </a:r>
            <a:r>
              <a:rPr lang="en-US" dirty="0" err="1" smtClean="0">
                <a:latin typeface="Times" pitchFamily="34" charset="0"/>
                <a:ea typeface="Times" pitchFamily="34" charset="0"/>
                <a:cs typeface="Times" pitchFamily="34" charset="0"/>
              </a:rPr>
              <a:t>dịnh</a:t>
            </a:r>
            <a:r>
              <a:rPr lang="en-US" dirty="0" smtClean="0">
                <a:latin typeface="Times" pitchFamily="34" charset="0"/>
                <a:ea typeface="Times" pitchFamily="34" charset="0"/>
                <a:cs typeface="Times" pitchFamily="34" charset="0"/>
              </a:rPr>
              <a:t> ÐTÐ</a:t>
            </a:r>
          </a:p>
          <a:p>
            <a:r>
              <a:rPr lang="en-US" dirty="0" smtClean="0">
                <a:latin typeface="Times" pitchFamily="34" charset="0"/>
                <a:ea typeface="Times" pitchFamily="34" charset="0"/>
                <a:cs typeface="Times" pitchFamily="34" charset="0"/>
              </a:rPr>
              <a:t> BN </a:t>
            </a:r>
            <a:r>
              <a:rPr lang="en-US" dirty="0" err="1" smtClean="0">
                <a:latin typeface="Times" pitchFamily="34" charset="0"/>
                <a:ea typeface="Times" pitchFamily="34" charset="0"/>
                <a:cs typeface="Times" pitchFamily="34" charset="0"/>
              </a:rPr>
              <a:t>có</a:t>
            </a:r>
            <a:r>
              <a:rPr lang="en-US" dirty="0" smtClean="0">
                <a:latin typeface="Times" pitchFamily="34" charset="0"/>
                <a:ea typeface="Times" pitchFamily="34" charset="0"/>
                <a:cs typeface="Times" pitchFamily="34" charset="0"/>
              </a:rPr>
              <a:t> XN HbA1C &gt;= 6,5 % </a:t>
            </a:r>
            <a:r>
              <a:rPr lang="en-US" dirty="0" err="1" smtClean="0">
                <a:latin typeface="Times" pitchFamily="34" charset="0"/>
                <a:ea typeface="Times" pitchFamily="34" charset="0"/>
                <a:cs typeface="Times" pitchFamily="34" charset="0"/>
              </a:rPr>
              <a:t>nhung</a:t>
            </a:r>
            <a:r>
              <a:rPr lang="en-US" dirty="0" smtClean="0">
                <a:latin typeface="Times" pitchFamily="34" charset="0"/>
                <a:ea typeface="Times" pitchFamily="34" charset="0"/>
                <a:cs typeface="Times" pitchFamily="34" charset="0"/>
              </a:rPr>
              <a:t> FPG &lt; 126 mg/</a:t>
            </a:r>
            <a:r>
              <a:rPr lang="en-US" dirty="0" err="1" smtClean="0">
                <a:latin typeface="Times" pitchFamily="34" charset="0"/>
                <a:ea typeface="Times" pitchFamily="34" charset="0"/>
                <a:cs typeface="Times" pitchFamily="34" charset="0"/>
              </a:rPr>
              <a:t>dL</a:t>
            </a:r>
            <a:r>
              <a:rPr lang="en-US" dirty="0" smtClean="0">
                <a:latin typeface="Times" pitchFamily="34" charset="0"/>
                <a:ea typeface="Times" pitchFamily="34" charset="0"/>
                <a:cs typeface="Times" pitchFamily="34" charset="0"/>
              </a:rPr>
              <a:t>(7 </a:t>
            </a:r>
            <a:r>
              <a:rPr lang="en-US" dirty="0" err="1" smtClean="0">
                <a:latin typeface="Times" pitchFamily="34" charset="0"/>
                <a:ea typeface="Times" pitchFamily="34" charset="0"/>
                <a:cs typeface="Times" pitchFamily="34" charset="0"/>
              </a:rPr>
              <a:t>mmol</a:t>
            </a:r>
            <a:r>
              <a:rPr lang="en-US" dirty="0" smtClean="0">
                <a:latin typeface="Times" pitchFamily="34" charset="0"/>
                <a:ea typeface="Times" pitchFamily="34" charset="0"/>
                <a:cs typeface="Times" pitchFamily="34" charset="0"/>
              </a:rPr>
              <a:t>/L) </a:t>
            </a:r>
          </a:p>
          <a:p>
            <a:pPr>
              <a:buNone/>
            </a:pPr>
            <a:r>
              <a:rPr lang="en-US" dirty="0" err="1" smtClean="0">
                <a:latin typeface="Times" pitchFamily="34" charset="0"/>
                <a:ea typeface="Times" pitchFamily="34" charset="0"/>
                <a:cs typeface="Times" pitchFamily="34" charset="0"/>
              </a:rPr>
              <a:t>Thì</a:t>
            </a:r>
            <a:r>
              <a:rPr lang="en-US" dirty="0" smtClean="0">
                <a:latin typeface="Times" pitchFamily="34" charset="0"/>
                <a:ea typeface="Times" pitchFamily="34" charset="0"/>
                <a:cs typeface="Times" pitchFamily="34" charset="0"/>
              </a:rPr>
              <a:t>  </a:t>
            </a:r>
            <a:r>
              <a:rPr lang="en-US" dirty="0" err="1" smtClean="0">
                <a:latin typeface="Times" pitchFamily="34" charset="0"/>
                <a:ea typeface="Times" pitchFamily="34" charset="0"/>
                <a:cs typeface="Times" pitchFamily="34" charset="0"/>
              </a:rPr>
              <a:t>làm</a:t>
            </a:r>
            <a:r>
              <a:rPr lang="en-US" dirty="0" smtClean="0">
                <a:latin typeface="Times" pitchFamily="34" charset="0"/>
                <a:ea typeface="Times" pitchFamily="34" charset="0"/>
                <a:cs typeface="Times" pitchFamily="34" charset="0"/>
              </a:rPr>
              <a:t> </a:t>
            </a:r>
            <a:r>
              <a:rPr lang="en-US" dirty="0" err="1" smtClean="0">
                <a:latin typeface="Times" pitchFamily="34" charset="0"/>
                <a:ea typeface="Times" pitchFamily="34" charset="0"/>
                <a:cs typeface="Times" pitchFamily="34" charset="0"/>
              </a:rPr>
              <a:t>lại</a:t>
            </a:r>
            <a:r>
              <a:rPr lang="en-US" dirty="0" smtClean="0">
                <a:latin typeface="Times" pitchFamily="34" charset="0"/>
                <a:ea typeface="Times" pitchFamily="34" charset="0"/>
                <a:cs typeface="Times" pitchFamily="34" charset="0"/>
              </a:rPr>
              <a:t> HbA1C: </a:t>
            </a:r>
            <a:r>
              <a:rPr lang="en-US" dirty="0" err="1" smtClean="0">
                <a:latin typeface="Times" pitchFamily="34" charset="0"/>
                <a:ea typeface="Times" pitchFamily="34" charset="0"/>
                <a:cs typeface="Times" pitchFamily="34" charset="0"/>
              </a:rPr>
              <a:t>nếu</a:t>
            </a:r>
            <a:r>
              <a:rPr lang="en-US" dirty="0" smtClean="0">
                <a:latin typeface="Times" pitchFamily="34" charset="0"/>
                <a:ea typeface="Times" pitchFamily="34" charset="0"/>
                <a:cs typeface="Times" pitchFamily="34" charset="0"/>
              </a:rPr>
              <a:t> HbA1C &gt;=6,5% =&gt; </a:t>
            </a:r>
            <a:r>
              <a:rPr lang="en-US" dirty="0" err="1" smtClean="0">
                <a:latin typeface="Times" pitchFamily="34" charset="0"/>
                <a:ea typeface="Times" pitchFamily="34" charset="0"/>
                <a:cs typeface="Times" pitchFamily="34" charset="0"/>
              </a:rPr>
              <a:t>chẩn</a:t>
            </a:r>
            <a:r>
              <a:rPr lang="en-US" dirty="0" smtClean="0">
                <a:latin typeface="Times" pitchFamily="34" charset="0"/>
                <a:ea typeface="Times" pitchFamily="34" charset="0"/>
                <a:cs typeface="Times" pitchFamily="34" charset="0"/>
              </a:rPr>
              <a:t> </a:t>
            </a:r>
            <a:r>
              <a:rPr lang="en-US" dirty="0" err="1" smtClean="0">
                <a:latin typeface="Times" pitchFamily="34" charset="0"/>
                <a:ea typeface="Times" pitchFamily="34" charset="0"/>
                <a:cs typeface="Times" pitchFamily="34" charset="0"/>
              </a:rPr>
              <a:t>doán</a:t>
            </a:r>
            <a:r>
              <a:rPr lang="en-US" dirty="0" smtClean="0">
                <a:latin typeface="Times" pitchFamily="34" charset="0"/>
                <a:ea typeface="Times" pitchFamily="34" charset="0"/>
                <a:cs typeface="Times" pitchFamily="34" charset="0"/>
              </a:rPr>
              <a:t> ÐTÐ</a:t>
            </a:r>
            <a:endParaRPr lang="en-US" dirty="0">
              <a:latin typeface="Times" pitchFamily="34" charset="0"/>
              <a:ea typeface="Times" pitchFamily="34" charset="0"/>
              <a:cs typeface="Times"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7959"/>
            <a:ext cx="10515600" cy="1325563"/>
          </a:xfrm>
        </p:spPr>
        <p:txBody>
          <a:bodyPr/>
          <a:lstStyle/>
          <a:p>
            <a:r>
              <a:rPr lang="en-US" b="1" dirty="0" smtClean="0">
                <a:solidFill>
                  <a:srgbClr val="00B050"/>
                </a:solidFill>
              </a:rPr>
              <a:t>1.Tiêu </a:t>
            </a:r>
            <a:r>
              <a:rPr lang="en-US" b="1" dirty="0" err="1" smtClean="0">
                <a:solidFill>
                  <a:srgbClr val="00B050"/>
                </a:solidFill>
              </a:rPr>
              <a:t>chuẩn</a:t>
            </a:r>
            <a:r>
              <a:rPr lang="en-US" b="1" dirty="0" smtClean="0">
                <a:solidFill>
                  <a:srgbClr val="00B050"/>
                </a:solidFill>
              </a:rPr>
              <a:t> </a:t>
            </a:r>
            <a:r>
              <a:rPr lang="en-US" b="1" dirty="0" err="1" smtClean="0">
                <a:solidFill>
                  <a:srgbClr val="00B050"/>
                </a:solidFill>
              </a:rPr>
              <a:t>chẩn</a:t>
            </a:r>
            <a:r>
              <a:rPr lang="en-US" b="1" dirty="0" smtClean="0">
                <a:solidFill>
                  <a:srgbClr val="00B050"/>
                </a:solidFill>
              </a:rPr>
              <a:t> </a:t>
            </a:r>
            <a:r>
              <a:rPr lang="en-US" b="1" dirty="0" err="1" smtClean="0">
                <a:solidFill>
                  <a:srgbClr val="00B050"/>
                </a:solidFill>
              </a:rPr>
              <a:t>đoán</a:t>
            </a:r>
            <a:r>
              <a:rPr lang="en-US" b="1" dirty="0" smtClean="0">
                <a:solidFill>
                  <a:srgbClr val="00B050"/>
                </a:solidFill>
              </a:rPr>
              <a:t> ĐTĐ</a:t>
            </a:r>
            <a:endParaRPr lang="en-US" b="1" dirty="0">
              <a:solidFill>
                <a:srgbClr val="00B050"/>
              </a:solidFill>
            </a:endParaRPr>
          </a:p>
        </p:txBody>
      </p:sp>
      <p:sp>
        <p:nvSpPr>
          <p:cNvPr id="3" name="Content Placeholder 2"/>
          <p:cNvSpPr>
            <a:spLocks noGrp="1"/>
          </p:cNvSpPr>
          <p:nvPr>
            <p:ph idx="1"/>
          </p:nvPr>
        </p:nvSpPr>
        <p:spPr>
          <a:xfrm>
            <a:off x="838200" y="1083745"/>
            <a:ext cx="10515600" cy="5446447"/>
          </a:xfrm>
        </p:spPr>
        <p:txBody>
          <a:bodyPr>
            <a:noAutofit/>
          </a:bodyPr>
          <a:lstStyle/>
          <a:p>
            <a:pPr>
              <a:buFontTx/>
              <a:buChar char="-"/>
            </a:pPr>
            <a:r>
              <a:rPr lang="en-US" sz="2400" b="1" dirty="0"/>
              <a:t>Glucose </a:t>
            </a:r>
            <a:r>
              <a:rPr lang="en-US" sz="2400" b="1" dirty="0" err="1"/>
              <a:t>đói</a:t>
            </a:r>
            <a:r>
              <a:rPr lang="en-US" sz="2400" b="1" dirty="0"/>
              <a:t> (FPG)</a:t>
            </a:r>
          </a:p>
          <a:p>
            <a:pPr marL="0" indent="0">
              <a:buNone/>
            </a:pPr>
            <a:r>
              <a:rPr lang="en-US" sz="2400" dirty="0" smtClean="0"/>
              <a:t>+</a:t>
            </a:r>
            <a:r>
              <a:rPr lang="en-US" sz="2400" dirty="0" err="1" smtClean="0"/>
              <a:t>Bình</a:t>
            </a:r>
            <a:r>
              <a:rPr lang="en-US" sz="2400" dirty="0" smtClean="0"/>
              <a:t> </a:t>
            </a:r>
            <a:r>
              <a:rPr lang="en-US" sz="2400" dirty="0" err="1"/>
              <a:t>thường</a:t>
            </a:r>
            <a:r>
              <a:rPr lang="en-US" sz="2400" dirty="0"/>
              <a:t>: &lt;100mg/dl (5.6 </a:t>
            </a:r>
            <a:r>
              <a:rPr lang="en-US" sz="2400" dirty="0" err="1"/>
              <a:t>mmol</a:t>
            </a:r>
            <a:r>
              <a:rPr lang="en-US" sz="2400" dirty="0"/>
              <a:t>/L)</a:t>
            </a:r>
          </a:p>
          <a:p>
            <a:pPr marL="0" indent="0">
              <a:buNone/>
            </a:pPr>
            <a:r>
              <a:rPr lang="en-US" sz="2400" dirty="0" err="1" smtClean="0"/>
              <a:t>Tiền</a:t>
            </a:r>
            <a:r>
              <a:rPr lang="en-US" sz="2400" dirty="0" smtClean="0"/>
              <a:t> ĐTĐ + : </a:t>
            </a:r>
            <a:r>
              <a:rPr lang="en-US" sz="2400" dirty="0"/>
              <a:t>100-125 </a:t>
            </a:r>
            <a:r>
              <a:rPr lang="en-US" sz="2400" dirty="0" smtClean="0"/>
              <a:t>mg/</a:t>
            </a:r>
            <a:r>
              <a:rPr lang="en-US" sz="2400" dirty="0" err="1" smtClean="0"/>
              <a:t>dL</a:t>
            </a:r>
            <a:r>
              <a:rPr lang="en-US" sz="2400" dirty="0" smtClean="0"/>
              <a:t>( 5.6 – 6,9 </a:t>
            </a:r>
            <a:r>
              <a:rPr lang="en-US" sz="2400" dirty="0" err="1" smtClean="0"/>
              <a:t>mmol</a:t>
            </a:r>
            <a:r>
              <a:rPr lang="en-US" sz="2400" dirty="0" smtClean="0"/>
              <a:t>/L)</a:t>
            </a:r>
            <a:endParaRPr lang="en-US" sz="2400" dirty="0"/>
          </a:p>
          <a:p>
            <a:pPr marL="0" indent="0">
              <a:buNone/>
            </a:pPr>
            <a:r>
              <a:rPr lang="en-US" sz="2400" dirty="0" smtClean="0"/>
              <a:t>+ĐTĐ</a:t>
            </a:r>
            <a:r>
              <a:rPr lang="en-US" sz="2400" dirty="0"/>
              <a:t>: ≥ 126 mg/</a:t>
            </a:r>
            <a:r>
              <a:rPr lang="en-US" sz="2400" dirty="0" err="1"/>
              <a:t>dL</a:t>
            </a:r>
            <a:r>
              <a:rPr lang="en-US" sz="2400" dirty="0"/>
              <a:t> (7.0 </a:t>
            </a:r>
            <a:r>
              <a:rPr lang="en-US" sz="2400" dirty="0" err="1"/>
              <a:t>mmol</a:t>
            </a:r>
            <a:r>
              <a:rPr lang="en-US" sz="2400" dirty="0"/>
              <a:t>/L)</a:t>
            </a:r>
          </a:p>
          <a:p>
            <a:pPr marL="0" indent="0">
              <a:buNone/>
            </a:pPr>
            <a:r>
              <a:rPr lang="en-US" sz="2400" b="1" dirty="0" smtClean="0"/>
              <a:t>- 2 </a:t>
            </a:r>
            <a:r>
              <a:rPr lang="en-US" sz="2400" b="1" dirty="0" err="1"/>
              <a:t>giờ</a:t>
            </a:r>
            <a:r>
              <a:rPr lang="en-US" sz="2400" b="1" dirty="0"/>
              <a:t> </a:t>
            </a:r>
            <a:r>
              <a:rPr lang="en-US" sz="2400" b="1" dirty="0" err="1"/>
              <a:t>sau</a:t>
            </a:r>
            <a:r>
              <a:rPr lang="en-US" sz="2400" b="1" dirty="0"/>
              <a:t> test dung </a:t>
            </a:r>
            <a:r>
              <a:rPr lang="en-US" sz="2400" b="1" dirty="0" err="1"/>
              <a:t>nạp</a:t>
            </a:r>
            <a:r>
              <a:rPr lang="en-US" sz="2400" b="1" dirty="0"/>
              <a:t>:</a:t>
            </a:r>
          </a:p>
          <a:p>
            <a:pPr marL="0" indent="0">
              <a:buNone/>
            </a:pPr>
            <a:r>
              <a:rPr lang="en-US" sz="2400" dirty="0" smtClean="0"/>
              <a:t>+ </a:t>
            </a:r>
            <a:r>
              <a:rPr lang="en-US" sz="2400" dirty="0" err="1" smtClean="0"/>
              <a:t>Bình</a:t>
            </a:r>
            <a:r>
              <a:rPr lang="en-US" sz="2400" dirty="0" smtClean="0"/>
              <a:t> </a:t>
            </a:r>
            <a:r>
              <a:rPr lang="en-US" sz="2400" dirty="0" err="1"/>
              <a:t>thường</a:t>
            </a:r>
            <a:r>
              <a:rPr lang="en-US" sz="2400" dirty="0"/>
              <a:t>: &lt;140 mg/</a:t>
            </a:r>
            <a:r>
              <a:rPr lang="en-US" sz="2400" dirty="0" err="1"/>
              <a:t>dL</a:t>
            </a:r>
            <a:r>
              <a:rPr lang="en-US" sz="2400" dirty="0"/>
              <a:t> (7.8 </a:t>
            </a:r>
            <a:r>
              <a:rPr lang="en-US" sz="2400" dirty="0" err="1"/>
              <a:t>mmol</a:t>
            </a:r>
            <a:r>
              <a:rPr lang="en-US" sz="2400" dirty="0"/>
              <a:t>/L)</a:t>
            </a:r>
          </a:p>
          <a:p>
            <a:pPr marL="0" indent="0">
              <a:buNone/>
            </a:pPr>
            <a:r>
              <a:rPr lang="en-US" sz="2400" dirty="0" smtClean="0"/>
              <a:t>+ </a:t>
            </a:r>
            <a:r>
              <a:rPr lang="en-US" sz="2400" dirty="0" err="1" smtClean="0"/>
              <a:t>Tiền</a:t>
            </a:r>
            <a:r>
              <a:rPr lang="en-US" sz="2400" dirty="0" smtClean="0"/>
              <a:t> ĐTĐ: </a:t>
            </a:r>
            <a:r>
              <a:rPr lang="en-US" sz="2400" dirty="0"/>
              <a:t>140-199 mg/</a:t>
            </a:r>
            <a:r>
              <a:rPr lang="en-US" sz="2400" dirty="0" err="1"/>
              <a:t>dL</a:t>
            </a:r>
            <a:r>
              <a:rPr lang="en-US" sz="2400" dirty="0"/>
              <a:t> (7.8-11.1 </a:t>
            </a:r>
            <a:r>
              <a:rPr lang="en-US" sz="2400" dirty="0" err="1"/>
              <a:t>mmol</a:t>
            </a:r>
            <a:r>
              <a:rPr lang="en-US" sz="2400" dirty="0"/>
              <a:t>/L)</a:t>
            </a:r>
          </a:p>
          <a:p>
            <a:pPr marL="0" indent="0">
              <a:buNone/>
            </a:pPr>
            <a:r>
              <a:rPr lang="en-US" sz="2400" dirty="0" smtClean="0"/>
              <a:t>+ ĐTĐ</a:t>
            </a:r>
            <a:r>
              <a:rPr lang="en-US" sz="2400" dirty="0"/>
              <a:t>: ≥ 200 mg/</a:t>
            </a:r>
            <a:r>
              <a:rPr lang="en-US" sz="2400" dirty="0" err="1"/>
              <a:t>dL</a:t>
            </a:r>
            <a:r>
              <a:rPr lang="en-US" sz="2400" dirty="0"/>
              <a:t> (11.1 </a:t>
            </a:r>
            <a:r>
              <a:rPr lang="en-US" sz="2400" dirty="0" err="1"/>
              <a:t>mmol</a:t>
            </a:r>
            <a:r>
              <a:rPr lang="en-US" sz="2400" dirty="0"/>
              <a:t>/L)</a:t>
            </a:r>
          </a:p>
          <a:p>
            <a:pPr marL="0" indent="0">
              <a:buNone/>
            </a:pPr>
            <a:r>
              <a:rPr lang="en-US" sz="2400" b="1" dirty="0" smtClean="0"/>
              <a:t>- </a:t>
            </a:r>
            <a:r>
              <a:rPr lang="en-US" sz="2400" b="1" dirty="0" err="1" smtClean="0"/>
              <a:t>HbA</a:t>
            </a:r>
            <a:r>
              <a:rPr lang="en-US" sz="2400" b="1" baseline="-25000" dirty="0" err="1" smtClean="0"/>
              <a:t>IC</a:t>
            </a:r>
            <a:endParaRPr lang="en-US" sz="2400" b="1" dirty="0"/>
          </a:p>
          <a:p>
            <a:pPr marL="0" indent="0">
              <a:buNone/>
            </a:pPr>
            <a:r>
              <a:rPr lang="en-US" sz="2400" dirty="0" smtClean="0"/>
              <a:t>+ </a:t>
            </a:r>
            <a:r>
              <a:rPr lang="en-US" sz="2400" dirty="0" err="1" smtClean="0"/>
              <a:t>Bình</a:t>
            </a:r>
            <a:r>
              <a:rPr lang="en-US" sz="2400" dirty="0" smtClean="0"/>
              <a:t> </a:t>
            </a:r>
            <a:r>
              <a:rPr lang="en-US" sz="2400" dirty="0" err="1"/>
              <a:t>thường</a:t>
            </a:r>
            <a:r>
              <a:rPr lang="en-US" sz="2400" dirty="0"/>
              <a:t>: </a:t>
            </a:r>
            <a:r>
              <a:rPr lang="en-US" sz="2400" dirty="0" err="1"/>
              <a:t>HbA</a:t>
            </a:r>
            <a:r>
              <a:rPr lang="en-US" sz="2400" baseline="-25000" dirty="0" err="1"/>
              <a:t>IC</a:t>
            </a:r>
            <a:r>
              <a:rPr lang="en-US" sz="2400" dirty="0"/>
              <a:t>&lt;5.7%</a:t>
            </a:r>
          </a:p>
          <a:p>
            <a:pPr marL="0" indent="0">
              <a:buNone/>
            </a:pPr>
            <a:r>
              <a:rPr lang="en-US" sz="2400" dirty="0" smtClean="0"/>
              <a:t>+ </a:t>
            </a:r>
            <a:r>
              <a:rPr lang="en-US" sz="2400" dirty="0" err="1" smtClean="0"/>
              <a:t>Tiền</a:t>
            </a:r>
            <a:r>
              <a:rPr lang="en-US" sz="2400" dirty="0" smtClean="0"/>
              <a:t> ĐTĐ : </a:t>
            </a:r>
            <a:r>
              <a:rPr lang="en-US" sz="2400" dirty="0" err="1"/>
              <a:t>HbA</a:t>
            </a:r>
            <a:r>
              <a:rPr lang="en-US" sz="2400" baseline="-25000" dirty="0" err="1"/>
              <a:t>IC</a:t>
            </a:r>
            <a:r>
              <a:rPr lang="en-US" sz="2400" baseline="-25000" dirty="0"/>
              <a:t> </a:t>
            </a:r>
            <a:r>
              <a:rPr lang="en-US" sz="2400" dirty="0"/>
              <a:t>: 5.7%-6.4%</a:t>
            </a:r>
          </a:p>
          <a:p>
            <a:pPr marL="0" indent="0">
              <a:buNone/>
            </a:pPr>
            <a:r>
              <a:rPr lang="en-US" sz="2400" dirty="0" smtClean="0"/>
              <a:t>+ ĐTĐ</a:t>
            </a:r>
            <a:r>
              <a:rPr lang="en-US" sz="2400" dirty="0"/>
              <a:t>: </a:t>
            </a:r>
            <a:r>
              <a:rPr lang="en-US" sz="2400" dirty="0" err="1"/>
              <a:t>HbA</a:t>
            </a:r>
            <a:r>
              <a:rPr lang="en-US" sz="2400" baseline="-25000" dirty="0" err="1"/>
              <a:t>IC</a:t>
            </a:r>
            <a:r>
              <a:rPr lang="en-US" sz="2400" dirty="0"/>
              <a:t> ≥ 6.5%</a:t>
            </a:r>
          </a:p>
          <a:p>
            <a:pPr marL="0" indent="0">
              <a:buNone/>
            </a:pPr>
            <a:endParaRPr lang="en-US" sz="2400" dirty="0"/>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xmlns="" val="29535317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842655" y="2729345"/>
            <a:ext cx="8285017" cy="914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000" dirty="0" smtClean="0"/>
              <a:t>PHẦN 1 : ĐẠI CƯƠNG</a:t>
            </a:r>
            <a:endParaRPr lang="en-US" sz="4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601505"/>
            <a:ext cx="10515600" cy="4351338"/>
          </a:xfrm>
        </p:spPr>
        <p:txBody>
          <a:bodyPr/>
          <a:lstStyle/>
          <a:p>
            <a:pPr lvl="1" algn="just">
              <a:lnSpc>
                <a:spcPct val="150000"/>
              </a:lnSpc>
              <a:buFontTx/>
              <a:buChar char="-"/>
            </a:pPr>
            <a:r>
              <a:rPr lang="en-US" dirty="0" err="1" smtClean="0">
                <a:solidFill>
                  <a:srgbClr val="002060"/>
                </a:solidFill>
              </a:rPr>
              <a:t>Kết</a:t>
            </a:r>
            <a:r>
              <a:rPr lang="en-US" dirty="0" smtClean="0">
                <a:solidFill>
                  <a:srgbClr val="002060"/>
                </a:solidFill>
              </a:rPr>
              <a:t> </a:t>
            </a:r>
            <a:r>
              <a:rPr lang="en-US" dirty="0" err="1" smtClean="0">
                <a:solidFill>
                  <a:srgbClr val="002060"/>
                </a:solidFill>
              </a:rPr>
              <a:t>quả</a:t>
            </a:r>
            <a:r>
              <a:rPr lang="en-US" dirty="0" smtClean="0">
                <a:solidFill>
                  <a:srgbClr val="002060"/>
                </a:solidFill>
              </a:rPr>
              <a:t> </a:t>
            </a:r>
            <a:r>
              <a:rPr lang="en-US" dirty="0" err="1" smtClean="0">
                <a:solidFill>
                  <a:srgbClr val="002060"/>
                </a:solidFill>
              </a:rPr>
              <a:t>của</a:t>
            </a:r>
            <a:r>
              <a:rPr lang="en-US" dirty="0" smtClean="0">
                <a:solidFill>
                  <a:srgbClr val="002060"/>
                </a:solidFill>
              </a:rPr>
              <a:t> </a:t>
            </a:r>
            <a:r>
              <a:rPr lang="en-US" dirty="0" err="1" smtClean="0">
                <a:solidFill>
                  <a:srgbClr val="002060"/>
                </a:solidFill>
              </a:rPr>
              <a:t>việc</a:t>
            </a:r>
            <a:r>
              <a:rPr lang="en-US" dirty="0" smtClean="0">
                <a:solidFill>
                  <a:srgbClr val="002060"/>
                </a:solidFill>
              </a:rPr>
              <a:t> </a:t>
            </a:r>
            <a:r>
              <a:rPr lang="en-US" dirty="0" err="1" smtClean="0">
                <a:solidFill>
                  <a:srgbClr val="002060"/>
                </a:solidFill>
              </a:rPr>
              <a:t>gắn</a:t>
            </a:r>
            <a:r>
              <a:rPr lang="en-US" dirty="0" smtClean="0">
                <a:solidFill>
                  <a:srgbClr val="002060"/>
                </a:solidFill>
              </a:rPr>
              <a:t> glucose </a:t>
            </a:r>
            <a:r>
              <a:rPr lang="en-US" dirty="0" err="1" smtClean="0">
                <a:solidFill>
                  <a:srgbClr val="002060"/>
                </a:solidFill>
              </a:rPr>
              <a:t>hoặc</a:t>
            </a:r>
            <a:r>
              <a:rPr lang="en-US" dirty="0" smtClean="0">
                <a:solidFill>
                  <a:srgbClr val="002060"/>
                </a:solidFill>
              </a:rPr>
              <a:t> </a:t>
            </a:r>
            <a:r>
              <a:rPr lang="en-US" dirty="0" err="1" smtClean="0">
                <a:solidFill>
                  <a:srgbClr val="002060"/>
                </a:solidFill>
              </a:rPr>
              <a:t>chất</a:t>
            </a:r>
            <a:r>
              <a:rPr lang="en-US" dirty="0" smtClean="0">
                <a:solidFill>
                  <a:srgbClr val="002060"/>
                </a:solidFill>
              </a:rPr>
              <a:t> </a:t>
            </a:r>
            <a:r>
              <a:rPr lang="en-US" dirty="0" err="1" smtClean="0">
                <a:solidFill>
                  <a:srgbClr val="002060"/>
                </a:solidFill>
              </a:rPr>
              <a:t>chuyển</a:t>
            </a:r>
            <a:r>
              <a:rPr lang="en-US" dirty="0" smtClean="0">
                <a:solidFill>
                  <a:srgbClr val="002060"/>
                </a:solidFill>
              </a:rPr>
              <a:t> </a:t>
            </a:r>
            <a:r>
              <a:rPr lang="en-US" dirty="0" err="1" smtClean="0">
                <a:solidFill>
                  <a:srgbClr val="002060"/>
                </a:solidFill>
              </a:rPr>
              <a:t>hóa</a:t>
            </a:r>
            <a:r>
              <a:rPr lang="en-US" dirty="0" smtClean="0">
                <a:solidFill>
                  <a:srgbClr val="002060"/>
                </a:solidFill>
              </a:rPr>
              <a:t> </a:t>
            </a:r>
            <a:r>
              <a:rPr lang="en-US" dirty="0" err="1" smtClean="0">
                <a:solidFill>
                  <a:srgbClr val="002060"/>
                </a:solidFill>
              </a:rPr>
              <a:t>của</a:t>
            </a:r>
            <a:r>
              <a:rPr lang="en-US" dirty="0" smtClean="0">
                <a:solidFill>
                  <a:srgbClr val="002060"/>
                </a:solidFill>
              </a:rPr>
              <a:t> glucose </a:t>
            </a:r>
            <a:r>
              <a:rPr lang="en-US" dirty="0" err="1" smtClean="0">
                <a:solidFill>
                  <a:srgbClr val="002060"/>
                </a:solidFill>
              </a:rPr>
              <a:t>vào</a:t>
            </a:r>
            <a:r>
              <a:rPr lang="en-US" dirty="0" smtClean="0">
                <a:solidFill>
                  <a:srgbClr val="002060"/>
                </a:solidFill>
              </a:rPr>
              <a:t> hemoglobin.</a:t>
            </a:r>
          </a:p>
          <a:p>
            <a:pPr lvl="1" algn="just">
              <a:lnSpc>
                <a:spcPct val="150000"/>
              </a:lnSpc>
              <a:buFontTx/>
              <a:buChar char="-"/>
            </a:pPr>
            <a:r>
              <a:rPr lang="en-US" dirty="0" smtClean="0">
                <a:solidFill>
                  <a:srgbClr val="002060"/>
                </a:solidFill>
              </a:rPr>
              <a:t> </a:t>
            </a:r>
            <a:r>
              <a:rPr lang="en-US" dirty="0" err="1" smtClean="0">
                <a:solidFill>
                  <a:srgbClr val="002060"/>
                </a:solidFill>
              </a:rPr>
              <a:t>Phản</a:t>
            </a:r>
            <a:r>
              <a:rPr lang="en-US" dirty="0" smtClean="0">
                <a:solidFill>
                  <a:srgbClr val="002060"/>
                </a:solidFill>
              </a:rPr>
              <a:t> </a:t>
            </a:r>
            <a:r>
              <a:rPr lang="en-US" dirty="0" err="1" smtClean="0">
                <a:solidFill>
                  <a:srgbClr val="002060"/>
                </a:solidFill>
              </a:rPr>
              <a:t>ánh</a:t>
            </a:r>
            <a:r>
              <a:rPr lang="en-US" dirty="0" smtClean="0">
                <a:solidFill>
                  <a:srgbClr val="002060"/>
                </a:solidFill>
              </a:rPr>
              <a:t> </a:t>
            </a:r>
            <a:r>
              <a:rPr lang="en-US" dirty="0" err="1" smtClean="0">
                <a:solidFill>
                  <a:srgbClr val="002060"/>
                </a:solidFill>
              </a:rPr>
              <a:t>tổng</a:t>
            </a:r>
            <a:r>
              <a:rPr lang="en-US" dirty="0" smtClean="0">
                <a:solidFill>
                  <a:srgbClr val="002060"/>
                </a:solidFill>
              </a:rPr>
              <a:t> </a:t>
            </a:r>
            <a:r>
              <a:rPr lang="en-US" dirty="0" err="1" smtClean="0">
                <a:solidFill>
                  <a:srgbClr val="002060"/>
                </a:solidFill>
              </a:rPr>
              <a:t>chỉ</a:t>
            </a:r>
            <a:r>
              <a:rPr lang="en-US" dirty="0" smtClean="0">
                <a:solidFill>
                  <a:srgbClr val="002060"/>
                </a:solidFill>
              </a:rPr>
              <a:t> </a:t>
            </a:r>
            <a:r>
              <a:rPr lang="en-US" dirty="0" err="1" smtClean="0">
                <a:solidFill>
                  <a:srgbClr val="002060"/>
                </a:solidFill>
              </a:rPr>
              <a:t>số</a:t>
            </a:r>
            <a:r>
              <a:rPr lang="en-US" dirty="0" smtClean="0">
                <a:solidFill>
                  <a:srgbClr val="002060"/>
                </a:solidFill>
              </a:rPr>
              <a:t> </a:t>
            </a:r>
            <a:r>
              <a:rPr lang="en-US" dirty="0" err="1" smtClean="0">
                <a:solidFill>
                  <a:srgbClr val="002060"/>
                </a:solidFill>
              </a:rPr>
              <a:t>đường</a:t>
            </a:r>
            <a:r>
              <a:rPr lang="en-US" dirty="0" smtClean="0">
                <a:solidFill>
                  <a:srgbClr val="002060"/>
                </a:solidFill>
              </a:rPr>
              <a:t> </a:t>
            </a:r>
            <a:r>
              <a:rPr lang="en-US" dirty="0" err="1" smtClean="0">
                <a:solidFill>
                  <a:srgbClr val="002060"/>
                </a:solidFill>
              </a:rPr>
              <a:t>huyết</a:t>
            </a:r>
            <a:r>
              <a:rPr lang="en-US" dirty="0" smtClean="0">
                <a:solidFill>
                  <a:srgbClr val="002060"/>
                </a:solidFill>
              </a:rPr>
              <a:t> ở </a:t>
            </a:r>
            <a:r>
              <a:rPr lang="en-US" dirty="0" err="1" smtClean="0">
                <a:solidFill>
                  <a:srgbClr val="002060"/>
                </a:solidFill>
              </a:rPr>
              <a:t>một</a:t>
            </a:r>
            <a:r>
              <a:rPr lang="en-US" dirty="0" smtClean="0">
                <a:solidFill>
                  <a:srgbClr val="002060"/>
                </a:solidFill>
              </a:rPr>
              <a:t> </a:t>
            </a:r>
            <a:r>
              <a:rPr lang="en-US" dirty="0" err="1" smtClean="0">
                <a:solidFill>
                  <a:srgbClr val="002060"/>
                </a:solidFill>
              </a:rPr>
              <a:t>giai</a:t>
            </a:r>
            <a:r>
              <a:rPr lang="en-US" dirty="0" smtClean="0">
                <a:solidFill>
                  <a:srgbClr val="002060"/>
                </a:solidFill>
              </a:rPr>
              <a:t> </a:t>
            </a:r>
            <a:r>
              <a:rPr lang="en-US" dirty="0" err="1" smtClean="0">
                <a:solidFill>
                  <a:srgbClr val="002060"/>
                </a:solidFill>
              </a:rPr>
              <a:t>đoạn</a:t>
            </a:r>
            <a:r>
              <a:rPr lang="en-US" dirty="0" smtClean="0">
                <a:solidFill>
                  <a:srgbClr val="002060"/>
                </a:solidFill>
              </a:rPr>
              <a:t> </a:t>
            </a:r>
            <a:r>
              <a:rPr lang="en-US" dirty="0" err="1" smtClean="0">
                <a:solidFill>
                  <a:srgbClr val="002060"/>
                </a:solidFill>
              </a:rPr>
              <a:t>khoảng</a:t>
            </a:r>
            <a:r>
              <a:rPr lang="en-US" dirty="0" smtClean="0">
                <a:solidFill>
                  <a:srgbClr val="002060"/>
                </a:solidFill>
              </a:rPr>
              <a:t> 8 – 12 </a:t>
            </a:r>
            <a:r>
              <a:rPr lang="en-US" dirty="0" err="1" smtClean="0">
                <a:solidFill>
                  <a:srgbClr val="002060"/>
                </a:solidFill>
              </a:rPr>
              <a:t>tuần</a:t>
            </a:r>
            <a:endParaRPr lang="en-US" dirty="0"/>
          </a:p>
        </p:txBody>
      </p:sp>
      <p:sp>
        <p:nvSpPr>
          <p:cNvPr id="4" name="AutoShape 41"/>
          <p:cNvSpPr>
            <a:spLocks noGrp="1" noChangeArrowheads="1"/>
          </p:cNvSpPr>
          <p:nvPr>
            <p:ph type="title"/>
          </p:nvPr>
        </p:nvSpPr>
        <p:spPr bwMode="auto">
          <a:prstGeom prst="ribbon2">
            <a:avLst>
              <a:gd name="adj1" fmla="val 12500"/>
              <a:gd name="adj2" fmla="val 50000"/>
            </a:avLst>
          </a:prstGeom>
          <a:gradFill rotWithShape="1">
            <a:gsLst>
              <a:gs pos="0">
                <a:srgbClr val="FF99FF"/>
              </a:gs>
              <a:gs pos="100000">
                <a:srgbClr val="FFFFFF"/>
              </a:gs>
            </a:gsLst>
            <a:lin ang="5400000" scaled="1"/>
          </a:gradFill>
          <a:ln w="9525">
            <a:solidFill>
              <a:srgbClr val="FFCC00"/>
            </a:solidFill>
            <a:round/>
            <a:headEnd/>
            <a:tailEnd/>
          </a:ln>
        </p:spPr>
        <p:txBody>
          <a:bodyPr wrap="none" anchor="ctr">
            <a:normAutofit fontScale="90000"/>
          </a:bodyPr>
          <a:lstStyle/>
          <a:p>
            <a:pPr algn="ctr"/>
            <a:endParaRPr lang="en-US" dirty="0" smtClean="0"/>
          </a:p>
          <a:p>
            <a:pPr algn="ctr"/>
            <a:r>
              <a:rPr lang="en-US" sz="4000" b="1" dirty="0" err="1" smtClean="0">
                <a:solidFill>
                  <a:srgbClr val="00B050"/>
                </a:solidFill>
              </a:rPr>
              <a:t>HbA</a:t>
            </a:r>
            <a:r>
              <a:rPr lang="en-US" sz="4000" b="1" baseline="-25000" dirty="0" err="1" smtClean="0">
                <a:solidFill>
                  <a:srgbClr val="00B050"/>
                </a:solidFill>
              </a:rPr>
              <a:t>IC</a:t>
            </a:r>
            <a:r>
              <a:rPr lang="en-US" sz="4000" b="1" dirty="0">
                <a:solidFill>
                  <a:srgbClr val="00B050"/>
                </a:solidFill>
              </a:rPr>
              <a:t/>
            </a:r>
            <a:br>
              <a:rPr lang="en-US" sz="4000" b="1" dirty="0">
                <a:solidFill>
                  <a:srgbClr val="00B050"/>
                </a:solidFill>
              </a:rPr>
            </a:br>
            <a:endParaRPr lang="en-US" sz="4000" b="1" dirty="0">
              <a:solidFill>
                <a:srgbClr val="00B050"/>
              </a:solidFill>
            </a:endParaRPr>
          </a:p>
        </p:txBody>
      </p:sp>
      <p:sp>
        <p:nvSpPr>
          <p:cNvPr id="6" name="TextBox 5"/>
          <p:cNvSpPr txBox="1"/>
          <p:nvPr/>
        </p:nvSpPr>
        <p:spPr>
          <a:xfrm>
            <a:off x="1316182" y="2036615"/>
            <a:ext cx="4793673" cy="369332"/>
          </a:xfrm>
          <a:prstGeom prst="rect">
            <a:avLst/>
          </a:prstGeom>
          <a:noFill/>
        </p:spPr>
        <p:txBody>
          <a:bodyPr wrap="square" rtlCol="0">
            <a:spAutoFit/>
          </a:bodyPr>
          <a:lstStyle/>
          <a:p>
            <a:r>
              <a:rPr lang="en-US" b="1" dirty="0" err="1" smtClean="0">
                <a:solidFill>
                  <a:srgbClr val="00B050"/>
                </a:solidFill>
              </a:rPr>
              <a:t>HbA</a:t>
            </a:r>
            <a:r>
              <a:rPr lang="en-US" b="1" baseline="-25000" dirty="0" err="1" smtClean="0">
                <a:solidFill>
                  <a:srgbClr val="00B050"/>
                </a:solidFill>
              </a:rPr>
              <a:t>IC</a:t>
            </a:r>
            <a:r>
              <a:rPr lang="en-US" b="1" baseline="-25000" dirty="0" smtClean="0">
                <a:solidFill>
                  <a:srgbClr val="00B050"/>
                </a:solidFill>
              </a:rPr>
              <a:t> </a:t>
            </a:r>
            <a:r>
              <a:rPr lang="en-US" b="1" dirty="0" smtClean="0">
                <a:solidFill>
                  <a:srgbClr val="00B050"/>
                </a:solidFill>
              </a:rPr>
              <a:t>  </a:t>
            </a:r>
            <a:r>
              <a:rPr lang="en-US" b="1" dirty="0" err="1" smtClean="0">
                <a:solidFill>
                  <a:srgbClr val="00B050"/>
                </a:solidFill>
              </a:rPr>
              <a:t>là</a:t>
            </a:r>
            <a:r>
              <a:rPr lang="en-US" b="1" dirty="0" smtClean="0">
                <a:solidFill>
                  <a:srgbClr val="00B050"/>
                </a:solidFill>
              </a:rPr>
              <a:t> </a:t>
            </a:r>
            <a:r>
              <a:rPr lang="en-US" b="1" dirty="0" err="1" smtClean="0">
                <a:solidFill>
                  <a:srgbClr val="00B050"/>
                </a:solidFill>
              </a:rPr>
              <a:t>gì</a:t>
            </a:r>
            <a:r>
              <a:rPr lang="en-US" b="1" dirty="0" smtClean="0">
                <a:solidFill>
                  <a:srgbClr val="00B050"/>
                </a:solidFill>
              </a:rPr>
              <a:t>?</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31655"/>
            <a:ext cx="10515600" cy="4351338"/>
          </a:xfrm>
        </p:spPr>
        <p:txBody>
          <a:bodyPr>
            <a:normAutofit/>
          </a:bodyPr>
          <a:lstStyle/>
          <a:p>
            <a:pPr>
              <a:buFontTx/>
              <a:buChar char="-"/>
            </a:pPr>
            <a:r>
              <a:rPr lang="en-US" sz="2000" dirty="0" err="1" smtClean="0"/>
              <a:t>Liên</a:t>
            </a:r>
            <a:r>
              <a:rPr lang="en-US" sz="2000" dirty="0" smtClean="0"/>
              <a:t> </a:t>
            </a:r>
            <a:r>
              <a:rPr lang="en-US" sz="2000" dirty="0" err="1"/>
              <a:t>k</a:t>
            </a:r>
            <a:r>
              <a:rPr lang="en-US" sz="2000" dirty="0" err="1" smtClean="0"/>
              <a:t>ết</a:t>
            </a:r>
            <a:r>
              <a:rPr lang="en-US" sz="2000" dirty="0" smtClean="0"/>
              <a:t> </a:t>
            </a:r>
            <a:r>
              <a:rPr lang="en-US" sz="2000" dirty="0" err="1" smtClean="0"/>
              <a:t>không</a:t>
            </a:r>
            <a:r>
              <a:rPr lang="en-US" sz="2000" dirty="0" smtClean="0"/>
              <a:t> </a:t>
            </a:r>
            <a:r>
              <a:rPr lang="en-US" sz="2000" dirty="0" err="1" smtClean="0"/>
              <a:t>thuận</a:t>
            </a:r>
            <a:r>
              <a:rPr lang="en-US" sz="2000" dirty="0" smtClean="0"/>
              <a:t> </a:t>
            </a:r>
            <a:r>
              <a:rPr lang="en-US" sz="2000" dirty="0" err="1" smtClean="0"/>
              <a:t>nghịch</a:t>
            </a:r>
            <a:endParaRPr lang="en-US" sz="2000" dirty="0" smtClean="0"/>
          </a:p>
          <a:p>
            <a:pPr>
              <a:buFontTx/>
              <a:buChar char="-"/>
            </a:pPr>
            <a:r>
              <a:rPr lang="en-US" sz="2000" dirty="0" err="1" smtClean="0"/>
              <a:t>Nồng</a:t>
            </a:r>
            <a:r>
              <a:rPr lang="en-US" sz="2000" dirty="0" smtClean="0"/>
              <a:t> </a:t>
            </a:r>
            <a:r>
              <a:rPr lang="en-US" sz="2000" dirty="0" err="1" smtClean="0"/>
              <a:t>độ</a:t>
            </a:r>
            <a:r>
              <a:rPr lang="en-US" sz="2000" dirty="0" smtClean="0"/>
              <a:t> </a:t>
            </a:r>
            <a:r>
              <a:rPr lang="en-US" sz="2000" dirty="0" err="1" smtClean="0"/>
              <a:t>lệ</a:t>
            </a:r>
            <a:r>
              <a:rPr lang="en-US" sz="2000" dirty="0" smtClean="0"/>
              <a:t> </a:t>
            </a:r>
            <a:r>
              <a:rPr lang="en-US" sz="2000" dirty="0" err="1" smtClean="0"/>
              <a:t>thuộc</a:t>
            </a:r>
            <a:r>
              <a:rPr lang="en-US" sz="2000" dirty="0" smtClean="0"/>
              <a:t>:</a:t>
            </a:r>
          </a:p>
          <a:p>
            <a:pPr marL="0" indent="0">
              <a:buNone/>
            </a:pPr>
            <a:r>
              <a:rPr lang="en-US" sz="2000" dirty="0" smtClean="0"/>
              <a:t>+ Glucose/</a:t>
            </a:r>
            <a:r>
              <a:rPr lang="en-US" sz="2000" dirty="0" err="1" smtClean="0"/>
              <a:t>máu</a:t>
            </a:r>
            <a:r>
              <a:rPr lang="en-US" sz="2000" dirty="0" smtClean="0"/>
              <a:t> </a:t>
            </a:r>
          </a:p>
          <a:p>
            <a:pPr marL="0" indent="0">
              <a:buNone/>
            </a:pPr>
            <a:r>
              <a:rPr lang="en-US" sz="2000" dirty="0" smtClean="0"/>
              <a:t>+ </a:t>
            </a:r>
            <a:r>
              <a:rPr lang="en-US" sz="2000" dirty="0" err="1" smtClean="0"/>
              <a:t>Đời</a:t>
            </a:r>
            <a:r>
              <a:rPr lang="en-US" sz="2000" dirty="0" smtClean="0"/>
              <a:t> </a:t>
            </a:r>
            <a:r>
              <a:rPr lang="en-US" sz="2000" dirty="0" err="1" smtClean="0"/>
              <a:t>sống</a:t>
            </a:r>
            <a:r>
              <a:rPr lang="en-US" sz="2000" dirty="0" smtClean="0"/>
              <a:t> </a:t>
            </a:r>
            <a:r>
              <a:rPr lang="en-US" sz="2000" dirty="0" err="1" smtClean="0"/>
              <a:t>hồng</a:t>
            </a:r>
            <a:r>
              <a:rPr lang="en-US" sz="2000" dirty="0" smtClean="0"/>
              <a:t> </a:t>
            </a:r>
            <a:r>
              <a:rPr lang="en-US" sz="2000" dirty="0" err="1" smtClean="0"/>
              <a:t>cầu</a:t>
            </a:r>
            <a:endParaRPr lang="en-US" sz="2000" dirty="0" smtClean="0"/>
          </a:p>
          <a:p>
            <a:pPr marL="0" indent="0">
              <a:buNone/>
            </a:pPr>
            <a:r>
              <a:rPr lang="en-US" sz="2000" dirty="0" smtClean="0"/>
              <a:t>+ </a:t>
            </a:r>
            <a:r>
              <a:rPr lang="en-US" sz="2000" dirty="0" err="1" smtClean="0"/>
              <a:t>Tính</a:t>
            </a:r>
            <a:r>
              <a:rPr lang="en-US" sz="2000" dirty="0" smtClean="0"/>
              <a:t> </a:t>
            </a:r>
            <a:r>
              <a:rPr lang="en-US" sz="2000" dirty="0" err="1" smtClean="0"/>
              <a:t>thấm</a:t>
            </a:r>
            <a:r>
              <a:rPr lang="en-US" sz="2000" dirty="0" smtClean="0"/>
              <a:t> </a:t>
            </a:r>
            <a:r>
              <a:rPr lang="en-US" sz="2000" dirty="0" err="1" smtClean="0"/>
              <a:t>của</a:t>
            </a:r>
            <a:r>
              <a:rPr lang="en-US" sz="2000" dirty="0" smtClean="0"/>
              <a:t> glucose</a:t>
            </a:r>
            <a:endParaRPr lang="en-US" sz="2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400800" y="1447801"/>
            <a:ext cx="5080000" cy="248602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153144" y="3581400"/>
            <a:ext cx="7498857" cy="3276600"/>
          </a:xfrm>
          <a:prstGeom prst="rect">
            <a:avLst/>
          </a:prstGeom>
        </p:spPr>
      </p:pic>
      <p:sp>
        <p:nvSpPr>
          <p:cNvPr id="6" name="AutoShape 41"/>
          <p:cNvSpPr>
            <a:spLocks noChangeArrowheads="1"/>
          </p:cNvSpPr>
          <p:nvPr/>
        </p:nvSpPr>
        <p:spPr bwMode="auto">
          <a:xfrm>
            <a:off x="406401" y="326519"/>
            <a:ext cx="11432116" cy="957839"/>
          </a:xfrm>
          <a:prstGeom prst="ribbon2">
            <a:avLst>
              <a:gd name="adj1" fmla="val 12500"/>
              <a:gd name="adj2" fmla="val 50000"/>
            </a:avLst>
          </a:prstGeom>
          <a:gradFill rotWithShape="1">
            <a:gsLst>
              <a:gs pos="0">
                <a:srgbClr val="FF99FF"/>
              </a:gs>
              <a:gs pos="100000">
                <a:srgbClr val="FFFFFF"/>
              </a:gs>
            </a:gsLst>
            <a:lin ang="5400000" scaled="1"/>
          </a:gradFill>
          <a:ln w="9525">
            <a:solidFill>
              <a:srgbClr val="FFCC00"/>
            </a:solidFill>
            <a:round/>
            <a:headEnd/>
            <a:tailEnd/>
          </a:ln>
        </p:spPr>
        <p:txBody>
          <a:bodyPr wrap="none" anchor="ctr"/>
          <a:lstStyle/>
          <a:p>
            <a:pPr algn="ctr"/>
            <a:endParaRPr lang="en-US" dirty="0" smtClean="0"/>
          </a:p>
          <a:p>
            <a:pPr algn="ctr"/>
            <a:r>
              <a:rPr lang="en-US" sz="4000" b="1" dirty="0" err="1" smtClean="0">
                <a:solidFill>
                  <a:srgbClr val="00B050"/>
                </a:solidFill>
              </a:rPr>
              <a:t>HbA</a:t>
            </a:r>
            <a:r>
              <a:rPr lang="en-US" sz="4000" b="1" baseline="-25000" dirty="0" err="1" smtClean="0">
                <a:solidFill>
                  <a:srgbClr val="00B050"/>
                </a:solidFill>
              </a:rPr>
              <a:t>IC</a:t>
            </a:r>
            <a:r>
              <a:rPr lang="en-US" sz="4000" b="1" dirty="0">
                <a:solidFill>
                  <a:srgbClr val="00B050"/>
                </a:solidFill>
              </a:rPr>
              <a:t/>
            </a:r>
            <a:br>
              <a:rPr lang="en-US" sz="4000" b="1" dirty="0">
                <a:solidFill>
                  <a:srgbClr val="00B050"/>
                </a:solidFill>
              </a:rPr>
            </a:br>
            <a:endParaRPr lang="en-US" sz="4000" b="1" dirty="0">
              <a:solidFill>
                <a:srgbClr val="00B050"/>
              </a:solidFill>
            </a:endParaRPr>
          </a:p>
        </p:txBody>
      </p:sp>
    </p:spTree>
    <p:extLst>
      <p:ext uri="{BB962C8B-B14F-4D97-AF65-F5344CB8AC3E}">
        <p14:creationId xmlns:p14="http://schemas.microsoft.com/office/powerpoint/2010/main" xmlns="" val="20200065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17311"/>
          </a:xfrm>
        </p:spPr>
        <p:txBody>
          <a:bodyPr/>
          <a:lstStyle/>
          <a:p>
            <a:endParaRPr lang="en-US" dirty="0"/>
          </a:p>
        </p:txBody>
      </p:sp>
      <p:sp>
        <p:nvSpPr>
          <p:cNvPr id="3" name="Content Placeholder 2"/>
          <p:cNvSpPr>
            <a:spLocks noGrp="1"/>
          </p:cNvSpPr>
          <p:nvPr>
            <p:ph idx="1"/>
          </p:nvPr>
        </p:nvSpPr>
        <p:spPr>
          <a:xfrm>
            <a:off x="401783" y="1825625"/>
            <a:ext cx="11790218" cy="4351338"/>
          </a:xfrm>
        </p:spPr>
        <p:txBody>
          <a:bodyPr>
            <a:normAutofit/>
          </a:bodyPr>
          <a:lstStyle/>
          <a:p>
            <a:r>
              <a:rPr lang="en-US" b="1" dirty="0" err="1" smtClean="0">
                <a:latin typeface="Times New Roman" pitchFamily="18" charset="0"/>
                <a:cs typeface="Times New Roman" pitchFamily="18" charset="0"/>
              </a:rPr>
              <a:t>Ưu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diểm</a:t>
            </a:r>
            <a:endParaRPr lang="en-US" b="1" dirty="0" smtClean="0">
              <a:latin typeface="Times New Roman" pitchFamily="18" charset="0"/>
              <a:cs typeface="Times New Roman" pitchFamily="18" charset="0"/>
            </a:endParaRPr>
          </a:p>
          <a:p>
            <a:pPr>
              <a:buFont typeface="Wingdings" pitchFamily="2" charset="2"/>
              <a:buChar char="ü"/>
            </a:pPr>
            <a:r>
              <a:rPr lang="en-US" dirty="0" err="1" smtClean="0">
                <a:latin typeface="Times New Roman" pitchFamily="18" charset="0"/>
                <a:cs typeface="Times New Roman" pitchFamily="18" charset="0"/>
              </a:rPr>
              <a:t>Không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phải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nhịn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ăn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trước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xét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nghiệm</a:t>
            </a:r>
            <a:endParaRPr lang="en-US" dirty="0" smtClean="0">
              <a:latin typeface="Times New Roman" pitchFamily="18" charset="0"/>
              <a:cs typeface="Times New Roman" pitchFamily="18" charset="0"/>
            </a:endParaRPr>
          </a:p>
          <a:p>
            <a:pPr>
              <a:buFont typeface="Wingdings" pitchFamily="2" charset="2"/>
              <a:buChar char="ü"/>
            </a:pPr>
            <a:r>
              <a:rPr lang="en-US" dirty="0" err="1" smtClean="0">
                <a:latin typeface="Times New Roman" pitchFamily="18" charset="0"/>
                <a:cs typeface="Times New Roman" pitchFamily="18" charset="0"/>
              </a:rPr>
              <a:t>Tính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ổn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dịnh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trước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tích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cao</a:t>
            </a:r>
            <a:endParaRPr lang="en-US" dirty="0" smtClean="0">
              <a:latin typeface="Times New Roman" pitchFamily="18" charset="0"/>
              <a:cs typeface="Times New Roman" pitchFamily="18" charset="0"/>
            </a:endParaRPr>
          </a:p>
          <a:p>
            <a:pPr>
              <a:buFont typeface="Wingdings" pitchFamily="2" charset="2"/>
              <a:buChar char="ü"/>
            </a:pPr>
            <a:r>
              <a:rPr lang="en-US" dirty="0" err="1" smtClean="0">
                <a:latin typeface="Times New Roman" pitchFamily="18" charset="0"/>
                <a:cs typeface="Times New Roman" pitchFamily="18" charset="0"/>
              </a:rPr>
              <a:t>Không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bị</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dao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dộng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giữa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ngày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ốm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stress</a:t>
            </a:r>
          </a:p>
          <a:p>
            <a:r>
              <a:rPr lang="en-US" b="1" dirty="0" err="1" smtClean="0">
                <a:latin typeface="Times New Roman" pitchFamily="18" charset="0"/>
                <a:cs typeface="Times New Roman" pitchFamily="18" charset="0"/>
              </a:rPr>
              <a:t>Nhược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điểm</a:t>
            </a:r>
            <a:endParaRPr lang="en-US" b="1" dirty="0" smtClean="0">
              <a:latin typeface="Times New Roman" pitchFamily="18" charset="0"/>
              <a:cs typeface="Times New Roman" pitchFamily="18" charset="0"/>
            </a:endParaRPr>
          </a:p>
          <a:p>
            <a:pPr>
              <a:buFont typeface="Wingdings" pitchFamily="2" charset="2"/>
              <a:buChar char="ü"/>
            </a:pPr>
            <a:r>
              <a:rPr lang="en-US" dirty="0" err="1" smtClean="0">
                <a:latin typeface="Times New Roman" pitchFamily="18" charset="0"/>
                <a:cs typeface="Times New Roman" pitchFamily="18" charset="0"/>
              </a:rPr>
              <a:t>Giá</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thành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cao</a:t>
            </a:r>
            <a:endParaRPr lang="en-US" dirty="0" smtClean="0">
              <a:latin typeface="Times New Roman" pitchFamily="18" charset="0"/>
              <a:cs typeface="Times New Roman" pitchFamily="18" charset="0"/>
            </a:endParaRPr>
          </a:p>
          <a:p>
            <a:pPr>
              <a:buFont typeface="Wingdings" pitchFamily="2" charset="2"/>
              <a:buChar char="ü"/>
            </a:pPr>
            <a:r>
              <a:rPr lang="en-US" dirty="0" err="1" smtClean="0">
                <a:latin typeface="Times New Roman" pitchFamily="18" charset="0"/>
                <a:cs typeface="Times New Roman" pitchFamily="18" charset="0"/>
              </a:rPr>
              <a:t>Không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sẵn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ở </a:t>
            </a:r>
            <a:r>
              <a:rPr lang="en-US" dirty="0" err="1" smtClean="0">
                <a:latin typeface="Times New Roman" pitchFamily="18" charset="0"/>
                <a:cs typeface="Times New Roman" pitchFamily="18" charset="0"/>
              </a:rPr>
              <a:t>mọi</a:t>
            </a:r>
            <a:r>
              <a:rPr lang="en-US" dirty="0" smtClean="0">
                <a:latin typeface="Times New Roman" pitchFamily="18" charset="0"/>
                <a:cs typeface="Times New Roman" pitchFamily="18" charset="0"/>
              </a:rPr>
              <a:t> co </a:t>
            </a:r>
            <a:r>
              <a:rPr lang="en-US" dirty="0" err="1" smtClean="0">
                <a:latin typeface="Times New Roman" pitchFamily="18" charset="0"/>
                <a:cs typeface="Times New Roman" pitchFamily="18" charset="0"/>
              </a:rPr>
              <a:t>sở</a:t>
            </a:r>
            <a:r>
              <a:rPr lang="en-US" dirty="0" smtClean="0">
                <a:latin typeface="Times New Roman" pitchFamily="18" charset="0"/>
                <a:cs typeface="Times New Roman" pitchFamily="18" charset="0"/>
              </a:rPr>
              <a:t> y </a:t>
            </a:r>
            <a:r>
              <a:rPr lang="en-US" dirty="0" err="1" smtClean="0">
                <a:latin typeface="Times New Roman" pitchFamily="18" charset="0"/>
                <a:cs typeface="Times New Roman" pitchFamily="18" charset="0"/>
              </a:rPr>
              <a:t>tế</a:t>
            </a:r>
            <a:endParaRPr lang="en-US" dirty="0" smtClean="0">
              <a:latin typeface="Times New Roman" pitchFamily="18" charset="0"/>
              <a:cs typeface="Times New Roman" pitchFamily="18" charset="0"/>
            </a:endParaRPr>
          </a:p>
          <a:p>
            <a:pPr>
              <a:buFont typeface="Wingdings" pitchFamily="2" charset="2"/>
              <a:buChar char="ü"/>
            </a:pPr>
            <a:r>
              <a:rPr lang="en-US" dirty="0" err="1" smtClean="0">
                <a:latin typeface="Times New Roman" pitchFamily="18" charset="0"/>
                <a:cs typeface="Times New Roman" pitchFamily="18" charset="0"/>
              </a:rPr>
              <a:t>Không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phản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ánh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được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dao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động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đường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huyết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trong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ngày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giữa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ngày</a:t>
            </a:r>
            <a:endParaRPr lang="en-US" dirty="0" smtClean="0">
              <a:latin typeface="Times New Roman" pitchFamily="18" charset="0"/>
              <a:cs typeface="Times New Roman" pitchFamily="18" charset="0"/>
            </a:endParaRPr>
          </a:p>
        </p:txBody>
      </p:sp>
      <p:sp>
        <p:nvSpPr>
          <p:cNvPr id="4" name="AutoShape 41"/>
          <p:cNvSpPr>
            <a:spLocks noChangeArrowheads="1"/>
          </p:cNvSpPr>
          <p:nvPr/>
        </p:nvSpPr>
        <p:spPr bwMode="auto">
          <a:xfrm>
            <a:off x="406401" y="326519"/>
            <a:ext cx="11432116" cy="957839"/>
          </a:xfrm>
          <a:prstGeom prst="ribbon2">
            <a:avLst>
              <a:gd name="adj1" fmla="val 12500"/>
              <a:gd name="adj2" fmla="val 50000"/>
            </a:avLst>
          </a:prstGeom>
          <a:gradFill rotWithShape="1">
            <a:gsLst>
              <a:gs pos="0">
                <a:srgbClr val="FF99FF"/>
              </a:gs>
              <a:gs pos="100000">
                <a:srgbClr val="FFFFFF"/>
              </a:gs>
            </a:gsLst>
            <a:lin ang="5400000" scaled="1"/>
          </a:gradFill>
          <a:ln w="9525">
            <a:solidFill>
              <a:srgbClr val="FFCC00"/>
            </a:solidFill>
            <a:round/>
            <a:headEnd/>
            <a:tailEnd/>
          </a:ln>
        </p:spPr>
        <p:txBody>
          <a:bodyPr wrap="none" anchor="ctr"/>
          <a:lstStyle/>
          <a:p>
            <a:pPr algn="ctr"/>
            <a:endParaRPr lang="en-US" dirty="0" smtClean="0"/>
          </a:p>
          <a:p>
            <a:pPr algn="ctr"/>
            <a:r>
              <a:rPr lang="en-US" sz="4000" b="1" dirty="0" err="1" smtClean="0">
                <a:solidFill>
                  <a:srgbClr val="00B050"/>
                </a:solidFill>
              </a:rPr>
              <a:t>HbA</a:t>
            </a:r>
            <a:r>
              <a:rPr lang="en-US" sz="4000" b="1" baseline="-25000" dirty="0" err="1" smtClean="0">
                <a:solidFill>
                  <a:srgbClr val="00B050"/>
                </a:solidFill>
              </a:rPr>
              <a:t>IC</a:t>
            </a:r>
            <a:r>
              <a:rPr lang="en-US" sz="4000" b="1" dirty="0">
                <a:solidFill>
                  <a:srgbClr val="00B050"/>
                </a:solidFill>
              </a:rPr>
              <a:t/>
            </a:r>
            <a:br>
              <a:rPr lang="en-US" sz="4000" b="1" dirty="0">
                <a:solidFill>
                  <a:srgbClr val="00B050"/>
                </a:solidFill>
              </a:rPr>
            </a:br>
            <a:endParaRPr lang="en-US" sz="4000" b="1" dirty="0">
              <a:solidFill>
                <a:srgbClr val="00B05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9788236" cy="770948"/>
          </a:xfrm>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r>
              <a:rPr lang="en-US" sz="3600" dirty="0" smtClean="0">
                <a:solidFill>
                  <a:schemeClr val="tx1"/>
                </a:solidFill>
                <a:latin typeface="Times New Roman" pitchFamily="18" charset="0"/>
                <a:cs typeface="Times New Roman" pitchFamily="18" charset="0"/>
              </a:rPr>
              <a:t/>
            </a:r>
            <a:br>
              <a:rPr lang="en-US" sz="3600" dirty="0" smtClean="0">
                <a:solidFill>
                  <a:schemeClr val="tx1"/>
                </a:solidFill>
                <a:latin typeface="Times New Roman" pitchFamily="18" charset="0"/>
                <a:cs typeface="Times New Roman" pitchFamily="18" charset="0"/>
              </a:rPr>
            </a:br>
            <a:r>
              <a:rPr lang="en-US" sz="3600" dirty="0" err="1" smtClean="0">
                <a:solidFill>
                  <a:schemeClr val="tx1"/>
                </a:solidFill>
                <a:latin typeface="Times New Roman" pitchFamily="18" charset="0"/>
                <a:cs typeface="Times New Roman" pitchFamily="18" charset="0"/>
              </a:rPr>
              <a:t>Khuyến</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cáo</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tần</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suất</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tự</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theo</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dõi</a:t>
            </a:r>
            <a:r>
              <a:rPr lang="en-US" sz="3600" dirty="0" smtClean="0">
                <a:solidFill>
                  <a:schemeClr val="tx1"/>
                </a:solidFill>
                <a:latin typeface="Times New Roman" pitchFamily="18" charset="0"/>
                <a:cs typeface="Times New Roman" pitchFamily="18" charset="0"/>
              </a:rPr>
              <a:t> ÐH </a:t>
            </a:r>
            <a:r>
              <a:rPr lang="en-US" sz="3600" dirty="0" err="1" smtClean="0">
                <a:solidFill>
                  <a:schemeClr val="tx1"/>
                </a:solidFill>
                <a:latin typeface="Times New Roman" pitchFamily="18" charset="0"/>
                <a:cs typeface="Times New Roman" pitchFamily="18" charset="0"/>
              </a:rPr>
              <a:t>cho</a:t>
            </a:r>
            <a:r>
              <a:rPr lang="en-US" sz="3600" dirty="0" smtClean="0">
                <a:solidFill>
                  <a:schemeClr val="tx1"/>
                </a:solidFill>
                <a:latin typeface="Times New Roman" pitchFamily="18" charset="0"/>
                <a:cs typeface="Times New Roman" pitchFamily="18" charset="0"/>
              </a:rPr>
              <a:t> BN ÐTÐ </a:t>
            </a:r>
            <a:r>
              <a:rPr lang="en-US" sz="3600" dirty="0" err="1" smtClean="0">
                <a:solidFill>
                  <a:schemeClr val="tx1"/>
                </a:solidFill>
                <a:latin typeface="Times New Roman" pitchFamily="18" charset="0"/>
                <a:cs typeface="Times New Roman" pitchFamily="18" charset="0"/>
              </a:rPr>
              <a:t>typ</a:t>
            </a:r>
            <a:r>
              <a:rPr lang="en-US" sz="3600" dirty="0" smtClean="0">
                <a:solidFill>
                  <a:schemeClr val="tx1"/>
                </a:solidFill>
                <a:latin typeface="Times New Roman" pitchFamily="18" charset="0"/>
                <a:cs typeface="Times New Roman" pitchFamily="18" charset="0"/>
              </a:rPr>
              <a:t> 1</a:t>
            </a:r>
            <a:br>
              <a:rPr lang="en-US" sz="3600" dirty="0" smtClean="0">
                <a:solidFill>
                  <a:schemeClr val="tx1"/>
                </a:solidFill>
                <a:latin typeface="Times New Roman" pitchFamily="18" charset="0"/>
                <a:cs typeface="Times New Roman" pitchFamily="18" charset="0"/>
              </a:rPr>
            </a:br>
            <a:endParaRPr lang="en-US" sz="3600" dirty="0">
              <a:solidFill>
                <a:schemeClr val="tx1"/>
              </a:solidFill>
            </a:endParaRPr>
          </a:p>
        </p:txBody>
      </p:sp>
      <p:sp>
        <p:nvSpPr>
          <p:cNvPr id="3" name="Content Placeholder 2"/>
          <p:cNvSpPr>
            <a:spLocks noGrp="1"/>
          </p:cNvSpPr>
          <p:nvPr>
            <p:ph idx="1"/>
          </p:nvPr>
        </p:nvSpPr>
        <p:spPr/>
        <p:txBody>
          <a:bodyPr>
            <a:normAutofit/>
          </a:bodyPr>
          <a:lstStyle/>
          <a:p>
            <a:pPr>
              <a:lnSpc>
                <a:spcPct val="150000"/>
              </a:lnSpc>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Trước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mỗi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bữa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ăn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chính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ăn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phụ</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thoảng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sau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bữa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ăn</a:t>
            </a:r>
            <a:endParaRPr lang="en-US" dirty="0" smtClean="0">
              <a:latin typeface="Times New Roman" pitchFamily="18" charset="0"/>
              <a:cs typeface="Times New Roman" pitchFamily="18" charset="0"/>
            </a:endParaRPr>
          </a:p>
          <a:p>
            <a:pPr>
              <a:lnSpc>
                <a:spcPct val="150000"/>
              </a:lnSpc>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Trước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ngủ,truớc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tập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dục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nghi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ngờ</a:t>
            </a:r>
            <a:r>
              <a:rPr lang="en-US" dirty="0" smtClean="0">
                <a:latin typeface="Times New Roman" pitchFamily="18" charset="0"/>
                <a:cs typeface="Times New Roman" pitchFamily="18" charset="0"/>
              </a:rPr>
              <a:t> ÐH </a:t>
            </a:r>
            <a:r>
              <a:rPr lang="en-US" dirty="0" err="1" smtClean="0">
                <a:latin typeface="Times New Roman" pitchFamily="18" charset="0"/>
                <a:cs typeface="Times New Roman" pitchFamily="18" charset="0"/>
              </a:rPr>
              <a:t>thấp</a:t>
            </a:r>
            <a:endParaRPr lang="en-US" dirty="0" smtClean="0">
              <a:latin typeface="Times New Roman" pitchFamily="18" charset="0"/>
              <a:cs typeface="Times New Roman" pitchFamily="18" charset="0"/>
            </a:endParaRPr>
          </a:p>
          <a:p>
            <a:pPr>
              <a:lnSpc>
                <a:spcPct val="150000"/>
              </a:lnSpc>
            </a:pPr>
            <a:r>
              <a:rPr lang="en-US" dirty="0" err="1" smtClean="0">
                <a:latin typeface="Times New Roman" pitchFamily="18" charset="0"/>
                <a:cs typeface="Times New Roman" pitchFamily="18" charset="0"/>
              </a:rPr>
              <a:t>Sau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trị</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hạ</a:t>
            </a:r>
            <a:r>
              <a:rPr lang="en-US" dirty="0" smtClean="0">
                <a:latin typeface="Times New Roman" pitchFamily="18" charset="0"/>
                <a:cs typeface="Times New Roman" pitchFamily="18" charset="0"/>
              </a:rPr>
              <a:t> ÐH </a:t>
            </a:r>
            <a:r>
              <a:rPr lang="en-US" dirty="0" err="1" smtClean="0">
                <a:latin typeface="Times New Roman" pitchFamily="18" charset="0"/>
                <a:cs typeface="Times New Roman" pitchFamily="18" charset="0"/>
              </a:rPr>
              <a:t>cho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đến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trở</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bình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thuờng</a:t>
            </a:r>
            <a:r>
              <a:rPr lang="en-US" dirty="0" smtClean="0">
                <a:latin typeface="Times New Roman" pitchFamily="18" charset="0"/>
                <a:cs typeface="Times New Roman" pitchFamily="18" charset="0"/>
              </a:rPr>
              <a:t>, </a:t>
            </a:r>
          </a:p>
          <a:p>
            <a:pPr>
              <a:lnSpc>
                <a:spcPct val="150000"/>
              </a:lnSpc>
            </a:pPr>
            <a:r>
              <a:rPr lang="en-US" dirty="0" err="1" smtClean="0">
                <a:latin typeface="Times New Roman" pitchFamily="18" charset="0"/>
                <a:cs typeface="Times New Roman" pitchFamily="18" charset="0"/>
              </a:rPr>
              <a:t>Trước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thực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hiện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những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việc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trọng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như</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xe</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4" name="TextBox 3"/>
          <p:cNvSpPr txBox="1"/>
          <p:nvPr/>
        </p:nvSpPr>
        <p:spPr>
          <a:xfrm>
            <a:off x="1482436" y="1454727"/>
            <a:ext cx="5320146" cy="461665"/>
          </a:xfrm>
          <a:prstGeom prst="rect">
            <a:avLst/>
          </a:prstGeom>
          <a:noFill/>
        </p:spPr>
        <p:txBody>
          <a:bodyPr wrap="square" rtlCol="0">
            <a:spAutoFit/>
          </a:bodyPr>
          <a:lstStyle/>
          <a:p>
            <a:r>
              <a:rPr lang="en-US" sz="2400" b="1" dirty="0" smtClean="0">
                <a:solidFill>
                  <a:schemeClr val="accent1"/>
                </a:solidFill>
                <a:latin typeface="Times New Roman" pitchFamily="18" charset="0"/>
                <a:cs typeface="Times New Roman" pitchFamily="18" charset="0"/>
              </a:rPr>
              <a:t>BN </a:t>
            </a:r>
            <a:r>
              <a:rPr lang="en-US" sz="2400" b="1" dirty="0" err="1" smtClean="0">
                <a:solidFill>
                  <a:schemeClr val="accent1"/>
                </a:solidFill>
                <a:latin typeface="Times New Roman" pitchFamily="18" charset="0"/>
                <a:cs typeface="Times New Roman" pitchFamily="18" charset="0"/>
              </a:rPr>
              <a:t>phải</a:t>
            </a:r>
            <a:r>
              <a:rPr lang="en-US" sz="2400" b="1" dirty="0" smtClean="0">
                <a:solidFill>
                  <a:schemeClr val="accent1"/>
                </a:solidFill>
                <a:latin typeface="Times New Roman" pitchFamily="18" charset="0"/>
                <a:cs typeface="Times New Roman" pitchFamily="18" charset="0"/>
              </a:rPr>
              <a:t> </a:t>
            </a:r>
            <a:r>
              <a:rPr lang="en-US" sz="2400" b="1" dirty="0" err="1" smtClean="0">
                <a:solidFill>
                  <a:schemeClr val="accent1"/>
                </a:solidFill>
                <a:latin typeface="Times New Roman" pitchFamily="18" charset="0"/>
                <a:cs typeface="Times New Roman" pitchFamily="18" charset="0"/>
              </a:rPr>
              <a:t>tự</a:t>
            </a:r>
            <a:r>
              <a:rPr lang="en-US" sz="2400" b="1" dirty="0" smtClean="0">
                <a:solidFill>
                  <a:schemeClr val="accent1"/>
                </a:solidFill>
                <a:latin typeface="Times New Roman" pitchFamily="18" charset="0"/>
                <a:cs typeface="Times New Roman" pitchFamily="18" charset="0"/>
              </a:rPr>
              <a:t> </a:t>
            </a:r>
            <a:r>
              <a:rPr lang="en-US" sz="2400" b="1" dirty="0" err="1" smtClean="0">
                <a:solidFill>
                  <a:schemeClr val="accent1"/>
                </a:solidFill>
                <a:latin typeface="Times New Roman" pitchFamily="18" charset="0"/>
                <a:cs typeface="Times New Roman" pitchFamily="18" charset="0"/>
              </a:rPr>
              <a:t>theo</a:t>
            </a:r>
            <a:r>
              <a:rPr lang="en-US" sz="2400" b="1" dirty="0" smtClean="0">
                <a:solidFill>
                  <a:schemeClr val="accent1"/>
                </a:solidFill>
                <a:latin typeface="Times New Roman" pitchFamily="18" charset="0"/>
                <a:cs typeface="Times New Roman" pitchFamily="18" charset="0"/>
              </a:rPr>
              <a:t> </a:t>
            </a:r>
            <a:r>
              <a:rPr lang="en-US" sz="2400" b="1" dirty="0" err="1" smtClean="0">
                <a:solidFill>
                  <a:schemeClr val="accent1"/>
                </a:solidFill>
                <a:latin typeface="Times New Roman" pitchFamily="18" charset="0"/>
                <a:cs typeface="Times New Roman" pitchFamily="18" charset="0"/>
              </a:rPr>
              <a:t>dõi</a:t>
            </a:r>
            <a:r>
              <a:rPr lang="en-US" sz="2400" b="1" dirty="0" smtClean="0">
                <a:solidFill>
                  <a:schemeClr val="accent1"/>
                </a:solidFill>
                <a:latin typeface="Times New Roman" pitchFamily="18" charset="0"/>
                <a:cs typeface="Times New Roman" pitchFamily="18" charset="0"/>
              </a:rPr>
              <a:t> ÐH?</a:t>
            </a:r>
            <a:endParaRPr lang="en-US" sz="2400" b="1" dirty="0">
              <a:solidFill>
                <a:schemeClr val="accent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9788236" cy="770948"/>
          </a:xfrm>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r>
              <a:rPr lang="en-US" sz="3600" dirty="0" smtClean="0">
                <a:solidFill>
                  <a:schemeClr val="tx1"/>
                </a:solidFill>
                <a:latin typeface="Times New Roman" pitchFamily="18" charset="0"/>
                <a:cs typeface="Times New Roman" pitchFamily="18" charset="0"/>
              </a:rPr>
              <a:t/>
            </a:r>
            <a:br>
              <a:rPr lang="en-US" sz="3600" dirty="0" smtClean="0">
                <a:solidFill>
                  <a:schemeClr val="tx1"/>
                </a:solidFill>
                <a:latin typeface="Times New Roman" pitchFamily="18" charset="0"/>
                <a:cs typeface="Times New Roman" pitchFamily="18" charset="0"/>
              </a:rPr>
            </a:br>
            <a:r>
              <a:rPr lang="en-US" sz="3600" dirty="0" err="1" smtClean="0">
                <a:solidFill>
                  <a:schemeClr val="tx1"/>
                </a:solidFill>
                <a:latin typeface="Times New Roman" pitchFamily="18" charset="0"/>
                <a:cs typeface="Times New Roman" pitchFamily="18" charset="0"/>
              </a:rPr>
              <a:t>Khuyến</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cáo</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tần</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suất</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tự</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theo</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dõi</a:t>
            </a:r>
            <a:r>
              <a:rPr lang="en-US" sz="3600" dirty="0" smtClean="0">
                <a:solidFill>
                  <a:schemeClr val="tx1"/>
                </a:solidFill>
                <a:latin typeface="Times New Roman" pitchFamily="18" charset="0"/>
                <a:cs typeface="Times New Roman" pitchFamily="18" charset="0"/>
              </a:rPr>
              <a:t> ÐH </a:t>
            </a:r>
            <a:r>
              <a:rPr lang="en-US" sz="3600" dirty="0" err="1" smtClean="0">
                <a:solidFill>
                  <a:schemeClr val="tx1"/>
                </a:solidFill>
                <a:latin typeface="Times New Roman" pitchFamily="18" charset="0"/>
                <a:cs typeface="Times New Roman" pitchFamily="18" charset="0"/>
              </a:rPr>
              <a:t>cho</a:t>
            </a:r>
            <a:r>
              <a:rPr lang="en-US" sz="3600" dirty="0" smtClean="0">
                <a:solidFill>
                  <a:schemeClr val="tx1"/>
                </a:solidFill>
                <a:latin typeface="Times New Roman" pitchFamily="18" charset="0"/>
                <a:cs typeface="Times New Roman" pitchFamily="18" charset="0"/>
              </a:rPr>
              <a:t> BN ÐTÐ </a:t>
            </a:r>
            <a:r>
              <a:rPr lang="en-US" sz="3600" dirty="0" err="1" smtClean="0">
                <a:solidFill>
                  <a:schemeClr val="tx1"/>
                </a:solidFill>
                <a:latin typeface="Times New Roman" pitchFamily="18" charset="0"/>
                <a:cs typeface="Times New Roman" pitchFamily="18" charset="0"/>
              </a:rPr>
              <a:t>typ</a:t>
            </a:r>
            <a:r>
              <a:rPr lang="en-US" sz="3600" dirty="0" smtClean="0">
                <a:solidFill>
                  <a:schemeClr val="tx1"/>
                </a:solidFill>
                <a:latin typeface="Times New Roman" pitchFamily="18" charset="0"/>
                <a:cs typeface="Times New Roman" pitchFamily="18" charset="0"/>
              </a:rPr>
              <a:t> 2</a:t>
            </a:r>
            <a:br>
              <a:rPr lang="en-US" sz="3600" dirty="0" smtClean="0">
                <a:solidFill>
                  <a:schemeClr val="tx1"/>
                </a:solidFill>
                <a:latin typeface="Times New Roman" pitchFamily="18" charset="0"/>
                <a:cs typeface="Times New Roman" pitchFamily="18" charset="0"/>
              </a:rPr>
            </a:br>
            <a:endParaRPr lang="en-US" sz="3600" dirty="0">
              <a:solidFill>
                <a:schemeClr val="tx1"/>
              </a:solidFill>
            </a:endParaRPr>
          </a:p>
        </p:txBody>
      </p:sp>
      <p:sp>
        <p:nvSpPr>
          <p:cNvPr id="4" name="TextBox 3"/>
          <p:cNvSpPr txBox="1"/>
          <p:nvPr/>
        </p:nvSpPr>
        <p:spPr>
          <a:xfrm>
            <a:off x="1482436" y="1454727"/>
            <a:ext cx="5320146" cy="461665"/>
          </a:xfrm>
          <a:prstGeom prst="rect">
            <a:avLst/>
          </a:prstGeom>
          <a:noFill/>
        </p:spPr>
        <p:txBody>
          <a:bodyPr wrap="square" rtlCol="0">
            <a:spAutoFit/>
          </a:bodyPr>
          <a:lstStyle/>
          <a:p>
            <a:r>
              <a:rPr lang="en-US" sz="2400" b="1" dirty="0" smtClean="0">
                <a:solidFill>
                  <a:schemeClr val="accent1"/>
                </a:solidFill>
                <a:latin typeface="Times New Roman" pitchFamily="18" charset="0"/>
                <a:cs typeface="Times New Roman" pitchFamily="18" charset="0"/>
              </a:rPr>
              <a:t>BN </a:t>
            </a:r>
            <a:r>
              <a:rPr lang="en-US" sz="2400" b="1" dirty="0" err="1" smtClean="0">
                <a:solidFill>
                  <a:schemeClr val="accent1"/>
                </a:solidFill>
                <a:latin typeface="Times New Roman" pitchFamily="18" charset="0"/>
                <a:cs typeface="Times New Roman" pitchFamily="18" charset="0"/>
              </a:rPr>
              <a:t>phải</a:t>
            </a:r>
            <a:r>
              <a:rPr lang="en-US" sz="2400" b="1" dirty="0" smtClean="0">
                <a:solidFill>
                  <a:schemeClr val="accent1"/>
                </a:solidFill>
                <a:latin typeface="Times New Roman" pitchFamily="18" charset="0"/>
                <a:cs typeface="Times New Roman" pitchFamily="18" charset="0"/>
              </a:rPr>
              <a:t> </a:t>
            </a:r>
            <a:r>
              <a:rPr lang="en-US" sz="2400" b="1" dirty="0" err="1" smtClean="0">
                <a:solidFill>
                  <a:schemeClr val="accent1"/>
                </a:solidFill>
                <a:latin typeface="Times New Roman" pitchFamily="18" charset="0"/>
                <a:cs typeface="Times New Roman" pitchFamily="18" charset="0"/>
              </a:rPr>
              <a:t>tự</a:t>
            </a:r>
            <a:r>
              <a:rPr lang="en-US" sz="2400" b="1" dirty="0" smtClean="0">
                <a:solidFill>
                  <a:schemeClr val="accent1"/>
                </a:solidFill>
                <a:latin typeface="Times New Roman" pitchFamily="18" charset="0"/>
                <a:cs typeface="Times New Roman" pitchFamily="18" charset="0"/>
              </a:rPr>
              <a:t> </a:t>
            </a:r>
            <a:r>
              <a:rPr lang="en-US" sz="2400" b="1" dirty="0" err="1" smtClean="0">
                <a:solidFill>
                  <a:schemeClr val="accent1"/>
                </a:solidFill>
                <a:latin typeface="Times New Roman" pitchFamily="18" charset="0"/>
                <a:cs typeface="Times New Roman" pitchFamily="18" charset="0"/>
              </a:rPr>
              <a:t>theo</a:t>
            </a:r>
            <a:r>
              <a:rPr lang="en-US" sz="2400" b="1" dirty="0" smtClean="0">
                <a:solidFill>
                  <a:schemeClr val="accent1"/>
                </a:solidFill>
                <a:latin typeface="Times New Roman" pitchFamily="18" charset="0"/>
                <a:cs typeface="Times New Roman" pitchFamily="18" charset="0"/>
              </a:rPr>
              <a:t> </a:t>
            </a:r>
            <a:r>
              <a:rPr lang="en-US" sz="2400" b="1" dirty="0" err="1" smtClean="0">
                <a:solidFill>
                  <a:schemeClr val="accent1"/>
                </a:solidFill>
                <a:latin typeface="Times New Roman" pitchFamily="18" charset="0"/>
                <a:cs typeface="Times New Roman" pitchFamily="18" charset="0"/>
              </a:rPr>
              <a:t>dõi</a:t>
            </a:r>
            <a:r>
              <a:rPr lang="en-US" sz="2400" b="1" dirty="0" smtClean="0">
                <a:solidFill>
                  <a:schemeClr val="accent1"/>
                </a:solidFill>
                <a:latin typeface="Times New Roman" pitchFamily="18" charset="0"/>
                <a:cs typeface="Times New Roman" pitchFamily="18" charset="0"/>
              </a:rPr>
              <a:t> ÐH?</a:t>
            </a:r>
            <a:endParaRPr lang="en-US" sz="2400" b="1" dirty="0">
              <a:solidFill>
                <a:schemeClr val="accent1"/>
              </a:solidFill>
            </a:endParaRPr>
          </a:p>
        </p:txBody>
      </p:sp>
      <p:sp>
        <p:nvSpPr>
          <p:cNvPr id="5" name="Content Placeholder 4"/>
          <p:cNvSpPr>
            <a:spLocks noGrp="1"/>
          </p:cNvSpPr>
          <p:nvPr>
            <p:ph idx="1"/>
          </p:nvPr>
        </p:nvSpPr>
        <p:spPr/>
        <p:txBody>
          <a:bodyPr/>
          <a:lstStyle/>
          <a:p>
            <a:pPr>
              <a:lnSpc>
                <a:spcPct val="150000"/>
              </a:lnSpc>
            </a:pPr>
            <a:r>
              <a:rPr lang="en-US" dirty="0" err="1" smtClean="0">
                <a:latin typeface="Times New Roman" pitchFamily="18" charset="0"/>
                <a:cs typeface="Times New Roman" pitchFamily="18" charset="0"/>
              </a:rPr>
              <a:t>Tự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theo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dõi</a:t>
            </a:r>
            <a:r>
              <a:rPr lang="en-US" dirty="0" smtClean="0">
                <a:latin typeface="Times New Roman" pitchFamily="18" charset="0"/>
                <a:cs typeface="Times New Roman" pitchFamily="18" charset="0"/>
              </a:rPr>
              <a:t> ÐH </a:t>
            </a:r>
            <a:r>
              <a:rPr lang="en-US" dirty="0" err="1" smtClean="0">
                <a:latin typeface="Times New Roman" pitchFamily="18" charset="0"/>
                <a:cs typeface="Times New Roman" pitchFamily="18" charset="0"/>
              </a:rPr>
              <a:t>tại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được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khuyến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tất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cả</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những</a:t>
            </a:r>
            <a:r>
              <a:rPr lang="en-US" dirty="0" smtClean="0">
                <a:latin typeface="Times New Roman" pitchFamily="18" charset="0"/>
                <a:cs typeface="Times New Roman" pitchFamily="18" charset="0"/>
              </a:rPr>
              <a:t> BN ÐTÐ typ2 dang </a:t>
            </a:r>
            <a:r>
              <a:rPr lang="en-US" dirty="0" err="1" smtClean="0">
                <a:latin typeface="Times New Roman" pitchFamily="18" charset="0"/>
                <a:cs typeface="Times New Roman" pitchFamily="18" charset="0"/>
              </a:rPr>
              <a:t>sử</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dụng</a:t>
            </a:r>
            <a:r>
              <a:rPr lang="en-US" dirty="0" smtClean="0">
                <a:latin typeface="Times New Roman" pitchFamily="18" charset="0"/>
                <a:cs typeface="Times New Roman" pitchFamily="18" charset="0"/>
              </a:rPr>
              <a:t> insulin </a:t>
            </a:r>
            <a:r>
              <a:rPr lang="en-US" dirty="0" err="1" smtClean="0">
                <a:latin typeface="Times New Roman" pitchFamily="18" charset="0"/>
                <a:cs typeface="Times New Roman" pitchFamily="18" charset="0"/>
              </a:rPr>
              <a:t>hoặc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thuốc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sulfonylure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vì</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giúp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bệnh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nhận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biết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hoặc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giảm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thiểu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những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cơn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hạ</a:t>
            </a:r>
            <a:r>
              <a:rPr lang="en-US" dirty="0" smtClean="0">
                <a:latin typeface="Times New Roman" pitchFamily="18" charset="0"/>
                <a:cs typeface="Times New Roman" pitchFamily="18" charset="0"/>
              </a:rPr>
              <a:t> ÐH.</a:t>
            </a:r>
          </a:p>
          <a:p>
            <a:r>
              <a:rPr lang="en-US" dirty="0" err="1" smtClean="0">
                <a:latin typeface="Times New Roman" pitchFamily="18" charset="0"/>
                <a:cs typeface="Times New Roman" pitchFamily="18" charset="0"/>
              </a:rPr>
              <a:t>Với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BNcó</a:t>
            </a:r>
            <a:r>
              <a:rPr lang="en-US" dirty="0" smtClean="0">
                <a:latin typeface="Times New Roman" pitchFamily="18" charset="0"/>
                <a:cs typeface="Times New Roman" pitchFamily="18" charset="0"/>
              </a:rPr>
              <a:t> ÐH </a:t>
            </a:r>
            <a:r>
              <a:rPr lang="en-US" dirty="0" err="1" smtClean="0">
                <a:latin typeface="Times New Roman" pitchFamily="18" charset="0"/>
                <a:cs typeface="Times New Roman" pitchFamily="18" charset="0"/>
              </a:rPr>
              <a:t>ổn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định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cơn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hạ</a:t>
            </a:r>
            <a:r>
              <a:rPr lang="en-US" dirty="0" smtClean="0">
                <a:latin typeface="Times New Roman" pitchFamily="18" charset="0"/>
                <a:cs typeface="Times New Roman" pitchFamily="18" charset="0"/>
              </a:rPr>
              <a:t> ÐH </a:t>
            </a:r>
            <a:r>
              <a:rPr lang="en-US" dirty="0" err="1" smtClean="0">
                <a:latin typeface="Times New Roman" pitchFamily="18" charset="0"/>
                <a:cs typeface="Times New Roman" pitchFamily="18" charset="0"/>
              </a:rPr>
              <a:t>rõ</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rệt</a:t>
            </a:r>
            <a:r>
              <a:rPr lang="en-US" dirty="0" smtClean="0">
                <a:latin typeface="Times New Roman" pitchFamily="18" charset="0"/>
                <a:cs typeface="Times New Roman" pitchFamily="18" charset="0"/>
              </a:rPr>
              <a:t>=&gt;</a:t>
            </a:r>
            <a:r>
              <a:rPr lang="en-US" dirty="0" err="1" smtClean="0">
                <a:latin typeface="Times New Roman" pitchFamily="18" charset="0"/>
                <a:cs typeface="Times New Roman" pitchFamily="18" charset="0"/>
              </a:rPr>
              <a:t>thường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chỉ</a:t>
            </a: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kiểm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tra</a:t>
            </a:r>
            <a:r>
              <a:rPr lang="en-US" dirty="0" smtClean="0">
                <a:latin typeface="Times New Roman" pitchFamily="18" charset="0"/>
                <a:cs typeface="Times New Roman" pitchFamily="18" charset="0"/>
              </a:rPr>
              <a:t> ÐH </a:t>
            </a:r>
            <a:r>
              <a:rPr lang="en-US" dirty="0" err="1" smtClean="0">
                <a:latin typeface="Times New Roman" pitchFamily="18" charset="0"/>
                <a:cs typeface="Times New Roman" pitchFamily="18" charset="0"/>
              </a:rPr>
              <a:t>vài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lần</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tuần</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8790709" cy="992620"/>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en-US" sz="3200" b="1" dirty="0" smtClean="0">
                <a:solidFill>
                  <a:schemeClr val="tx1"/>
                </a:solidFill>
                <a:latin typeface="Times New Roman" pitchFamily="18" charset="0"/>
                <a:cs typeface="Times New Roman" pitchFamily="18" charset="0"/>
              </a:rPr>
              <a:t>Theo </a:t>
            </a:r>
            <a:r>
              <a:rPr lang="en-US" sz="3200" b="1" dirty="0" err="1" smtClean="0">
                <a:solidFill>
                  <a:schemeClr val="tx1"/>
                </a:solidFill>
                <a:latin typeface="Times New Roman" pitchFamily="18" charset="0"/>
                <a:cs typeface="Times New Roman" pitchFamily="18" charset="0"/>
              </a:rPr>
              <a:t>dõi</a:t>
            </a:r>
            <a:r>
              <a:rPr lang="en-US" sz="3200" b="1" dirty="0" smtClean="0">
                <a:solidFill>
                  <a:schemeClr val="tx1"/>
                </a:solidFill>
                <a:latin typeface="Times New Roman" pitchFamily="18" charset="0"/>
                <a:cs typeface="Times New Roman" pitchFamily="18" charset="0"/>
              </a:rPr>
              <a:t> HbA1C: </a:t>
            </a:r>
            <a:r>
              <a:rPr lang="en-US" sz="3200" b="1" dirty="0" err="1" smtClean="0">
                <a:solidFill>
                  <a:schemeClr val="tx1"/>
                </a:solidFill>
                <a:latin typeface="Times New Roman" pitchFamily="18" charset="0"/>
                <a:cs typeface="Times New Roman" pitchFamily="18" charset="0"/>
              </a:rPr>
              <a:t>Tần</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suất</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bao</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nhiêu</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là</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dủ</a:t>
            </a:r>
            <a:r>
              <a:rPr lang="en-US" sz="3200" b="1" dirty="0" smtClean="0">
                <a:solidFill>
                  <a:schemeClr val="tx1"/>
                </a:solidFill>
                <a:latin typeface="Times New Roman" pitchFamily="18" charset="0"/>
                <a:cs typeface="Times New Roman" pitchFamily="18" charset="0"/>
              </a:rPr>
              <a:t>?</a:t>
            </a:r>
            <a:endParaRPr lang="en-US" sz="3200" b="1"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838200" y="1825625"/>
            <a:ext cx="9718964" cy="4351338"/>
          </a:xfrm>
        </p:spPr>
        <p:txBody>
          <a:bodyPr/>
          <a:lstStyle/>
          <a:p>
            <a:pPr>
              <a:lnSpc>
                <a:spcPct val="150000"/>
              </a:lnSpc>
            </a:pPr>
            <a:r>
              <a:rPr lang="en-US" b="1" dirty="0" err="1" smtClean="0">
                <a:latin typeface="Times New Roman" pitchFamily="18" charset="0"/>
                <a:cs typeface="Times New Roman" pitchFamily="18" charset="0"/>
              </a:rPr>
              <a:t>Ít</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nhất</a:t>
            </a:r>
            <a:r>
              <a:rPr lang="en-US" b="1" dirty="0" smtClean="0">
                <a:latin typeface="Times New Roman" pitchFamily="18" charset="0"/>
                <a:cs typeface="Times New Roman" pitchFamily="18" charset="0"/>
              </a:rPr>
              <a:t> 2 </a:t>
            </a:r>
            <a:r>
              <a:rPr lang="en-US" b="1" dirty="0" err="1" smtClean="0">
                <a:latin typeface="Times New Roman" pitchFamily="18" charset="0"/>
                <a:cs typeface="Times New Roman" pitchFamily="18" charset="0"/>
              </a:rPr>
              <a:t>lần</a:t>
            </a:r>
            <a:r>
              <a:rPr lang="en-US" b="1" dirty="0" smtClean="0">
                <a:latin typeface="Times New Roman" pitchFamily="18" charset="0"/>
                <a:cs typeface="Times New Roman" pitchFamily="18" charset="0"/>
              </a:rPr>
              <a:t> / </a:t>
            </a:r>
            <a:r>
              <a:rPr lang="en-US" b="1" dirty="0" err="1" smtClean="0">
                <a:latin typeface="Times New Roman" pitchFamily="18" charset="0"/>
                <a:cs typeface="Times New Roman" pitchFamily="18" charset="0"/>
              </a:rPr>
              <a:t>năm</a:t>
            </a:r>
            <a:r>
              <a:rPr lang="en-US" b="1"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những</a:t>
            </a:r>
            <a:r>
              <a:rPr lang="en-US" dirty="0" smtClean="0">
                <a:latin typeface="Times New Roman" pitchFamily="18" charset="0"/>
                <a:cs typeface="Times New Roman" pitchFamily="18" charset="0"/>
              </a:rPr>
              <a:t> BN </a:t>
            </a:r>
            <a:r>
              <a:rPr lang="en-US" dirty="0" err="1" smtClean="0">
                <a:latin typeface="Times New Roman" pitchFamily="18" charset="0"/>
                <a:cs typeface="Times New Roman" pitchFamily="18" charset="0"/>
              </a:rPr>
              <a:t>đã</a:t>
            </a:r>
            <a:r>
              <a:rPr lang="en-US"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đạt</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đích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điều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trị</a:t>
            </a:r>
            <a:r>
              <a:rPr lang="en-US" b="1"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những</a:t>
            </a:r>
            <a:r>
              <a:rPr lang="en-US" dirty="0" smtClean="0">
                <a:latin typeface="Times New Roman" pitchFamily="18" charset="0"/>
                <a:cs typeface="Times New Roman" pitchFamily="18" charset="0"/>
              </a:rPr>
              <a:t> BN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đường</a:t>
            </a:r>
            <a:r>
              <a:rPr lang="en-US"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huyết</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ổn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định</a:t>
            </a:r>
            <a:r>
              <a:rPr lang="en-US" b="1" dirty="0" smtClean="0">
                <a:latin typeface="Times New Roman" pitchFamily="18" charset="0"/>
                <a:cs typeface="Times New Roman" pitchFamily="18" charset="0"/>
              </a:rPr>
              <a:t> </a:t>
            </a:r>
          </a:p>
          <a:p>
            <a:pPr>
              <a:lnSpc>
                <a:spcPct val="150000"/>
              </a:lnSpc>
            </a:pP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Hàng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quý</a:t>
            </a:r>
            <a:r>
              <a:rPr lang="en-US" b="1"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những</a:t>
            </a:r>
            <a:r>
              <a:rPr lang="en-US" dirty="0" smtClean="0">
                <a:latin typeface="Times New Roman" pitchFamily="18" charset="0"/>
                <a:cs typeface="Times New Roman" pitchFamily="18" charset="0"/>
              </a:rPr>
              <a:t> BN </a:t>
            </a:r>
            <a:r>
              <a:rPr lang="en-US" b="1" dirty="0" err="1" smtClean="0">
                <a:latin typeface="Times New Roman" pitchFamily="18" charset="0"/>
                <a:cs typeface="Times New Roman" pitchFamily="18" charset="0"/>
              </a:rPr>
              <a:t>thay</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dổi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phác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đồ</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diều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trị</a:t>
            </a:r>
            <a:r>
              <a:rPr lang="en-US" b="1"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hoặc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những</a:t>
            </a:r>
            <a:r>
              <a:rPr lang="en-US" dirty="0" smtClean="0">
                <a:latin typeface="Times New Roman" pitchFamily="18" charset="0"/>
                <a:cs typeface="Times New Roman" pitchFamily="18" charset="0"/>
              </a:rPr>
              <a:t> BN </a:t>
            </a:r>
            <a:r>
              <a:rPr lang="en-US" b="1" dirty="0" err="1" smtClean="0">
                <a:latin typeface="Times New Roman" pitchFamily="18" charset="0"/>
                <a:cs typeface="Times New Roman" pitchFamily="18" charset="0"/>
              </a:rPr>
              <a:t>ko</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đạt</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dích</a:t>
            </a:r>
            <a:r>
              <a:rPr lang="en-US" b="1" dirty="0" smtClean="0">
                <a:latin typeface="Times New Roman" pitchFamily="18" charset="0"/>
                <a:cs typeface="Times New Roman" pitchFamily="18" charset="0"/>
              </a:rPr>
              <a:t> ÐH</a:t>
            </a:r>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a:t>
            </a:r>
            <a:r>
              <a:rPr lang="en-US" dirty="0" err="1" smtClean="0"/>
              <a:t>Triệu</a:t>
            </a:r>
            <a:r>
              <a:rPr lang="en-US" dirty="0" smtClean="0"/>
              <a:t> </a:t>
            </a:r>
            <a:r>
              <a:rPr lang="en-US" dirty="0" err="1" smtClean="0"/>
              <a:t>chứng</a:t>
            </a:r>
            <a:endParaRPr lang="en-US" dirty="0"/>
          </a:p>
        </p:txBody>
      </p:sp>
      <p:sp>
        <p:nvSpPr>
          <p:cNvPr id="4" name="TextBox 3"/>
          <p:cNvSpPr txBox="1"/>
          <p:nvPr/>
        </p:nvSpPr>
        <p:spPr>
          <a:xfrm>
            <a:off x="401782" y="1468575"/>
            <a:ext cx="3916650" cy="523220"/>
          </a:xfrm>
          <a:prstGeom prst="rect">
            <a:avLst/>
          </a:prstGeom>
          <a:noFill/>
        </p:spPr>
        <p:txBody>
          <a:bodyPr wrap="none" rtlCol="0">
            <a:spAutoFit/>
          </a:bodyPr>
          <a:lstStyle/>
          <a:p>
            <a:r>
              <a:rPr lang="en-US" sz="2800" dirty="0" smtClean="0">
                <a:solidFill>
                  <a:srgbClr val="FF0000"/>
                </a:solidFill>
              </a:rPr>
              <a:t>2.1: </a:t>
            </a:r>
            <a:r>
              <a:rPr lang="en-US" sz="2800" dirty="0" err="1" smtClean="0">
                <a:solidFill>
                  <a:srgbClr val="FF0000"/>
                </a:solidFill>
              </a:rPr>
              <a:t>Triệu</a:t>
            </a:r>
            <a:r>
              <a:rPr lang="en-US" sz="2800" dirty="0" smtClean="0">
                <a:solidFill>
                  <a:srgbClr val="FF0000"/>
                </a:solidFill>
              </a:rPr>
              <a:t> </a:t>
            </a:r>
            <a:r>
              <a:rPr lang="en-US" sz="2800" dirty="0" err="1" smtClean="0">
                <a:solidFill>
                  <a:srgbClr val="FF0000"/>
                </a:solidFill>
              </a:rPr>
              <a:t>chứng</a:t>
            </a:r>
            <a:r>
              <a:rPr lang="en-US" sz="2800" dirty="0" smtClean="0">
                <a:solidFill>
                  <a:srgbClr val="FF0000"/>
                </a:solidFill>
              </a:rPr>
              <a:t> </a:t>
            </a:r>
            <a:r>
              <a:rPr lang="en-US" sz="2800" dirty="0" err="1" smtClean="0">
                <a:solidFill>
                  <a:srgbClr val="FF0000"/>
                </a:solidFill>
              </a:rPr>
              <a:t>lâm</a:t>
            </a:r>
            <a:r>
              <a:rPr lang="en-US" sz="2800" dirty="0" smtClean="0">
                <a:solidFill>
                  <a:srgbClr val="FF0000"/>
                </a:solidFill>
              </a:rPr>
              <a:t> </a:t>
            </a:r>
            <a:r>
              <a:rPr lang="en-US" sz="2800" dirty="0" err="1" smtClean="0">
                <a:solidFill>
                  <a:srgbClr val="FF0000"/>
                </a:solidFill>
              </a:rPr>
              <a:t>sàng</a:t>
            </a:r>
            <a:endParaRPr lang="en-US" sz="2800" dirty="0">
              <a:solidFill>
                <a:srgbClr val="FF0000"/>
              </a:solidFill>
            </a:endParaRPr>
          </a:p>
        </p:txBody>
      </p:sp>
      <p:sp>
        <p:nvSpPr>
          <p:cNvPr id="5" name="TextBox 4"/>
          <p:cNvSpPr txBox="1"/>
          <p:nvPr/>
        </p:nvSpPr>
        <p:spPr>
          <a:xfrm>
            <a:off x="193965" y="2050473"/>
            <a:ext cx="5389418" cy="3970318"/>
          </a:xfrm>
          <a:prstGeom prst="rect">
            <a:avLst/>
          </a:prstGeom>
          <a:noFill/>
        </p:spPr>
        <p:txBody>
          <a:bodyPr wrap="square" rtlCol="0">
            <a:spAutoFit/>
          </a:bodyPr>
          <a:lstStyle/>
          <a:p>
            <a:pPr>
              <a:buFont typeface="Wingdings" pitchFamily="2" charset="2"/>
              <a:buChar char="Ø"/>
            </a:pPr>
            <a:r>
              <a:rPr lang="en-US" sz="2800" dirty="0" err="1" smtClean="0">
                <a:latin typeface="Times New Roman" pitchFamily="18" charset="0"/>
                <a:cs typeface="Times New Roman" pitchFamily="18" charset="0"/>
              </a:rPr>
              <a:t>Thường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gặp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uống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nhiều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nhiều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tiểu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nhiều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gầy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nhanh</a:t>
            </a:r>
            <a:endParaRPr lang="en-US" sz="2800" dirty="0" smtClean="0">
              <a:latin typeface="Times New Roman" pitchFamily="18" charset="0"/>
              <a:cs typeface="Times New Roman" pitchFamily="18" charset="0"/>
            </a:endParaRPr>
          </a:p>
          <a:p>
            <a:pPr>
              <a:buFont typeface="Wingdings" pitchFamily="2" charset="2"/>
              <a:buChar char="Ø"/>
            </a:pP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triệu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chứng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ít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gặp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Mệt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mỏi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giảm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thị</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lực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giảm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dục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liệt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dương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chuột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rút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bắp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về</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đêm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người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lú</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lẫn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chóng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mặt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giảm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trí</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nhớ</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bị</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hôn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mê</a:t>
            </a:r>
            <a:r>
              <a:rPr lang="en-US" sz="2800" dirty="0" smtClean="0">
                <a:latin typeface="Times New Roman" pitchFamily="18" charset="0"/>
                <a:cs typeface="Times New Roman" pitchFamily="18" charset="0"/>
              </a:rPr>
              <a:t> do </a:t>
            </a:r>
            <a:r>
              <a:rPr lang="en-US" sz="2800" dirty="0" err="1" smtClean="0">
                <a:latin typeface="Times New Roman" pitchFamily="18" charset="0"/>
                <a:cs typeface="Times New Roman" pitchFamily="18" charset="0"/>
              </a:rPr>
              <a:t>tăng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đường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huyết</a:t>
            </a:r>
            <a:r>
              <a:rPr lang="en-US" sz="2800" dirty="0" smtClean="0">
                <a:latin typeface="Times New Roman" pitchFamily="18" charset="0"/>
                <a:cs typeface="Times New Roman" pitchFamily="18" charset="0"/>
              </a:rPr>
              <a:t>.</a:t>
            </a:r>
          </a:p>
          <a:p>
            <a:endParaRPr lang="en-US" sz="2800" dirty="0">
              <a:latin typeface="Times New Roman" pitchFamily="18" charset="0"/>
              <a:cs typeface="Times New Roman" pitchFamily="18" charset="0"/>
            </a:endParaRPr>
          </a:p>
        </p:txBody>
      </p:sp>
      <p:pic>
        <p:nvPicPr>
          <p:cNvPr id="6" name="Picture 14" descr="diabetes-type-2-vidya-sury-4.jpg"/>
          <p:cNvPicPr>
            <a:picLocks noChangeAspect="1"/>
          </p:cNvPicPr>
          <p:nvPr/>
        </p:nvPicPr>
        <p:blipFill>
          <a:blip r:embed="rId3" cstate="print"/>
          <a:srcRect/>
          <a:stretch>
            <a:fillRect/>
          </a:stretch>
        </p:blipFill>
        <p:spPr bwMode="auto">
          <a:xfrm>
            <a:off x="5444836" y="720436"/>
            <a:ext cx="6629513" cy="613756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508000" y="838200"/>
            <a:ext cx="11176000" cy="1588"/>
          </a:xfrm>
          <a:prstGeom prst="line">
            <a:avLst/>
          </a:prstGeom>
        </p:spPr>
        <p:style>
          <a:lnRef idx="3">
            <a:schemeClr val="accent5"/>
          </a:lnRef>
          <a:fillRef idx="0">
            <a:schemeClr val="accent5"/>
          </a:fillRef>
          <a:effectRef idx="2">
            <a:schemeClr val="accent5"/>
          </a:effectRef>
          <a:fontRef idx="minor">
            <a:schemeClr val="tx1"/>
          </a:fontRef>
        </p:style>
      </p:cxnSp>
      <p:sp>
        <p:nvSpPr>
          <p:cNvPr id="12" name="Slide Number Placeholder 11"/>
          <p:cNvSpPr>
            <a:spLocks noGrp="1"/>
          </p:cNvSpPr>
          <p:nvPr>
            <p:ph type="sldNum" sz="quarter" idx="12"/>
          </p:nvPr>
        </p:nvSpPr>
        <p:spPr/>
        <p:txBody>
          <a:bodyPr/>
          <a:lstStyle/>
          <a:p>
            <a:pPr>
              <a:defRPr/>
            </a:pPr>
            <a:fld id="{837BAABC-20E1-4264-B888-FFD3EC320A17}" type="slidenum">
              <a:rPr lang="en-US" smtClean="0"/>
              <a:pPr>
                <a:defRPr/>
              </a:pPr>
              <a:t>37</a:t>
            </a:fld>
            <a:endParaRPr lang="en-US"/>
          </a:p>
        </p:txBody>
      </p:sp>
      <p:sp>
        <p:nvSpPr>
          <p:cNvPr id="13" name="Rectangle 12"/>
          <p:cNvSpPr/>
          <p:nvPr/>
        </p:nvSpPr>
        <p:spPr>
          <a:xfrm>
            <a:off x="508000" y="1420125"/>
            <a:ext cx="11074400" cy="4572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r>
              <a:rPr lang="en-US" sz="3200" b="1" dirty="0" smtClean="0">
                <a:solidFill>
                  <a:schemeClr val="tx2">
                    <a:lumMod val="50000"/>
                  </a:schemeClr>
                </a:solidFill>
              </a:rPr>
              <a:t> </a:t>
            </a:r>
            <a:endParaRPr lang="en-US" sz="3200" b="1" dirty="0">
              <a:solidFill>
                <a:schemeClr val="tx2">
                  <a:lumMod val="50000"/>
                </a:schemeClr>
              </a:solidFill>
            </a:endParaRPr>
          </a:p>
        </p:txBody>
      </p:sp>
      <p:sp>
        <p:nvSpPr>
          <p:cNvPr id="6" name="Rounded Rectangle 5"/>
          <p:cNvSpPr/>
          <p:nvPr/>
        </p:nvSpPr>
        <p:spPr>
          <a:xfrm>
            <a:off x="1523933" y="2715490"/>
            <a:ext cx="9587394" cy="105294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accent6"/>
                </a:solidFill>
              </a:rPr>
              <a:t>PHẦN 4: BIẾN CHỨNG CỦA ĐÁI THÁO ĐƯỜNG</a:t>
            </a:r>
            <a:endParaRPr lang="en-US" sz="3200" dirty="0">
              <a:solidFill>
                <a:schemeClr val="accent6"/>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nvGraphicFramePr>
        <p:xfrm>
          <a:off x="3228136" y="1704108"/>
          <a:ext cx="5985163" cy="31311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5"/>
          <p:cNvSpPr>
            <a:spLocks noGrp="1"/>
          </p:cNvSpPr>
          <p:nvPr>
            <p:ph type="title"/>
          </p:nvPr>
        </p:nvSpPr>
        <p:spPr>
          <a:xfrm>
            <a:off x="519535" y="429491"/>
            <a:ext cx="10515600" cy="83127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r>
              <a:rPr lang="en-US" sz="3200" b="1" dirty="0" smtClean="0">
                <a:solidFill>
                  <a:schemeClr val="tx2">
                    <a:lumMod val="50000"/>
                  </a:schemeClr>
                </a:solidFill>
              </a:rPr>
              <a:t>BIẾN CHỨNG CỦA ĐÁI THÁO ĐƯỜNG</a:t>
            </a:r>
            <a:endParaRPr lang="en-US" sz="3200" b="1"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28370"/>
            <a:ext cx="10515600" cy="1325563"/>
          </a:xfrm>
        </p:spPr>
        <p:txBody>
          <a:bodyPr/>
          <a:lstStyle/>
          <a:p>
            <a:pPr lvl="0"/>
            <a:r>
              <a:rPr lang="en-US" sz="3200" dirty="0" smtClean="0"/>
              <a:t>1</a:t>
            </a:r>
            <a:r>
              <a:rPr lang="en-US" dirty="0" smtClean="0"/>
              <a:t>.</a:t>
            </a:r>
            <a:r>
              <a:rPr lang="en-US" b="1" i="1" dirty="0" smtClean="0"/>
              <a:t> </a:t>
            </a:r>
            <a:r>
              <a:rPr lang="en-US" sz="3200" b="1" i="1" dirty="0" err="1" smtClean="0"/>
              <a:t>Biến</a:t>
            </a:r>
            <a:r>
              <a:rPr lang="en-US" sz="3200" b="1" i="1" dirty="0" smtClean="0"/>
              <a:t> </a:t>
            </a:r>
            <a:r>
              <a:rPr lang="en-US" sz="3200" b="1" i="1" dirty="0" err="1" smtClean="0"/>
              <a:t>chứng</a:t>
            </a:r>
            <a:r>
              <a:rPr lang="en-US" sz="3200" b="1" i="1" dirty="0" smtClean="0"/>
              <a:t> </a:t>
            </a:r>
            <a:r>
              <a:rPr lang="en-US" sz="3200" b="1" i="1" dirty="0" err="1" smtClean="0"/>
              <a:t>cấp</a:t>
            </a:r>
            <a:r>
              <a:rPr lang="en-US" sz="3200" b="1" i="1" dirty="0" smtClean="0"/>
              <a:t> </a:t>
            </a:r>
            <a:r>
              <a:rPr lang="en-US" sz="3200" b="1" i="1" dirty="0" err="1" smtClean="0"/>
              <a:t>tính</a:t>
            </a:r>
            <a:r>
              <a:rPr lang="en-US" sz="3200" b="1" i="1" dirty="0" smtClean="0"/>
              <a:t> </a:t>
            </a:r>
            <a:r>
              <a:rPr lang="en-US" sz="3200" dirty="0" smtClean="0"/>
              <a:t/>
            </a:r>
            <a:br>
              <a:rPr lang="en-US" sz="3200" dirty="0" smtClean="0"/>
            </a:br>
            <a:endParaRPr lang="en-US" sz="3200" dirty="0"/>
          </a:p>
        </p:txBody>
      </p:sp>
      <p:graphicFrame>
        <p:nvGraphicFramePr>
          <p:cNvPr id="7" name="Diagram 6"/>
          <p:cNvGraphicFramePr/>
          <p:nvPr/>
        </p:nvGraphicFramePr>
        <p:xfrm>
          <a:off x="1565564" y="1676400"/>
          <a:ext cx="9199417" cy="41979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4D2AD7FB-0743-4BB4-B6D9-889540E220AD}" type="slidenum">
              <a:rPr lang="en-US" smtClean="0"/>
              <a:pPr>
                <a:defRPr/>
              </a:pPr>
              <a:t>4</a:t>
            </a:fld>
            <a:endParaRPr lang="en-US"/>
          </a:p>
        </p:txBody>
      </p:sp>
      <p:sp>
        <p:nvSpPr>
          <p:cNvPr id="7" name="TextBox 6"/>
          <p:cNvSpPr txBox="1"/>
          <p:nvPr/>
        </p:nvSpPr>
        <p:spPr>
          <a:xfrm>
            <a:off x="1510175" y="1316182"/>
            <a:ext cx="8967519" cy="4401205"/>
          </a:xfrm>
          <a:prstGeom prst="rect">
            <a:avLst/>
          </a:prstGeom>
          <a:noFill/>
        </p:spPr>
        <p:txBody>
          <a:bodyPr wrap="none" rtlCol="0">
            <a:spAutoFit/>
          </a:bodyPr>
          <a:lstStyle/>
          <a:p>
            <a:r>
              <a:rPr lang="en-US" sz="2800" dirty="0" err="1" smtClean="0">
                <a:latin typeface="Times New Roman" pitchFamily="18" charset="0"/>
                <a:cs typeface="Times New Roman" pitchFamily="18" charset="0"/>
              </a:rPr>
              <a:t>Chiếm</a:t>
            </a:r>
            <a:r>
              <a:rPr lang="en-US" sz="2800" dirty="0" smtClean="0">
                <a:latin typeface="Times New Roman" pitchFamily="18" charset="0"/>
                <a:cs typeface="Times New Roman" pitchFamily="18" charset="0"/>
              </a:rPr>
              <a:t> 1-2% </a:t>
            </a:r>
            <a:r>
              <a:rPr lang="en-US" sz="2800" dirty="0" err="1" smtClean="0">
                <a:latin typeface="Times New Roman" pitchFamily="18" charset="0"/>
                <a:cs typeface="Times New Roman" pitchFamily="18" charset="0"/>
              </a:rPr>
              <a:t>dân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ở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nước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đang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phát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triển</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10% ở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nước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phát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triển</a:t>
            </a:r>
            <a:endParaRPr lang="en-US" sz="2800" dirty="0" smtClean="0">
              <a:latin typeface="Times New Roman" pitchFamily="18" charset="0"/>
              <a:cs typeface="Times New Roman" pitchFamily="18" charset="0"/>
            </a:endParaRPr>
          </a:p>
          <a:p>
            <a:r>
              <a:rPr lang="vi-VN" sz="2800" dirty="0" smtClean="0">
                <a:latin typeface="Times New Roman" pitchFamily="18" charset="0"/>
                <a:cs typeface="Times New Roman" pitchFamily="18" charset="0"/>
              </a:rPr>
              <a:t>Ư</a:t>
            </a:r>
            <a:r>
              <a:rPr lang="en-US" sz="2800" dirty="0" err="1" smtClean="0">
                <a:latin typeface="Times New Roman" pitchFamily="18" charset="0"/>
                <a:cs typeface="Times New Roman" pitchFamily="18" charset="0"/>
              </a:rPr>
              <a:t>ớc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tính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thế</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giới</a:t>
            </a:r>
            <a:r>
              <a:rPr lang="en-US" sz="2800" dirty="0" smtClean="0">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Mỗi</a:t>
            </a:r>
            <a:r>
              <a:rPr lang="en-US" sz="2800" b="1" dirty="0" smtClean="0">
                <a:solidFill>
                  <a:srgbClr val="FF0000"/>
                </a:solidFill>
                <a:latin typeface="Times New Roman" pitchFamily="18" charset="0"/>
                <a:cs typeface="Times New Roman" pitchFamily="18" charset="0"/>
              </a:rPr>
              <a:t> 24 </a:t>
            </a:r>
            <a:r>
              <a:rPr lang="en-US" sz="2800" b="1" dirty="0" err="1" smtClean="0">
                <a:solidFill>
                  <a:srgbClr val="FF0000"/>
                </a:solidFill>
                <a:latin typeface="Times New Roman" pitchFamily="18" charset="0"/>
                <a:cs typeface="Times New Roman" pitchFamily="18" charset="0"/>
              </a:rPr>
              <a:t>giờ</a:t>
            </a:r>
            <a:endParaRPr lang="en-US" sz="2800" b="1" dirty="0" smtClean="0">
              <a:solidFill>
                <a:srgbClr val="FF0000"/>
              </a:solidFill>
              <a:latin typeface="Times New Roman" pitchFamily="18" charset="0"/>
              <a:cs typeface="Times New Roman" pitchFamily="18" charset="0"/>
            </a:endParaRPr>
          </a:p>
          <a:p>
            <a:pPr>
              <a:buFont typeface="Wingdings" pitchFamily="2" charset="2"/>
              <a:buChar char="Ø"/>
            </a:pPr>
            <a:r>
              <a:rPr lang="en-US" sz="2800" dirty="0" smtClean="0">
                <a:latin typeface="Times New Roman" pitchFamily="18" charset="0"/>
                <a:cs typeface="Times New Roman" pitchFamily="18" charset="0"/>
              </a:rPr>
              <a:t> 3600 </a:t>
            </a:r>
            <a:r>
              <a:rPr lang="en-US" sz="2800" dirty="0" err="1" smtClean="0">
                <a:latin typeface="Times New Roman" pitchFamily="18" charset="0"/>
                <a:cs typeface="Times New Roman" pitchFamily="18" charset="0"/>
              </a:rPr>
              <a:t>bệnh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nhân</a:t>
            </a:r>
            <a:r>
              <a:rPr lang="en-US" sz="2800"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mới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được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chẩn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đoán</a:t>
            </a:r>
            <a:endParaRPr lang="en-US" sz="2800" b="1" dirty="0" smtClean="0">
              <a:latin typeface="Times New Roman" pitchFamily="18" charset="0"/>
              <a:cs typeface="Times New Roman" pitchFamily="18" charset="0"/>
            </a:endParaRPr>
          </a:p>
          <a:p>
            <a:pPr>
              <a:buFont typeface="Wingdings" pitchFamily="2" charset="2"/>
              <a:buChar char="Ø"/>
            </a:pPr>
            <a:r>
              <a:rPr lang="en-US" sz="2800" dirty="0" smtClean="0">
                <a:latin typeface="Times New Roman" pitchFamily="18" charset="0"/>
                <a:cs typeface="Times New Roman" pitchFamily="18" charset="0"/>
              </a:rPr>
              <a:t> 580 </a:t>
            </a:r>
            <a:r>
              <a:rPr lang="en-US" sz="2800" dirty="0" err="1" smtClean="0">
                <a:latin typeface="Times New Roman" pitchFamily="18" charset="0"/>
                <a:cs typeface="Times New Roman" pitchFamily="18" charset="0"/>
              </a:rPr>
              <a:t>bệnh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nhân</a:t>
            </a:r>
            <a:r>
              <a:rPr lang="en-US" sz="2800"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ĐTĐ </a:t>
            </a:r>
            <a:r>
              <a:rPr lang="en-US" sz="2800" b="1" dirty="0" err="1" smtClean="0">
                <a:latin typeface="Times New Roman" pitchFamily="18" charset="0"/>
                <a:cs typeface="Times New Roman" pitchFamily="18" charset="0"/>
              </a:rPr>
              <a:t>tử</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vong</a:t>
            </a:r>
            <a:r>
              <a:rPr lang="en-US" sz="2800" b="1"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liên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chứng</a:t>
            </a:r>
            <a:endParaRPr lang="en-US" sz="2800" dirty="0" smtClean="0">
              <a:latin typeface="Times New Roman" pitchFamily="18" charset="0"/>
              <a:cs typeface="Times New Roman" pitchFamily="18" charset="0"/>
            </a:endParaRPr>
          </a:p>
          <a:p>
            <a:pPr>
              <a:buFont typeface="Wingdings" pitchFamily="2" charset="2"/>
              <a:buChar char="Ø"/>
            </a:pPr>
            <a:r>
              <a:rPr lang="en-US" sz="2800" dirty="0" smtClean="0">
                <a:latin typeface="Times New Roman" pitchFamily="18" charset="0"/>
                <a:cs typeface="Times New Roman" pitchFamily="18" charset="0"/>
              </a:rPr>
              <a:t> 225 </a:t>
            </a:r>
            <a:r>
              <a:rPr lang="en-US" sz="2800" dirty="0" err="1" smtClean="0">
                <a:latin typeface="Times New Roman" pitchFamily="18" charset="0"/>
                <a:cs typeface="Times New Roman" pitchFamily="18" charset="0"/>
              </a:rPr>
              <a:t>bệnh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nhân</a:t>
            </a:r>
            <a:r>
              <a:rPr lang="en-US" sz="2800" dirty="0" smtClean="0">
                <a:latin typeface="Times New Roman" pitchFamily="18" charset="0"/>
                <a:cs typeface="Times New Roman" pitchFamily="18" charset="0"/>
              </a:rPr>
              <a:t> ĐTĐ </a:t>
            </a:r>
            <a:r>
              <a:rPr lang="en-US" sz="2800" dirty="0" err="1" smtClean="0">
                <a:latin typeface="Times New Roman" pitchFamily="18" charset="0"/>
                <a:cs typeface="Times New Roman" pitchFamily="18" charset="0"/>
              </a:rPr>
              <a:t>liên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đoạn</a:t>
            </a:r>
            <a:r>
              <a:rPr lang="en-US" sz="2800" dirty="0" smtClean="0">
                <a:latin typeface="Times New Roman" pitchFamily="18" charset="0"/>
                <a:cs typeface="Times New Roman" pitchFamily="18" charset="0"/>
              </a:rPr>
              <a:t> chi</a:t>
            </a:r>
          </a:p>
          <a:p>
            <a:pPr>
              <a:buFont typeface="Wingdings" pitchFamily="2" charset="2"/>
              <a:buChar char="Ø"/>
            </a:pPr>
            <a:r>
              <a:rPr lang="en-US" sz="2800" dirty="0" smtClean="0">
                <a:latin typeface="Times New Roman" pitchFamily="18" charset="0"/>
                <a:cs typeface="Times New Roman" pitchFamily="18" charset="0"/>
              </a:rPr>
              <a:t> 120 </a:t>
            </a:r>
            <a:r>
              <a:rPr lang="en-US" sz="2800" dirty="0" err="1" smtClean="0">
                <a:latin typeface="Times New Roman" pitchFamily="18" charset="0"/>
                <a:cs typeface="Times New Roman" pitchFamily="18" charset="0"/>
              </a:rPr>
              <a:t>bệnh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nhân</a:t>
            </a:r>
            <a:r>
              <a:rPr lang="en-US" sz="2800" dirty="0" smtClean="0">
                <a:latin typeface="Times New Roman" pitchFamily="18" charset="0"/>
                <a:cs typeface="Times New Roman" pitchFamily="18" charset="0"/>
              </a:rPr>
              <a:t> ĐTĐ </a:t>
            </a:r>
            <a:r>
              <a:rPr lang="en-US" sz="2800" dirty="0" err="1" smtClean="0">
                <a:latin typeface="Times New Roman" pitchFamily="18" charset="0"/>
                <a:cs typeface="Times New Roman" pitchFamily="18" charset="0"/>
              </a:rPr>
              <a:t>tiến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triển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bệnh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thận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giai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đoạn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cuối</a:t>
            </a:r>
            <a:endParaRPr lang="en-US" sz="2800" dirty="0" smtClean="0">
              <a:latin typeface="Times New Roman" pitchFamily="18" charset="0"/>
              <a:cs typeface="Times New Roman" pitchFamily="18" charset="0"/>
            </a:endParaRPr>
          </a:p>
          <a:p>
            <a:pPr>
              <a:buFont typeface="Wingdings" pitchFamily="2" charset="2"/>
              <a:buChar char="Ø"/>
            </a:pPr>
            <a:r>
              <a:rPr lang="en-US" sz="2800" dirty="0" smtClean="0">
                <a:latin typeface="Times New Roman" pitchFamily="18" charset="0"/>
                <a:cs typeface="Times New Roman" pitchFamily="18" charset="0"/>
              </a:rPr>
              <a:t> 55 </a:t>
            </a:r>
            <a:r>
              <a:rPr lang="en-US" sz="2800" dirty="0" err="1" smtClean="0">
                <a:latin typeface="Times New Roman" pitchFamily="18" charset="0"/>
                <a:cs typeface="Times New Roman" pitchFamily="18" charset="0"/>
              </a:rPr>
              <a:t>bệnh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tháo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đường</a:t>
            </a:r>
            <a:r>
              <a:rPr lang="en-US" sz="2800"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bị</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mù</a:t>
            </a:r>
            <a:endParaRPr lang="en-US" sz="2800" b="1"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  </a:t>
            </a:r>
          </a:p>
          <a:p>
            <a:endParaRPr lang="en-US" sz="2800" dirty="0">
              <a:latin typeface="Times New Roman" pitchFamily="18" charset="0"/>
              <a:cs typeface="Times New Roman" pitchFamily="18" charset="0"/>
            </a:endParaRPr>
          </a:p>
        </p:txBody>
      </p:sp>
      <p:sp>
        <p:nvSpPr>
          <p:cNvPr id="9" name="TextBox 8"/>
          <p:cNvSpPr txBox="1"/>
          <p:nvPr/>
        </p:nvSpPr>
        <p:spPr>
          <a:xfrm>
            <a:off x="914400" y="637309"/>
            <a:ext cx="1479251" cy="523220"/>
          </a:xfrm>
          <a:prstGeom prst="rect">
            <a:avLst/>
          </a:prstGeom>
          <a:noFill/>
        </p:spPr>
        <p:txBody>
          <a:bodyPr wrap="none" rtlCol="0">
            <a:spAutoFit/>
          </a:bodyPr>
          <a:lstStyle/>
          <a:p>
            <a:r>
              <a:rPr lang="en-US" sz="2800" dirty="0" smtClean="0">
                <a:solidFill>
                  <a:srgbClr val="FF0000"/>
                </a:solidFill>
              </a:rPr>
              <a:t>1.Dịch </a:t>
            </a:r>
            <a:r>
              <a:rPr lang="en-US" sz="2800" dirty="0" err="1" smtClean="0">
                <a:solidFill>
                  <a:srgbClr val="FF0000"/>
                </a:solidFill>
              </a:rPr>
              <a:t>tể</a:t>
            </a:r>
            <a:endParaRPr lang="en-US" sz="2800" dirty="0">
              <a:solidFill>
                <a:srgbClr val="FF0000"/>
              </a:solidFill>
            </a:endParaRPr>
          </a:p>
        </p:txBody>
      </p:sp>
      <p:sp>
        <p:nvSpPr>
          <p:cNvPr id="6" name="Rectangle 5"/>
          <p:cNvSpPr/>
          <p:nvPr/>
        </p:nvSpPr>
        <p:spPr>
          <a:xfrm>
            <a:off x="508000" y="304800"/>
            <a:ext cx="11074400" cy="457200"/>
          </a:xfrm>
          <a:prstGeom prst="rect">
            <a:avLst/>
          </a:prstGeom>
          <a:ln>
            <a:no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3200" b="1" dirty="0">
                <a:solidFill>
                  <a:schemeClr val="tx2">
                    <a:lumMod val="50000"/>
                  </a:schemeClr>
                </a:solidFill>
              </a:rPr>
              <a:t>ĐẠI CƯƠNG</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i="1" dirty="0" err="1" smtClean="0"/>
              <a:t>Nhiễm</a:t>
            </a:r>
            <a:r>
              <a:rPr lang="en-US" b="1" i="1" dirty="0" smtClean="0"/>
              <a:t> </a:t>
            </a:r>
            <a:r>
              <a:rPr lang="en-US" b="1" i="1" dirty="0" err="1" smtClean="0"/>
              <a:t>toan</a:t>
            </a:r>
            <a:r>
              <a:rPr lang="en-US" b="1" i="1" dirty="0" smtClean="0"/>
              <a:t> </a:t>
            </a:r>
            <a:r>
              <a:rPr lang="en-US" b="1" i="1" dirty="0" err="1" smtClean="0"/>
              <a:t>ceton</a:t>
            </a:r>
            <a:r>
              <a:rPr lang="en-US" b="1" dirty="0" smtClean="0"/>
              <a:t/>
            </a:r>
            <a:br>
              <a:rPr lang="en-US" b="1" dirty="0" smtClean="0"/>
            </a:br>
            <a:endParaRPr lang="en-US" b="1" dirty="0"/>
          </a:p>
        </p:txBody>
      </p:sp>
      <p:sp>
        <p:nvSpPr>
          <p:cNvPr id="3" name="Content Placeholder 2"/>
          <p:cNvSpPr>
            <a:spLocks noGrp="1"/>
          </p:cNvSpPr>
          <p:nvPr>
            <p:ph idx="1"/>
          </p:nvPr>
        </p:nvSpPr>
        <p:spPr>
          <a:xfrm>
            <a:off x="838200" y="1825625"/>
            <a:ext cx="10515600" cy="3397539"/>
          </a:xfrm>
        </p:spPr>
        <p:txBody>
          <a:bodyPr>
            <a:normAutofit/>
          </a:bodyPr>
          <a:lstStyle/>
          <a:p>
            <a:pPr lvl="0"/>
            <a:r>
              <a:rPr lang="en-US" dirty="0" err="1" smtClean="0">
                <a:latin typeface="Times New Roman" pitchFamily="18" charset="0"/>
                <a:cs typeface="Times New Roman" pitchFamily="18" charset="0"/>
              </a:rPr>
              <a:t>Thường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gặp</a:t>
            </a:r>
            <a:r>
              <a:rPr lang="en-US" dirty="0" smtClean="0">
                <a:latin typeface="Times New Roman" pitchFamily="18" charset="0"/>
                <a:cs typeface="Times New Roman" pitchFamily="18" charset="0"/>
              </a:rPr>
              <a:t> ở ĐTĐ </a:t>
            </a:r>
            <a:r>
              <a:rPr lang="en-US" dirty="0" err="1" smtClean="0">
                <a:latin typeface="Times New Roman" pitchFamily="18" charset="0"/>
                <a:cs typeface="Times New Roman" pitchFamily="18" charset="0"/>
              </a:rPr>
              <a:t>typ</a:t>
            </a:r>
            <a:r>
              <a:rPr lang="en-US" dirty="0" smtClean="0">
                <a:latin typeface="Times New Roman" pitchFamily="18" charset="0"/>
                <a:cs typeface="Times New Roman" pitchFamily="18" charset="0"/>
              </a:rPr>
              <a:t> 1. </a:t>
            </a:r>
          </a:p>
          <a:p>
            <a:pPr lvl="0"/>
            <a:r>
              <a:rPr lang="en-US" dirty="0" err="1" smtClean="0">
                <a:latin typeface="Times New Roman" pitchFamily="18" charset="0"/>
                <a:cs typeface="Times New Roman" pitchFamily="18" charset="0"/>
              </a:rPr>
              <a:t>Khoảng</a:t>
            </a:r>
            <a:r>
              <a:rPr lang="en-US" dirty="0" smtClean="0">
                <a:latin typeface="Times New Roman" pitchFamily="18" charset="0"/>
                <a:cs typeface="Times New Roman" pitchFamily="18" charset="0"/>
              </a:rPr>
              <a:t> 5% </a:t>
            </a:r>
            <a:r>
              <a:rPr lang="en-US" dirty="0" err="1" smtClean="0">
                <a:latin typeface="Times New Roman" pitchFamily="18" charset="0"/>
                <a:cs typeface="Times New Roman" pitchFamily="18" charset="0"/>
              </a:rPr>
              <a:t>bệnh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tử</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vong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vì</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biến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chứng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này</a:t>
            </a:r>
            <a:r>
              <a:rPr lang="en-US" dirty="0" smtClean="0">
                <a:latin typeface="Times New Roman" pitchFamily="18" charset="0"/>
                <a:cs typeface="Times New Roman" pitchFamily="18" charset="0"/>
              </a:rPr>
              <a:t>.</a:t>
            </a:r>
          </a:p>
          <a:p>
            <a:pPr lvl="0"/>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gặp</a:t>
            </a:r>
            <a:r>
              <a:rPr lang="en-US" dirty="0" smtClean="0">
                <a:latin typeface="Times New Roman" pitchFamily="18" charset="0"/>
                <a:cs typeface="Times New Roman" pitchFamily="18" charset="0"/>
              </a:rPr>
              <a:t> ở </a:t>
            </a:r>
            <a:r>
              <a:rPr lang="en-US" dirty="0" err="1" smtClean="0">
                <a:latin typeface="Times New Roman" pitchFamily="18" charset="0"/>
                <a:cs typeface="Times New Roman" pitchFamily="18" charset="0"/>
              </a:rPr>
              <a:t>mọi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typ</a:t>
            </a:r>
            <a:r>
              <a:rPr lang="en-US" dirty="0" smtClean="0">
                <a:latin typeface="Times New Roman" pitchFamily="18" charset="0"/>
                <a:cs typeface="Times New Roman" pitchFamily="18" charset="0"/>
              </a:rPr>
              <a:t> ĐTĐ </a:t>
            </a:r>
            <a:r>
              <a:rPr lang="en-US" dirty="0" err="1" smtClean="0">
                <a:latin typeface="Times New Roman" pitchFamily="18" charset="0"/>
                <a:cs typeface="Times New Roman" pitchFamily="18" charset="0"/>
              </a:rPr>
              <a:t>nếu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điều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kiện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thuân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lợi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Nhiễm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trùng</a:t>
            </a:r>
            <a:r>
              <a:rPr lang="en-US" dirty="0" smtClean="0">
                <a:latin typeface="Times New Roman" pitchFamily="18" charset="0"/>
                <a:cs typeface="Times New Roman" pitchFamily="18" charset="0"/>
              </a:rPr>
              <a:t>, stress</a:t>
            </a:r>
          </a:p>
          <a:p>
            <a:pPr lvl="0"/>
            <a:r>
              <a:rPr lang="en-US" dirty="0" err="1" smtClean="0">
                <a:latin typeface="Times New Roman" pitchFamily="18" charset="0"/>
                <a:cs typeface="Times New Roman" pitchFamily="18" charset="0"/>
              </a:rPr>
              <a:t>Bệnh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xảy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thiếu</a:t>
            </a:r>
            <a:r>
              <a:rPr lang="en-US" dirty="0" smtClean="0">
                <a:latin typeface="Times New Roman" pitchFamily="18" charset="0"/>
                <a:cs typeface="Times New Roman" pitchFamily="18" charset="0"/>
              </a:rPr>
              <a:t> insulin </a:t>
            </a:r>
            <a:r>
              <a:rPr lang="en-US" dirty="0" err="1" smtClean="0">
                <a:latin typeface="Times New Roman" pitchFamily="18" charset="0"/>
                <a:cs typeface="Times New Roman" pitchFamily="18" charset="0"/>
              </a:rPr>
              <a:t>nặng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kèm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tăng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hoạt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hormon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tăng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đường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huyết</a:t>
            </a:r>
            <a:r>
              <a:rPr lang="en-US" dirty="0" smtClean="0">
                <a:latin typeface="Times New Roman" pitchFamily="18" charset="0"/>
                <a:cs typeface="Times New Roman" pitchFamily="18" charset="0"/>
              </a:rPr>
              <a:t>: Glucagon, </a:t>
            </a:r>
            <a:r>
              <a:rPr lang="en-US" dirty="0" err="1" smtClean="0">
                <a:latin typeface="Times New Roman" pitchFamily="18" charset="0"/>
                <a:cs typeface="Times New Roman" pitchFamily="18" charset="0"/>
              </a:rPr>
              <a:t>catecholamin</a:t>
            </a:r>
            <a:endParaRPr lang="en-US" dirty="0" smtClean="0">
              <a:latin typeface="Times New Roman" pitchFamily="18" charset="0"/>
              <a:cs typeface="Times New Roman" pitchFamily="18" charset="0"/>
            </a:endParaRPr>
          </a:p>
          <a:p>
            <a:pPr lvl="0"/>
            <a:r>
              <a:rPr lang="en-US" dirty="0" err="1" smtClean="0">
                <a:latin typeface="Times New Roman" pitchFamily="18" charset="0"/>
                <a:cs typeface="Times New Roman" pitchFamily="18" charset="0"/>
              </a:rPr>
              <a:t>Yếu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tố</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thúc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đẩy</a:t>
            </a:r>
            <a:r>
              <a:rPr lang="en-US" dirty="0" smtClean="0">
                <a:latin typeface="Times New Roman" pitchFamily="18" charset="0"/>
                <a:cs typeface="Times New Roman" pitchFamily="18" charset="0"/>
              </a:rPr>
              <a:t>: </a:t>
            </a:r>
          </a:p>
          <a:p>
            <a:endParaRPr lang="en-US" dirty="0">
              <a:latin typeface="Times New Roman" pitchFamily="18" charset="0"/>
              <a:cs typeface="Times New Roman" pitchFamily="18" charset="0"/>
            </a:endParaRPr>
          </a:p>
        </p:txBody>
      </p:sp>
      <p:sp>
        <p:nvSpPr>
          <p:cNvPr id="5" name="TextBox 4"/>
          <p:cNvSpPr txBox="1"/>
          <p:nvPr/>
        </p:nvSpPr>
        <p:spPr>
          <a:xfrm>
            <a:off x="5056909" y="4682826"/>
            <a:ext cx="3254417" cy="1200329"/>
          </a:xfrm>
          <a:prstGeom prst="rect">
            <a:avLst/>
          </a:prstGeom>
          <a:noFill/>
        </p:spPr>
        <p:txBody>
          <a:bodyPr wrap="none" rtlCol="0">
            <a:spAutoFit/>
          </a:bodyPr>
          <a:lstStyle/>
          <a:p>
            <a:pPr>
              <a:buFont typeface="Wingdings" pitchFamily="2" charset="2"/>
              <a:buChar char="Ø"/>
            </a:pPr>
            <a:r>
              <a:rPr lang="en-US" dirty="0" err="1" smtClean="0"/>
              <a:t>Ngừng</a:t>
            </a:r>
            <a:r>
              <a:rPr lang="en-US" dirty="0" smtClean="0"/>
              <a:t> </a:t>
            </a:r>
            <a:r>
              <a:rPr lang="en-US" dirty="0" err="1" smtClean="0"/>
              <a:t>điều</a:t>
            </a:r>
            <a:r>
              <a:rPr lang="en-US" dirty="0" smtClean="0"/>
              <a:t> </a:t>
            </a:r>
            <a:r>
              <a:rPr lang="en-US" dirty="0" err="1" smtClean="0"/>
              <a:t>trị</a:t>
            </a:r>
            <a:r>
              <a:rPr lang="en-US" dirty="0" smtClean="0"/>
              <a:t> insulin </a:t>
            </a:r>
            <a:r>
              <a:rPr lang="en-US" dirty="0" err="1" smtClean="0"/>
              <a:t>đột</a:t>
            </a:r>
            <a:r>
              <a:rPr lang="en-US" dirty="0" smtClean="0"/>
              <a:t> </a:t>
            </a:r>
            <a:r>
              <a:rPr lang="en-US" dirty="0" err="1" smtClean="0"/>
              <a:t>ngột</a:t>
            </a:r>
            <a:endParaRPr lang="en-US" dirty="0" smtClean="0"/>
          </a:p>
          <a:p>
            <a:pPr>
              <a:buFont typeface="Wingdings" pitchFamily="2" charset="2"/>
              <a:buChar char="Ø"/>
            </a:pPr>
            <a:r>
              <a:rPr lang="en-US" dirty="0" err="1" smtClean="0"/>
              <a:t>Nhiễm</a:t>
            </a:r>
            <a:r>
              <a:rPr lang="en-US" dirty="0" smtClean="0"/>
              <a:t> </a:t>
            </a:r>
            <a:r>
              <a:rPr lang="en-US" dirty="0" err="1" smtClean="0"/>
              <a:t>trùng</a:t>
            </a:r>
            <a:endParaRPr lang="en-US" dirty="0" smtClean="0"/>
          </a:p>
          <a:p>
            <a:pPr>
              <a:buFont typeface="Wingdings" pitchFamily="2" charset="2"/>
              <a:buChar char="Ø"/>
            </a:pPr>
            <a:r>
              <a:rPr lang="en-US" dirty="0" err="1" smtClean="0"/>
              <a:t>chấn</a:t>
            </a:r>
            <a:r>
              <a:rPr lang="en-US" dirty="0" smtClean="0"/>
              <a:t> </a:t>
            </a:r>
            <a:r>
              <a:rPr lang="en-US" dirty="0" err="1" smtClean="0"/>
              <a:t>thương</a:t>
            </a:r>
            <a:endParaRPr lang="en-US" dirty="0" smtClean="0"/>
          </a:p>
          <a:p>
            <a:pPr>
              <a:buFont typeface="Wingdings" pitchFamily="2" charset="2"/>
              <a:buChar char="Ø"/>
            </a:pPr>
            <a:r>
              <a:rPr lang="en-US" dirty="0" smtClean="0"/>
              <a:t>stress</a:t>
            </a:r>
            <a:endParaRPr lang="en-US" dirty="0"/>
          </a:p>
        </p:txBody>
      </p:sp>
      <p:sp>
        <p:nvSpPr>
          <p:cNvPr id="6" name="Title 1"/>
          <p:cNvSpPr txBox="1">
            <a:spLocks/>
          </p:cNvSpPr>
          <p:nvPr/>
        </p:nvSpPr>
        <p:spPr>
          <a:xfrm>
            <a:off x="838200" y="318654"/>
            <a:ext cx="6560127" cy="65116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1" u="none" strike="noStrike" kern="1200" cap="none" spc="0" normalizeH="0" baseline="0" noProof="0" dirty="0" smtClean="0">
                <a:ln>
                  <a:noFill/>
                </a:ln>
                <a:solidFill>
                  <a:schemeClr val="lt1"/>
                </a:solidFill>
                <a:effectLst/>
                <a:uLnTx/>
                <a:uFillTx/>
                <a:latin typeface="+mn-lt"/>
                <a:ea typeface="+mn-ea"/>
                <a:cs typeface="+mn-cs"/>
              </a:rPr>
              <a:t/>
            </a:r>
            <a:br>
              <a:rPr kumimoji="0" lang="en-US" sz="3200" b="1" i="1" u="none" strike="noStrike" kern="1200" cap="none" spc="0" normalizeH="0" baseline="0" noProof="0" dirty="0" smtClean="0">
                <a:ln>
                  <a:noFill/>
                </a:ln>
                <a:solidFill>
                  <a:schemeClr val="lt1"/>
                </a:solidFill>
                <a:effectLst/>
                <a:uLnTx/>
                <a:uFillTx/>
                <a:latin typeface="+mn-lt"/>
                <a:ea typeface="+mn-ea"/>
                <a:cs typeface="+mn-cs"/>
              </a:rPr>
            </a:br>
            <a:r>
              <a:rPr kumimoji="0" lang="en-US" sz="3200" b="1" i="1" u="none" strike="noStrike" kern="1200" cap="none" spc="0" normalizeH="0" baseline="0" noProof="0" dirty="0" smtClean="0">
                <a:ln>
                  <a:noFill/>
                </a:ln>
                <a:solidFill>
                  <a:schemeClr val="lt1"/>
                </a:solidFill>
                <a:effectLst/>
                <a:uLnTx/>
                <a:uFillTx/>
                <a:latin typeface="+mn-lt"/>
                <a:ea typeface="+mn-ea"/>
                <a:cs typeface="+mn-cs"/>
              </a:rPr>
              <a:t>1.1. </a:t>
            </a:r>
            <a:r>
              <a:rPr kumimoji="0" lang="en-US" sz="3200" b="1" i="1" u="none" strike="noStrike" kern="1200" cap="none" spc="0" normalizeH="0" baseline="0" noProof="0" dirty="0" err="1" smtClean="0">
                <a:ln>
                  <a:noFill/>
                </a:ln>
                <a:solidFill>
                  <a:schemeClr val="lt1"/>
                </a:solidFill>
                <a:effectLst/>
                <a:uLnTx/>
                <a:uFillTx/>
                <a:latin typeface="+mn-lt"/>
                <a:ea typeface="+mn-ea"/>
                <a:cs typeface="+mn-cs"/>
              </a:rPr>
              <a:t>Nhiễm</a:t>
            </a:r>
            <a:r>
              <a:rPr kumimoji="0" lang="en-US" sz="3200" b="1" i="1" u="none" strike="noStrike" kern="1200" cap="none" spc="0" normalizeH="0" baseline="0" noProof="0" dirty="0" smtClean="0">
                <a:ln>
                  <a:noFill/>
                </a:ln>
                <a:solidFill>
                  <a:schemeClr val="lt1"/>
                </a:solidFill>
                <a:effectLst/>
                <a:uLnTx/>
                <a:uFillTx/>
                <a:latin typeface="+mn-lt"/>
                <a:ea typeface="+mn-ea"/>
                <a:cs typeface="+mn-cs"/>
              </a:rPr>
              <a:t> </a:t>
            </a:r>
            <a:r>
              <a:rPr kumimoji="0" lang="en-US" sz="3200" b="1" i="1" u="none" strike="noStrike" kern="1200" cap="none" spc="0" normalizeH="0" baseline="0" noProof="0" dirty="0" err="1" smtClean="0">
                <a:ln>
                  <a:noFill/>
                </a:ln>
                <a:solidFill>
                  <a:schemeClr val="lt1"/>
                </a:solidFill>
                <a:effectLst/>
                <a:uLnTx/>
                <a:uFillTx/>
                <a:latin typeface="+mn-lt"/>
                <a:ea typeface="+mn-ea"/>
                <a:cs typeface="+mn-cs"/>
              </a:rPr>
              <a:t>toan</a:t>
            </a:r>
            <a:r>
              <a:rPr kumimoji="0" lang="en-US" sz="3200" b="1" i="1" u="none" strike="noStrike" kern="1200" cap="none" spc="0" normalizeH="0" baseline="0" noProof="0" dirty="0" smtClean="0">
                <a:ln>
                  <a:noFill/>
                </a:ln>
                <a:solidFill>
                  <a:schemeClr val="lt1"/>
                </a:solidFill>
                <a:effectLst/>
                <a:uLnTx/>
                <a:uFillTx/>
                <a:latin typeface="+mn-lt"/>
                <a:ea typeface="+mn-ea"/>
                <a:cs typeface="+mn-cs"/>
              </a:rPr>
              <a:t> </a:t>
            </a:r>
            <a:r>
              <a:rPr kumimoji="0" lang="en-US" sz="3200" b="1" i="1" u="none" strike="noStrike" kern="1200" cap="none" spc="0" normalizeH="0" baseline="0" noProof="0" dirty="0" err="1" smtClean="0">
                <a:ln>
                  <a:noFill/>
                </a:ln>
                <a:solidFill>
                  <a:schemeClr val="lt1"/>
                </a:solidFill>
                <a:effectLst/>
                <a:uLnTx/>
                <a:uFillTx/>
                <a:latin typeface="+mn-lt"/>
                <a:ea typeface="+mn-ea"/>
                <a:cs typeface="+mn-cs"/>
              </a:rPr>
              <a:t>ceton</a:t>
            </a:r>
            <a:r>
              <a:rPr kumimoji="0" lang="en-US" sz="3200" b="1" i="0" u="none" strike="noStrike" kern="1200" cap="none" spc="0" normalizeH="0" baseline="0" noProof="0" dirty="0" smtClean="0">
                <a:ln>
                  <a:noFill/>
                </a:ln>
                <a:solidFill>
                  <a:schemeClr val="lt1"/>
                </a:solidFill>
                <a:effectLst/>
                <a:uLnTx/>
                <a:uFillTx/>
                <a:latin typeface="+mn-lt"/>
                <a:ea typeface="+mn-ea"/>
                <a:cs typeface="+mn-cs"/>
              </a:rPr>
              <a:t/>
            </a:r>
            <a:br>
              <a:rPr kumimoji="0" lang="en-US" sz="3200" b="1" i="0" u="none" strike="noStrike" kern="1200" cap="none" spc="0" normalizeH="0" baseline="0" noProof="0" dirty="0" smtClean="0">
                <a:ln>
                  <a:noFill/>
                </a:ln>
                <a:solidFill>
                  <a:schemeClr val="lt1"/>
                </a:solidFill>
                <a:effectLst/>
                <a:uLnTx/>
                <a:uFillTx/>
                <a:latin typeface="+mn-lt"/>
                <a:ea typeface="+mn-ea"/>
                <a:cs typeface="+mn-cs"/>
              </a:rPr>
            </a:br>
            <a:endParaRPr kumimoji="0" lang="en-US" sz="32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lvl="0">
              <a:lnSpc>
                <a:spcPct val="150000"/>
              </a:lnSpc>
            </a:pPr>
            <a:r>
              <a:rPr lang="en-US" b="1" dirty="0" err="1" smtClean="0">
                <a:latin typeface="Times New Roman" pitchFamily="18" charset="0"/>
                <a:cs typeface="Times New Roman" pitchFamily="18" charset="0"/>
              </a:rPr>
              <a:t>Chẩn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đoán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xác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định</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Glucose </a:t>
            </a:r>
            <a:r>
              <a:rPr lang="en-US" dirty="0" err="1" smtClean="0">
                <a:latin typeface="Times New Roman" pitchFamily="18" charset="0"/>
                <a:cs typeface="Times New Roman" pitchFamily="18" charset="0"/>
              </a:rPr>
              <a:t>máu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tăng,ceton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niệu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dương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tính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ceton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máu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tăng</a:t>
            </a:r>
            <a:r>
              <a:rPr lang="en-US" dirty="0" smtClean="0">
                <a:latin typeface="Times New Roman" pitchFamily="18" charset="0"/>
                <a:cs typeface="Times New Roman" pitchFamily="18" charset="0"/>
              </a:rPr>
              <a:t>, PH </a:t>
            </a:r>
            <a:r>
              <a:rPr lang="en-US" dirty="0" err="1" smtClean="0">
                <a:latin typeface="Times New Roman" pitchFamily="18" charset="0"/>
                <a:cs typeface="Times New Roman" pitchFamily="18" charset="0"/>
              </a:rPr>
              <a:t>máu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giảm</a:t>
            </a:r>
            <a:endParaRPr lang="en-US" dirty="0" smtClean="0">
              <a:latin typeface="Times New Roman" pitchFamily="18" charset="0"/>
              <a:cs typeface="Times New Roman" pitchFamily="18" charset="0"/>
            </a:endParaRPr>
          </a:p>
          <a:p>
            <a:pPr lvl="0">
              <a:lnSpc>
                <a:spcPct val="150000"/>
              </a:lnSpc>
            </a:pPr>
            <a:r>
              <a:rPr lang="en-US" b="1" dirty="0" smtClean="0">
                <a:latin typeface="Times New Roman" pitchFamily="18" charset="0"/>
                <a:cs typeface="Times New Roman" pitchFamily="18" charset="0"/>
              </a:rPr>
              <a:t>Theo </a:t>
            </a:r>
            <a:r>
              <a:rPr lang="en-US" b="1" dirty="0" err="1" smtClean="0">
                <a:latin typeface="Times New Roman" pitchFamily="18" charset="0"/>
                <a:cs typeface="Times New Roman" pitchFamily="18" charset="0"/>
              </a:rPr>
              <a:t>dõi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và</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điều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trị</a:t>
            </a:r>
            <a:r>
              <a:rPr lang="en-US" b="1"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chủ</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yếu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Bù</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dịch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chích</a:t>
            </a:r>
            <a:r>
              <a:rPr lang="en-US" dirty="0" smtClean="0">
                <a:latin typeface="Times New Roman" pitchFamily="18" charset="0"/>
                <a:cs typeface="Times New Roman" pitchFamily="18" charset="0"/>
              </a:rPr>
              <a:t> Insulin, </a:t>
            </a:r>
            <a:r>
              <a:rPr lang="en-US" dirty="0" err="1" smtClean="0">
                <a:latin typeface="Times New Roman" pitchFamily="18" charset="0"/>
                <a:cs typeface="Times New Roman" pitchFamily="18" charset="0"/>
              </a:rPr>
              <a:t>điều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chỉnh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điện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giải</a:t>
            </a:r>
            <a:endParaRPr lang="en-US" dirty="0" smtClean="0">
              <a:latin typeface="Times New Roman" pitchFamily="18" charset="0"/>
              <a:cs typeface="Times New Roman" pitchFamily="18" charset="0"/>
            </a:endParaRPr>
          </a:p>
          <a:p>
            <a:pPr lvl="0">
              <a:lnSpc>
                <a:spcPct val="150000"/>
              </a:lnSpc>
            </a:pPr>
            <a:r>
              <a:rPr lang="en-US" b="1" dirty="0" err="1" smtClean="0">
                <a:latin typeface="Times New Roman" pitchFamily="18" charset="0"/>
                <a:cs typeface="Times New Roman" pitchFamily="18" charset="0"/>
              </a:rPr>
              <a:t>Biến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chứng</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Toan</a:t>
            </a:r>
            <a:r>
              <a:rPr lang="en-US" dirty="0" smtClean="0">
                <a:latin typeface="Times New Roman" pitchFamily="18" charset="0"/>
                <a:cs typeface="Times New Roman" pitchFamily="18" charset="0"/>
              </a:rPr>
              <a:t> acid lactic, </a:t>
            </a:r>
            <a:r>
              <a:rPr lang="en-US" dirty="0" err="1" smtClean="0">
                <a:latin typeface="Times New Roman" pitchFamily="18" charset="0"/>
                <a:cs typeface="Times New Roman" pitchFamily="18" charset="0"/>
              </a:rPr>
              <a:t>thuyên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tắc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động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mạch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gây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đột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quỵ</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nhồi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máu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cơ</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tim</a:t>
            </a:r>
            <a:r>
              <a:rPr lang="en-US"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phù</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não</a:t>
            </a:r>
            <a:r>
              <a:rPr lang="en-US" b="1" dirty="0" smtClean="0">
                <a:latin typeface="Times New Roman" pitchFamily="18" charset="0"/>
                <a:cs typeface="Times New Roman" pitchFamily="18" charset="0"/>
              </a:rPr>
              <a:t> (</a:t>
            </a:r>
            <a:r>
              <a:rPr lang="en-US" dirty="0" err="1" smtClean="0"/>
              <a:t>tăng</a:t>
            </a:r>
            <a:r>
              <a:rPr lang="en-US" dirty="0" smtClean="0"/>
              <a:t> </a:t>
            </a:r>
            <a:r>
              <a:rPr lang="en-US" dirty="0" err="1" smtClean="0"/>
              <a:t>áp</a:t>
            </a:r>
            <a:r>
              <a:rPr lang="en-US" dirty="0" smtClean="0"/>
              <a:t> </a:t>
            </a:r>
            <a:r>
              <a:rPr lang="en-US" dirty="0" err="1" smtClean="0"/>
              <a:t>lực</a:t>
            </a:r>
            <a:r>
              <a:rPr lang="en-US" dirty="0" smtClean="0"/>
              <a:t> </a:t>
            </a:r>
            <a:r>
              <a:rPr lang="en-US" dirty="0" err="1" smtClean="0"/>
              <a:t>nội</a:t>
            </a:r>
            <a:r>
              <a:rPr lang="en-US" dirty="0" smtClean="0"/>
              <a:t> </a:t>
            </a:r>
            <a:r>
              <a:rPr lang="en-US" dirty="0" err="1" smtClean="0"/>
              <a:t>sọ</a:t>
            </a:r>
            <a:r>
              <a:rPr lang="en-US" dirty="0" smtClean="0"/>
              <a:t>, </a:t>
            </a:r>
            <a:r>
              <a:rPr lang="en-US" dirty="0" err="1" smtClean="0"/>
              <a:t>nhức</a:t>
            </a:r>
            <a:r>
              <a:rPr lang="en-US" dirty="0" smtClean="0"/>
              <a:t> </a:t>
            </a:r>
            <a:r>
              <a:rPr lang="en-US" dirty="0" err="1" smtClean="0"/>
              <a:t>đầu</a:t>
            </a:r>
            <a:r>
              <a:rPr lang="en-US" dirty="0" smtClean="0"/>
              <a:t>, </a:t>
            </a:r>
            <a:r>
              <a:rPr lang="en-US" dirty="0" err="1" smtClean="0"/>
              <a:t>sa</a:t>
            </a:r>
            <a:r>
              <a:rPr lang="en-US" dirty="0" smtClean="0"/>
              <a:t> </a:t>
            </a:r>
            <a:r>
              <a:rPr lang="en-US" dirty="0" err="1" smtClean="0"/>
              <a:t>sút</a:t>
            </a:r>
            <a:r>
              <a:rPr lang="en-US" dirty="0" smtClean="0"/>
              <a:t> </a:t>
            </a:r>
            <a:r>
              <a:rPr lang="en-US" dirty="0" err="1" smtClean="0"/>
              <a:t>trí</a:t>
            </a:r>
            <a:r>
              <a:rPr lang="en-US" dirty="0" smtClean="0"/>
              <a:t> </a:t>
            </a:r>
            <a:r>
              <a:rPr lang="en-US" dirty="0" err="1" smtClean="0"/>
              <a:t>tuệ</a:t>
            </a:r>
            <a:r>
              <a:rPr lang="en-US" dirty="0" smtClean="0"/>
              <a:t>)</a:t>
            </a:r>
            <a:endParaRPr lang="en-US" b="1" dirty="0" smtClean="0">
              <a:latin typeface="Times New Roman" pitchFamily="18" charset="0"/>
              <a:cs typeface="Times New Roman" pitchFamily="18" charset="0"/>
            </a:endParaRPr>
          </a:p>
          <a:p>
            <a:pPr>
              <a:lnSpc>
                <a:spcPct val="150000"/>
              </a:lnSpc>
              <a:buNone/>
            </a:pPr>
            <a:endParaRPr lang="en-US" dirty="0" smtClean="0">
              <a:latin typeface="Times New Roman" pitchFamily="18" charset="0"/>
              <a:cs typeface="Times New Roman" pitchFamily="18" charset="0"/>
            </a:endParaRPr>
          </a:p>
          <a:p>
            <a:pPr>
              <a:lnSpc>
                <a:spcPct val="150000"/>
              </a:lnSpc>
            </a:pPr>
            <a:endParaRPr lang="en-US" dirty="0">
              <a:latin typeface="Times New Roman" pitchFamily="18" charset="0"/>
              <a:cs typeface="Times New Roman" pitchFamily="18" charset="0"/>
            </a:endParaRPr>
          </a:p>
        </p:txBody>
      </p:sp>
      <p:sp>
        <p:nvSpPr>
          <p:cNvPr id="4" name="Title 1"/>
          <p:cNvSpPr>
            <a:spLocks noGrp="1"/>
          </p:cNvSpPr>
          <p:nvPr>
            <p:ph type="title"/>
          </p:nvPr>
        </p:nvSpPr>
        <p:spPr>
          <a:xfrm>
            <a:off x="838200" y="318654"/>
            <a:ext cx="6560127" cy="651164"/>
          </a:xfrm>
        </p:spPr>
        <p:style>
          <a:lnRef idx="2">
            <a:schemeClr val="accent4">
              <a:shade val="50000"/>
            </a:schemeClr>
          </a:lnRef>
          <a:fillRef idx="1">
            <a:schemeClr val="accent4"/>
          </a:fillRef>
          <a:effectRef idx="0">
            <a:schemeClr val="accent4"/>
          </a:effectRef>
          <a:fontRef idx="minor">
            <a:schemeClr val="lt1"/>
          </a:fontRef>
        </p:style>
        <p:txBody>
          <a:bodyPr>
            <a:noAutofit/>
          </a:bodyPr>
          <a:lstStyle/>
          <a:p>
            <a:pPr lvl="0"/>
            <a:r>
              <a:rPr lang="en-US" sz="3200" b="1" i="1" dirty="0" smtClean="0"/>
              <a:t/>
            </a:r>
            <a:br>
              <a:rPr lang="en-US" sz="3200" b="1" i="1" dirty="0" smtClean="0"/>
            </a:br>
            <a:r>
              <a:rPr lang="en-US" sz="3200" b="1" i="1" dirty="0" smtClean="0"/>
              <a:t>1.1. </a:t>
            </a:r>
            <a:r>
              <a:rPr lang="en-US" sz="3200" b="1" i="1" dirty="0" err="1" smtClean="0"/>
              <a:t>Nhiễm</a:t>
            </a:r>
            <a:r>
              <a:rPr lang="en-US" sz="3200" b="1" i="1" dirty="0" smtClean="0"/>
              <a:t> </a:t>
            </a:r>
            <a:r>
              <a:rPr lang="en-US" sz="3200" b="1" i="1" dirty="0" err="1" smtClean="0"/>
              <a:t>toan</a:t>
            </a:r>
            <a:r>
              <a:rPr lang="en-US" sz="3200" b="1" i="1" dirty="0" smtClean="0"/>
              <a:t> </a:t>
            </a:r>
            <a:r>
              <a:rPr lang="en-US" sz="3200" b="1" i="1" dirty="0" err="1" smtClean="0"/>
              <a:t>ceton</a:t>
            </a:r>
            <a:r>
              <a:rPr lang="en-US" sz="3200" b="1" dirty="0" smtClean="0"/>
              <a:t/>
            </a:r>
            <a:br>
              <a:rPr lang="en-US" sz="3200" b="1" dirty="0" smtClean="0"/>
            </a:br>
            <a:endParaRPr lang="en-US" sz="3200" b="1"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569036" cy="951057"/>
          </a:xfrm>
        </p:spPr>
        <p:style>
          <a:lnRef idx="3">
            <a:schemeClr val="lt1"/>
          </a:lnRef>
          <a:fillRef idx="1">
            <a:schemeClr val="accent4"/>
          </a:fillRef>
          <a:effectRef idx="1">
            <a:schemeClr val="accent4"/>
          </a:effectRef>
          <a:fontRef idx="minor">
            <a:schemeClr val="lt1"/>
          </a:fontRef>
        </p:style>
        <p:txBody>
          <a:bodyPr/>
          <a:lstStyle/>
          <a:p>
            <a:r>
              <a:rPr lang="en-US" dirty="0" smtClean="0"/>
              <a:t> 1.2. </a:t>
            </a:r>
            <a:r>
              <a:rPr lang="en-US" dirty="0" err="1" smtClean="0"/>
              <a:t>Hôn</a:t>
            </a:r>
            <a:r>
              <a:rPr lang="en-US" dirty="0" smtClean="0"/>
              <a:t> </a:t>
            </a:r>
            <a:r>
              <a:rPr lang="en-US" dirty="0" err="1" smtClean="0"/>
              <a:t>Mê</a:t>
            </a:r>
            <a:r>
              <a:rPr lang="en-US" dirty="0" smtClean="0"/>
              <a:t> </a:t>
            </a:r>
            <a:r>
              <a:rPr lang="en-US" dirty="0" err="1" smtClean="0"/>
              <a:t>Tăng</a:t>
            </a:r>
            <a:r>
              <a:rPr lang="en-US" dirty="0" smtClean="0"/>
              <a:t> </a:t>
            </a:r>
            <a:r>
              <a:rPr lang="en-US" dirty="0" err="1" smtClean="0"/>
              <a:t>áp</a:t>
            </a:r>
            <a:r>
              <a:rPr lang="en-US" dirty="0" smtClean="0"/>
              <a:t> </a:t>
            </a:r>
            <a:r>
              <a:rPr lang="en-US" dirty="0" err="1" smtClean="0"/>
              <a:t>lực</a:t>
            </a:r>
            <a:r>
              <a:rPr lang="en-US" dirty="0" smtClean="0"/>
              <a:t> </a:t>
            </a:r>
            <a:r>
              <a:rPr lang="en-US" dirty="0" err="1" smtClean="0"/>
              <a:t>thẩm</a:t>
            </a:r>
            <a:r>
              <a:rPr lang="en-US" dirty="0" smtClean="0"/>
              <a:t> </a:t>
            </a:r>
            <a:r>
              <a:rPr lang="en-US" dirty="0" err="1" smtClean="0"/>
              <a:t>thấu</a:t>
            </a:r>
            <a:endParaRPr lang="en-US" dirty="0"/>
          </a:p>
        </p:txBody>
      </p:sp>
      <p:sp>
        <p:nvSpPr>
          <p:cNvPr id="4" name="TextBox 3"/>
          <p:cNvSpPr txBox="1"/>
          <p:nvPr/>
        </p:nvSpPr>
        <p:spPr>
          <a:xfrm>
            <a:off x="1274618" y="1801089"/>
            <a:ext cx="7453746" cy="1687963"/>
          </a:xfrm>
          <a:prstGeom prst="rect">
            <a:avLst/>
          </a:prstGeom>
          <a:noFill/>
        </p:spPr>
        <p:txBody>
          <a:bodyPr wrap="square" rtlCol="0">
            <a:spAutoFit/>
          </a:bodyPr>
          <a:lstStyle/>
          <a:p>
            <a:pPr>
              <a:lnSpc>
                <a:spcPct val="150000"/>
              </a:lnSpc>
              <a:buFont typeface="Wingdings" pitchFamily="2" charset="2"/>
              <a:buChar char="Ø"/>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chứng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cấp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tính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ĐTĐ </a:t>
            </a:r>
            <a:r>
              <a:rPr lang="en-US" sz="2400" dirty="0" err="1" smtClean="0">
                <a:latin typeface="Times New Roman" pitchFamily="18" charset="0"/>
                <a:cs typeface="Times New Roman" pitchFamily="18" charset="0"/>
              </a:rPr>
              <a:t>thường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typ</a:t>
            </a:r>
            <a:r>
              <a:rPr lang="en-US" sz="2400" dirty="0" smtClean="0">
                <a:latin typeface="Times New Roman" pitchFamily="18" charset="0"/>
                <a:cs typeface="Times New Roman" pitchFamily="18" charset="0"/>
              </a:rPr>
              <a:t> 2</a:t>
            </a:r>
          </a:p>
          <a:p>
            <a:pPr>
              <a:lnSpc>
                <a:spcPct val="150000"/>
              </a:lnSpc>
              <a:buFont typeface="Wingdings" pitchFamily="2" charset="2"/>
              <a:buChar char="Ø"/>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thường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xảy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ra</a:t>
            </a:r>
            <a:r>
              <a:rPr lang="en-US" sz="2400" dirty="0" smtClean="0">
                <a:latin typeface="Times New Roman" pitchFamily="18" charset="0"/>
                <a:cs typeface="Times New Roman" pitchFamily="18" charset="0"/>
              </a:rPr>
              <a:t> do </a:t>
            </a:r>
            <a:r>
              <a:rPr lang="en-US" sz="2400" dirty="0" err="1" smtClean="0">
                <a:latin typeface="Times New Roman" pitchFamily="18" charset="0"/>
                <a:cs typeface="Times New Roman" pitchFamily="18" charset="0"/>
              </a:rPr>
              <a:t>mất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nhiều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nước</a:t>
            </a:r>
            <a:r>
              <a:rPr lang="en-US" sz="2400" dirty="0" smtClean="0">
                <a:latin typeface="Times New Roman" pitchFamily="18" charset="0"/>
                <a:cs typeface="Times New Roman" pitchFamily="18" charset="0"/>
              </a:rPr>
              <a:t>, Glucose </a:t>
            </a:r>
            <a:r>
              <a:rPr lang="en-US" sz="2400" dirty="0" err="1" smtClean="0">
                <a:latin typeface="Times New Roman" pitchFamily="18" charset="0"/>
                <a:cs typeface="Times New Roman" pitchFamily="18" charset="0"/>
              </a:rPr>
              <a:t>huyết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cao</a:t>
            </a:r>
            <a:endParaRPr lang="en-US" sz="2400" dirty="0" smtClean="0">
              <a:latin typeface="Times New Roman" pitchFamily="18" charset="0"/>
              <a:cs typeface="Times New Roman" pitchFamily="18" charset="0"/>
            </a:endParaRPr>
          </a:p>
          <a:p>
            <a:pPr>
              <a:lnSpc>
                <a:spcPct val="150000"/>
              </a:lnSpc>
              <a:buFont typeface="Wingdings" pitchFamily="2" charset="2"/>
              <a:buChar char="Ø"/>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bị</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toan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ceton</a:t>
            </a:r>
            <a:endParaRPr lang="en-US" sz="2400" dirty="0">
              <a:latin typeface="Times New Roman" pitchFamily="18" charset="0"/>
              <a:cs typeface="Times New Roman" pitchFamily="18" charset="0"/>
            </a:endParaRPr>
          </a:p>
        </p:txBody>
      </p:sp>
      <p:sp>
        <p:nvSpPr>
          <p:cNvPr id="5" name="TextBox 4"/>
          <p:cNvSpPr txBox="1"/>
          <p:nvPr/>
        </p:nvSpPr>
        <p:spPr>
          <a:xfrm>
            <a:off x="1454727" y="3394366"/>
            <a:ext cx="6102953" cy="1815882"/>
          </a:xfrm>
          <a:prstGeom prst="rect">
            <a:avLst/>
          </a:prstGeom>
          <a:noFill/>
        </p:spPr>
        <p:txBody>
          <a:bodyPr wrap="none" rtlCol="0">
            <a:spAutoFit/>
          </a:bodyPr>
          <a:lstStyle/>
          <a:p>
            <a:pPr>
              <a:buFont typeface="Wingdings" pitchFamily="2" charset="2"/>
              <a:buChar char="q"/>
            </a:pPr>
            <a:r>
              <a:rPr lang="en-US" sz="2800" b="1" dirty="0" err="1" smtClean="0">
                <a:latin typeface="Times New Roman" pitchFamily="18" charset="0"/>
                <a:cs typeface="Times New Roman" pitchFamily="18" charset="0"/>
              </a:rPr>
              <a:t>cận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lâm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sàng</a:t>
            </a:r>
            <a:r>
              <a:rPr lang="en-US" sz="2800" b="1" dirty="0" smtClean="0">
                <a:latin typeface="Times New Roman" pitchFamily="18" charset="0"/>
                <a:cs typeface="Times New Roman" pitchFamily="18" charset="0"/>
              </a:rPr>
              <a:t>:  </a:t>
            </a:r>
          </a:p>
          <a:p>
            <a:r>
              <a:rPr lang="en-US" sz="2800" dirty="0" smtClean="0">
                <a:latin typeface="Times New Roman" pitchFamily="18" charset="0"/>
                <a:cs typeface="Times New Roman" pitchFamily="18" charset="0"/>
              </a:rPr>
              <a:t> +glucose </a:t>
            </a:r>
            <a:r>
              <a:rPr lang="en-US" sz="2800" dirty="0" err="1" smtClean="0">
                <a:latin typeface="Times New Roman" pitchFamily="18" charset="0"/>
                <a:cs typeface="Times New Roman" pitchFamily="18" charset="0"/>
              </a:rPr>
              <a:t>huyết</a:t>
            </a:r>
            <a:r>
              <a:rPr lang="en-US" sz="2800" dirty="0" smtClean="0">
                <a:latin typeface="Times New Roman" pitchFamily="18" charset="0"/>
                <a:cs typeface="Times New Roman" pitchFamily="18" charset="0"/>
              </a:rPr>
              <a:t> &gt; 600mg/dl</a:t>
            </a:r>
          </a:p>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thẩm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thấu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huyết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tương</a:t>
            </a:r>
            <a:r>
              <a:rPr lang="en-US" sz="2800" dirty="0" smtClean="0">
                <a:latin typeface="Times New Roman" pitchFamily="18" charset="0"/>
                <a:cs typeface="Times New Roman" pitchFamily="18" charset="0"/>
              </a:rPr>
              <a:t>: &gt; 320mos/L</a:t>
            </a:r>
          </a:p>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ceton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máu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tăng</a:t>
            </a:r>
            <a:endParaRPr lang="en-US" sz="2800" dirty="0">
              <a:latin typeface="Times New Roman" pitchFamily="18" charset="0"/>
              <a:cs typeface="Times New Roman" pitchFamily="18" charset="0"/>
            </a:endParaRPr>
          </a:p>
        </p:txBody>
      </p:sp>
      <p:sp>
        <p:nvSpPr>
          <p:cNvPr id="6" name="TextBox 5"/>
          <p:cNvSpPr txBox="1"/>
          <p:nvPr/>
        </p:nvSpPr>
        <p:spPr>
          <a:xfrm>
            <a:off x="762000" y="5237040"/>
            <a:ext cx="11042073" cy="830997"/>
          </a:xfrm>
          <a:prstGeom prst="rect">
            <a:avLst/>
          </a:prstGeom>
          <a:noFill/>
        </p:spPr>
        <p:txBody>
          <a:bodyPr wrap="square" rtlCol="0">
            <a:spAutoFit/>
          </a:bodyPr>
          <a:lstStyle/>
          <a:p>
            <a:r>
              <a:rPr lang="en-US" sz="2400" b="1" dirty="0" smtClean="0"/>
              <a:t>Theo </a:t>
            </a:r>
            <a:r>
              <a:rPr lang="en-US" sz="2400" b="1" dirty="0" err="1" smtClean="0"/>
              <a:t>dõi</a:t>
            </a:r>
            <a:r>
              <a:rPr lang="en-US" sz="2400" b="1" dirty="0" smtClean="0"/>
              <a:t> </a:t>
            </a:r>
            <a:r>
              <a:rPr lang="en-US" sz="2400" b="1" dirty="0" err="1" smtClean="0"/>
              <a:t>và</a:t>
            </a:r>
            <a:r>
              <a:rPr lang="en-US" sz="2400" b="1" dirty="0" smtClean="0"/>
              <a:t> </a:t>
            </a:r>
            <a:r>
              <a:rPr lang="en-US" sz="2400" b="1" dirty="0" err="1" smtClean="0"/>
              <a:t>điều</a:t>
            </a:r>
            <a:r>
              <a:rPr lang="en-US" sz="2400" b="1" dirty="0" smtClean="0"/>
              <a:t> </a:t>
            </a:r>
            <a:r>
              <a:rPr lang="en-US" sz="2400" b="1" dirty="0" err="1" smtClean="0"/>
              <a:t>trị</a:t>
            </a:r>
            <a:r>
              <a:rPr lang="en-US" sz="2400" b="1" dirty="0" smtClean="0"/>
              <a:t> </a:t>
            </a:r>
            <a:r>
              <a:rPr lang="en-US" sz="2400" dirty="0" smtClean="0"/>
              <a:t>: </a:t>
            </a:r>
            <a:r>
              <a:rPr lang="en-US" sz="2400" dirty="0" err="1" smtClean="0"/>
              <a:t>bù</a:t>
            </a:r>
            <a:r>
              <a:rPr lang="en-US" sz="2400" dirty="0" smtClean="0"/>
              <a:t> </a:t>
            </a:r>
            <a:r>
              <a:rPr lang="en-US" sz="2400" dirty="0" err="1" smtClean="0"/>
              <a:t>dịch</a:t>
            </a:r>
            <a:r>
              <a:rPr lang="en-US" sz="2400" dirty="0" smtClean="0"/>
              <a:t> , </a:t>
            </a:r>
            <a:r>
              <a:rPr lang="en-US" sz="2400" dirty="0" err="1" smtClean="0"/>
              <a:t>điều</a:t>
            </a:r>
            <a:r>
              <a:rPr lang="en-US" sz="2400" dirty="0" smtClean="0"/>
              <a:t> </a:t>
            </a:r>
            <a:r>
              <a:rPr lang="en-US" sz="2400" dirty="0" err="1" smtClean="0"/>
              <a:t>trị</a:t>
            </a:r>
            <a:r>
              <a:rPr lang="en-US" sz="2400" dirty="0" smtClean="0"/>
              <a:t> insulin, </a:t>
            </a:r>
            <a:r>
              <a:rPr lang="en-US" sz="2400" dirty="0" err="1" smtClean="0"/>
              <a:t>điều</a:t>
            </a:r>
            <a:r>
              <a:rPr lang="en-US" sz="2400" dirty="0" smtClean="0"/>
              <a:t> </a:t>
            </a:r>
            <a:r>
              <a:rPr lang="en-US" sz="2400" dirty="0" err="1" smtClean="0"/>
              <a:t>chỉnh</a:t>
            </a:r>
            <a:r>
              <a:rPr lang="en-US" sz="2400" dirty="0" smtClean="0"/>
              <a:t> </a:t>
            </a:r>
            <a:r>
              <a:rPr lang="en-US" sz="2400" dirty="0" err="1" smtClean="0"/>
              <a:t>điện</a:t>
            </a:r>
            <a:r>
              <a:rPr lang="en-US" sz="2400" dirty="0" smtClean="0"/>
              <a:t> </a:t>
            </a:r>
            <a:r>
              <a:rPr lang="en-US" sz="2400" dirty="0" err="1" smtClean="0"/>
              <a:t>giải</a:t>
            </a:r>
            <a:r>
              <a:rPr lang="en-US" sz="2400" dirty="0" smtClean="0"/>
              <a:t>, </a:t>
            </a:r>
            <a:r>
              <a:rPr lang="en-US" sz="2400" dirty="0" err="1" smtClean="0"/>
              <a:t>tìm</a:t>
            </a:r>
            <a:r>
              <a:rPr lang="en-US" sz="2400" dirty="0" smtClean="0"/>
              <a:t> </a:t>
            </a:r>
            <a:r>
              <a:rPr lang="en-US" sz="2400" dirty="0" err="1" smtClean="0"/>
              <a:t>hiểu</a:t>
            </a:r>
            <a:r>
              <a:rPr lang="en-US" sz="2400" dirty="0" smtClean="0"/>
              <a:t> </a:t>
            </a:r>
            <a:r>
              <a:rPr lang="en-US" sz="2400" dirty="0" err="1" smtClean="0"/>
              <a:t>các</a:t>
            </a:r>
            <a:r>
              <a:rPr lang="en-US" sz="2400" dirty="0" smtClean="0"/>
              <a:t> </a:t>
            </a:r>
            <a:r>
              <a:rPr lang="en-US" sz="2400" dirty="0" err="1" smtClean="0"/>
              <a:t>yếu</a:t>
            </a:r>
            <a:r>
              <a:rPr lang="en-US" sz="2400" dirty="0" smtClean="0"/>
              <a:t> </a:t>
            </a:r>
            <a:r>
              <a:rPr lang="en-US" sz="2400" dirty="0" err="1" smtClean="0"/>
              <a:t>tố</a:t>
            </a:r>
            <a:r>
              <a:rPr lang="en-US" sz="2400" dirty="0" smtClean="0"/>
              <a:t> </a:t>
            </a:r>
            <a:r>
              <a:rPr lang="en-US" sz="2400" dirty="0" err="1" smtClean="0"/>
              <a:t>thúc</a:t>
            </a:r>
            <a:r>
              <a:rPr lang="en-US" sz="2400" dirty="0" smtClean="0"/>
              <a:t> </a:t>
            </a:r>
            <a:r>
              <a:rPr lang="en-US" sz="2400" dirty="0" err="1" smtClean="0"/>
              <a:t>đẩy</a:t>
            </a:r>
            <a:r>
              <a:rPr lang="en-US" sz="2400" dirty="0" smtClean="0"/>
              <a:t> </a:t>
            </a:r>
            <a:r>
              <a:rPr lang="en-US" sz="2400" dirty="0" err="1" smtClean="0"/>
              <a:t>như</a:t>
            </a:r>
            <a:r>
              <a:rPr lang="en-US" sz="2400" dirty="0" smtClean="0"/>
              <a:t> </a:t>
            </a:r>
            <a:r>
              <a:rPr lang="en-US" sz="2400" dirty="0" err="1" smtClean="0"/>
              <a:t>nhiểm</a:t>
            </a:r>
            <a:r>
              <a:rPr lang="en-US" sz="2400" dirty="0" smtClean="0"/>
              <a:t> </a:t>
            </a:r>
            <a:r>
              <a:rPr lang="en-US" sz="2400" dirty="0" err="1" smtClean="0"/>
              <a:t>trùng</a:t>
            </a:r>
            <a:endParaRPr lang="en-US" sz="24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153400" cy="812511"/>
          </a:xfrm>
        </p:spPr>
        <p:style>
          <a:lnRef idx="2">
            <a:schemeClr val="accent4">
              <a:shade val="50000"/>
            </a:schemeClr>
          </a:lnRef>
          <a:fillRef idx="1">
            <a:schemeClr val="accent4"/>
          </a:fillRef>
          <a:effectRef idx="0">
            <a:schemeClr val="accent4"/>
          </a:effectRef>
          <a:fontRef idx="minor">
            <a:schemeClr val="lt1"/>
          </a:fontRef>
        </p:style>
        <p:txBody>
          <a:bodyPr/>
          <a:lstStyle/>
          <a:p>
            <a:r>
              <a:rPr lang="en-US" dirty="0" smtClean="0"/>
              <a:t>1.3. </a:t>
            </a:r>
            <a:r>
              <a:rPr lang="en-US" dirty="0" err="1" smtClean="0"/>
              <a:t>Hạ</a:t>
            </a:r>
            <a:r>
              <a:rPr lang="en-US" dirty="0" smtClean="0"/>
              <a:t> </a:t>
            </a:r>
            <a:r>
              <a:rPr lang="en-US" dirty="0" err="1" smtClean="0"/>
              <a:t>đường</a:t>
            </a:r>
            <a:r>
              <a:rPr lang="en-US" dirty="0" smtClean="0"/>
              <a:t> </a:t>
            </a:r>
            <a:r>
              <a:rPr lang="en-US" dirty="0" err="1" smtClean="0"/>
              <a:t>huyết</a:t>
            </a:r>
            <a:endParaRPr lang="en-US" dirty="0"/>
          </a:p>
        </p:txBody>
      </p:sp>
      <p:sp>
        <p:nvSpPr>
          <p:cNvPr id="3" name="Content Placeholder 2"/>
          <p:cNvSpPr>
            <a:spLocks noGrp="1"/>
          </p:cNvSpPr>
          <p:nvPr>
            <p:ph idx="1"/>
          </p:nvPr>
        </p:nvSpPr>
        <p:spPr>
          <a:xfrm>
            <a:off x="838200" y="1437685"/>
            <a:ext cx="10515600" cy="4351338"/>
          </a:xfrm>
        </p:spPr>
        <p:txBody>
          <a:bodyPr>
            <a:noAutofit/>
          </a:bodyPr>
          <a:lstStyle/>
          <a:p>
            <a:pPr>
              <a:lnSpc>
                <a:spcPct val="170000"/>
              </a:lnSpc>
            </a:pPr>
            <a:r>
              <a:rPr lang="en-US" sz="1800" dirty="0" err="1" smtClean="0">
                <a:latin typeface="Times New Roman" pitchFamily="18" charset="0"/>
                <a:cs typeface="Times New Roman" pitchFamily="18" charset="0"/>
              </a:rPr>
              <a:t>Hạ</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đường</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huyết</a:t>
            </a:r>
            <a:r>
              <a:rPr lang="en-US" sz="1800" dirty="0" smtClean="0">
                <a:latin typeface="Times New Roman" pitchFamily="18" charset="0"/>
                <a:cs typeface="Times New Roman" pitchFamily="18" charset="0"/>
              </a:rPr>
              <a:t> ở BN ĐTĐ </a:t>
            </a:r>
            <a:r>
              <a:rPr lang="en-US" sz="1800" dirty="0" err="1" smtClean="0">
                <a:latin typeface="Times New Roman" pitchFamily="18" charset="0"/>
                <a:cs typeface="Times New Roman" pitchFamily="18" charset="0"/>
              </a:rPr>
              <a:t>khi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đường</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huyết</a:t>
            </a:r>
            <a:r>
              <a:rPr lang="en-US" sz="1800" dirty="0" smtClean="0">
                <a:latin typeface="Times New Roman" pitchFamily="18" charset="0"/>
                <a:cs typeface="Times New Roman" pitchFamily="18" charset="0"/>
              </a:rPr>
              <a:t>  </a:t>
            </a:r>
            <a:r>
              <a:rPr lang="en-US" sz="1800" b="1" dirty="0" smtClean="0">
                <a:latin typeface="Times New Roman" pitchFamily="18" charset="0"/>
                <a:cs typeface="Times New Roman" pitchFamily="18" charset="0"/>
              </a:rPr>
              <a:t>&lt; 3,5 </a:t>
            </a:r>
            <a:r>
              <a:rPr lang="en-US" sz="1800" b="1" dirty="0" err="1" smtClean="0">
                <a:latin typeface="Times New Roman" pitchFamily="18" charset="0"/>
                <a:cs typeface="Times New Roman" pitchFamily="18" charset="0"/>
              </a:rPr>
              <a:t>mmol</a:t>
            </a:r>
            <a:r>
              <a:rPr lang="en-US" sz="1800" b="1" dirty="0" smtClean="0">
                <a:latin typeface="Times New Roman" pitchFamily="18" charset="0"/>
                <a:cs typeface="Times New Roman" pitchFamily="18" charset="0"/>
              </a:rPr>
              <a:t>/l.</a:t>
            </a:r>
          </a:p>
          <a:p>
            <a:pPr>
              <a:lnSpc>
                <a:spcPct val="170000"/>
              </a:lnSpc>
            </a:pPr>
            <a:r>
              <a:rPr lang="en-US" sz="1800" b="1" dirty="0" err="1" smtClean="0">
                <a:latin typeface="Times New Roman" pitchFamily="18" charset="0"/>
                <a:cs typeface="Times New Roman" pitchFamily="18" charset="0"/>
              </a:rPr>
              <a:t>Triệu</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chứng</a:t>
            </a:r>
            <a:r>
              <a:rPr lang="en-US" sz="1800" b="1" dirty="0" smtClean="0">
                <a:latin typeface="Times New Roman" pitchFamily="18" charset="0"/>
                <a:cs typeface="Times New Roman" pitchFamily="18" charset="0"/>
              </a:rPr>
              <a:t>:</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vã</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mồ</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hôi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lạnh</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da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nhợt</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nhạt</a:t>
            </a:r>
            <a:r>
              <a:rPr lang="en-US" sz="1800" dirty="0" smtClean="0">
                <a:latin typeface="Times New Roman" pitchFamily="18" charset="0"/>
                <a:cs typeface="Times New Roman" pitchFamily="18" charset="0"/>
              </a:rPr>
              <a:t>, run </a:t>
            </a:r>
            <a:r>
              <a:rPr lang="en-US" sz="1800" dirty="0" err="1" smtClean="0">
                <a:latin typeface="Times New Roman" pitchFamily="18" charset="0"/>
                <a:cs typeface="Times New Roman" pitchFamily="18" charset="0"/>
              </a:rPr>
              <a:t>rẩy</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tim</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đập</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nhanh</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cảm</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giác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đói</a:t>
            </a:r>
            <a:r>
              <a:rPr lang="en-US" sz="1800" dirty="0" smtClean="0">
                <a:latin typeface="Times New Roman" pitchFamily="18" charset="0"/>
                <a:cs typeface="Times New Roman" pitchFamily="18" charset="0"/>
              </a:rPr>
              <a:t>.</a:t>
            </a:r>
          </a:p>
          <a:p>
            <a:pPr>
              <a:lnSpc>
                <a:spcPct val="170000"/>
              </a:lnSpc>
            </a:pP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Các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triệu</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chứng</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liên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quan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đến</a:t>
            </a:r>
            <a:r>
              <a:rPr lang="en-US" sz="1800"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thiếu</a:t>
            </a:r>
            <a:r>
              <a:rPr lang="en-US" sz="1800" b="1" dirty="0" smtClean="0">
                <a:latin typeface="Times New Roman" pitchFamily="18" charset="0"/>
                <a:cs typeface="Times New Roman" pitchFamily="18" charset="0"/>
              </a:rPr>
              <a:t> oxy </a:t>
            </a:r>
            <a:r>
              <a:rPr lang="en-US" sz="1800" b="1" dirty="0" err="1" smtClean="0">
                <a:latin typeface="Times New Roman" pitchFamily="18" charset="0"/>
                <a:cs typeface="Times New Roman" pitchFamily="18" charset="0"/>
              </a:rPr>
              <a:t>não</a:t>
            </a:r>
            <a:r>
              <a:rPr lang="en-US" sz="1800" b="1"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bao</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gồm</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đau</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đầu</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hoa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măt,,chóng</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mặt</a:t>
            </a:r>
            <a:r>
              <a:rPr lang="en-US" sz="1800" dirty="0" smtClean="0">
                <a:latin typeface="Times New Roman" pitchFamily="18" charset="0"/>
                <a:cs typeface="Times New Roman" pitchFamily="18" charset="0"/>
              </a:rPr>
              <a:t>, lo </a:t>
            </a:r>
            <a:r>
              <a:rPr lang="en-US" sz="1800" dirty="0" err="1" smtClean="0">
                <a:latin typeface="Times New Roman" pitchFamily="18" charset="0"/>
                <a:cs typeface="Times New Roman" pitchFamily="18" charset="0"/>
              </a:rPr>
              <a:t>lắng</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hồi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hộp</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kích</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động</a:t>
            </a:r>
            <a:r>
              <a:rPr lang="en-US" sz="1800"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Nặng</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lơ</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đãng</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buồn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ngủ</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lơ</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mơ</a:t>
            </a:r>
            <a:r>
              <a:rPr lang="en-US" sz="1800" dirty="0" smtClean="0">
                <a:latin typeface="Times New Roman" pitchFamily="18" charset="0"/>
                <a:cs typeface="Times New Roman" pitchFamily="18" charset="0"/>
              </a:rPr>
              <a:t>, co </a:t>
            </a:r>
            <a:r>
              <a:rPr lang="en-US" sz="1800" dirty="0" err="1" smtClean="0">
                <a:latin typeface="Times New Roman" pitchFamily="18" charset="0"/>
                <a:cs typeface="Times New Roman" pitchFamily="18" charset="0"/>
              </a:rPr>
              <a:t>giật</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hôn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mê</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tử</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vong</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nếu</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không</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cấp</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cứu</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kịp</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thời</a:t>
            </a:r>
            <a:r>
              <a:rPr lang="en-US" sz="1800" dirty="0" smtClean="0">
                <a:latin typeface="Times New Roman" pitchFamily="18" charset="0"/>
                <a:cs typeface="Times New Roman" pitchFamily="18" charset="0"/>
              </a:rPr>
              <a:t>.</a:t>
            </a:r>
          </a:p>
          <a:p>
            <a:pPr>
              <a:lnSpc>
                <a:spcPct val="170000"/>
              </a:lnSpc>
            </a:pPr>
            <a:r>
              <a:rPr lang="en-US" sz="1800" b="1" dirty="0" err="1" smtClean="0">
                <a:solidFill>
                  <a:srgbClr val="00B0F0"/>
                </a:solidFill>
                <a:latin typeface="Times New Roman" pitchFamily="18" charset="0"/>
                <a:cs typeface="Times New Roman" pitchFamily="18" charset="0"/>
              </a:rPr>
              <a:t>Nguyên</a:t>
            </a:r>
            <a:r>
              <a:rPr lang="en-US" sz="1800" b="1" dirty="0" smtClean="0">
                <a:solidFill>
                  <a:srgbClr val="00B0F0"/>
                </a:solidFill>
                <a:latin typeface="Times New Roman" pitchFamily="18" charset="0"/>
                <a:cs typeface="Times New Roman" pitchFamily="18" charset="0"/>
              </a:rPr>
              <a:t> </a:t>
            </a:r>
            <a:r>
              <a:rPr lang="en-US" sz="1800" b="1" dirty="0" err="1" smtClean="0">
                <a:solidFill>
                  <a:srgbClr val="00B0F0"/>
                </a:solidFill>
                <a:latin typeface="Times New Roman" pitchFamily="18" charset="0"/>
                <a:cs typeface="Times New Roman" pitchFamily="18" charset="0"/>
              </a:rPr>
              <a:t>nhân</a:t>
            </a:r>
            <a:endParaRPr lang="en-US" sz="1800" b="1" dirty="0" smtClean="0">
              <a:solidFill>
                <a:srgbClr val="00B0F0"/>
              </a:solidFill>
              <a:latin typeface="Times New Roman" pitchFamily="18" charset="0"/>
              <a:cs typeface="Times New Roman" pitchFamily="18" charset="0"/>
            </a:endParaRPr>
          </a:p>
          <a:p>
            <a:pPr lvl="0">
              <a:lnSpc>
                <a:spcPct val="170000"/>
              </a:lnSpc>
            </a:pPr>
            <a:r>
              <a:rPr lang="en-US" sz="1800" b="1" dirty="0" smtClean="0">
                <a:solidFill>
                  <a:srgbClr val="FF0000"/>
                </a:solidFill>
                <a:latin typeface="Times New Roman" pitchFamily="18" charset="0"/>
                <a:cs typeface="Times New Roman" pitchFamily="18" charset="0"/>
              </a:rPr>
              <a:t>Do </a:t>
            </a:r>
            <a:r>
              <a:rPr lang="en-US" sz="1800" b="1" dirty="0" err="1" smtClean="0">
                <a:solidFill>
                  <a:srgbClr val="FF0000"/>
                </a:solidFill>
                <a:latin typeface="Times New Roman" pitchFamily="18" charset="0"/>
                <a:cs typeface="Times New Roman" pitchFamily="18" charset="0"/>
              </a:rPr>
              <a:t>thuốc</a:t>
            </a:r>
            <a:r>
              <a:rPr lang="en-US" sz="1800" dirty="0" smtClean="0">
                <a:solidFill>
                  <a:srgbClr val="FF0000"/>
                </a:solidFill>
                <a:latin typeface="Times New Roman" pitchFamily="18" charset="0"/>
                <a:cs typeface="Times New Roman" pitchFamily="18" charset="0"/>
              </a:rPr>
              <a:t>: </a:t>
            </a:r>
            <a:r>
              <a:rPr lang="en-US" sz="1800" dirty="0" smtClean="0">
                <a:latin typeface="Times New Roman" pitchFamily="18" charset="0"/>
                <a:cs typeface="Times New Roman" pitchFamily="18" charset="0"/>
              </a:rPr>
              <a:t>do </a:t>
            </a:r>
            <a:r>
              <a:rPr lang="en-US" sz="1800" dirty="0" err="1" smtClean="0">
                <a:latin typeface="Times New Roman" pitchFamily="18" charset="0"/>
                <a:cs typeface="Times New Roman" pitchFamily="18" charset="0"/>
              </a:rPr>
              <a:t>sử</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dụng</a:t>
            </a:r>
            <a:r>
              <a:rPr lang="en-US" sz="1800" dirty="0" smtClean="0">
                <a:latin typeface="Times New Roman" pitchFamily="18" charset="0"/>
                <a:cs typeface="Times New Roman" pitchFamily="18" charset="0"/>
              </a:rPr>
              <a:t> insulin </a:t>
            </a:r>
            <a:r>
              <a:rPr lang="en-US" sz="1800" dirty="0" err="1" smtClean="0">
                <a:latin typeface="Times New Roman" pitchFamily="18" charset="0"/>
                <a:cs typeface="Times New Roman" pitchFamily="18" charset="0"/>
              </a:rPr>
              <a:t>hoặc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thuốc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chống</a:t>
            </a:r>
            <a:r>
              <a:rPr lang="en-US" sz="1800" dirty="0" smtClean="0">
                <a:latin typeface="Times New Roman" pitchFamily="18" charset="0"/>
                <a:cs typeface="Times New Roman" pitchFamily="18" charset="0"/>
              </a:rPr>
              <a:t> ĐTĐ </a:t>
            </a:r>
            <a:r>
              <a:rPr lang="en-US" sz="1800" dirty="0" err="1" smtClean="0">
                <a:latin typeface="Times New Roman" pitchFamily="18" charset="0"/>
                <a:cs typeface="Times New Roman" pitchFamily="18" charset="0"/>
              </a:rPr>
              <a:t>dạng</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uống</a:t>
            </a:r>
            <a:r>
              <a:rPr lang="en-US" sz="1800" dirty="0" smtClean="0">
                <a:latin typeface="Times New Roman" pitchFamily="18" charset="0"/>
                <a:cs typeface="Times New Roman" pitchFamily="18" charset="0"/>
              </a:rPr>
              <a:t> (hay </a:t>
            </a:r>
            <a:r>
              <a:rPr lang="en-US" sz="1800" dirty="0" err="1" smtClean="0">
                <a:latin typeface="Times New Roman" pitchFamily="18" charset="0"/>
                <a:cs typeface="Times New Roman" pitchFamily="18" charset="0"/>
              </a:rPr>
              <a:t>gặp</a:t>
            </a:r>
            <a:r>
              <a:rPr lang="en-US" sz="1800" dirty="0" smtClean="0">
                <a:latin typeface="Times New Roman" pitchFamily="18" charset="0"/>
                <a:cs typeface="Times New Roman" pitchFamily="18" charset="0"/>
              </a:rPr>
              <a:t> ờ </a:t>
            </a:r>
            <a:r>
              <a:rPr lang="en-US" sz="1800" dirty="0" err="1" smtClean="0">
                <a:latin typeface="Times New Roman" pitchFamily="18" charset="0"/>
                <a:cs typeface="Times New Roman" pitchFamily="18" charset="0"/>
              </a:rPr>
              <a:t>loại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có</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tác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dụng</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kéo</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dài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quá</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liều</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Hoặc</a:t>
            </a:r>
            <a:r>
              <a:rPr lang="en-US" sz="1800" dirty="0" smtClean="0">
                <a:latin typeface="Times New Roman" pitchFamily="18" charset="0"/>
                <a:cs typeface="Times New Roman" pitchFamily="18" charset="0"/>
              </a:rPr>
              <a:t> do </a:t>
            </a:r>
            <a:r>
              <a:rPr lang="en-US" sz="1800" dirty="0" err="1" smtClean="0">
                <a:latin typeface="Times New Roman" pitchFamily="18" charset="0"/>
                <a:cs typeface="Times New Roman" pitchFamily="18" charset="0"/>
              </a:rPr>
              <a:t>một</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số</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nhóm</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thuốc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dùng</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đồng</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thời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ví</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dụ</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chẹn</a:t>
            </a:r>
            <a:r>
              <a:rPr lang="en-US" sz="1800" dirty="0" smtClean="0">
                <a:latin typeface="Times New Roman" pitchFamily="18" charset="0"/>
                <a:cs typeface="Times New Roman" pitchFamily="18" charset="0"/>
              </a:rPr>
              <a:t> beta </a:t>
            </a:r>
            <a:r>
              <a:rPr lang="en-US" sz="1800" dirty="0" err="1" smtClean="0">
                <a:latin typeface="Times New Roman" pitchFamily="18" charset="0"/>
                <a:cs typeface="Times New Roman" pitchFamily="18" charset="0"/>
              </a:rPr>
              <a:t>giao</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cảm</a:t>
            </a:r>
            <a:r>
              <a:rPr lang="en-US" sz="1800" dirty="0" smtClean="0">
                <a:latin typeface="Times New Roman" pitchFamily="18" charset="0"/>
                <a:cs typeface="Times New Roman" pitchFamily="18" charset="0"/>
              </a:rPr>
              <a:t>).</a:t>
            </a:r>
          </a:p>
          <a:p>
            <a:pPr lvl="0">
              <a:lnSpc>
                <a:spcPct val="170000"/>
              </a:lnSpc>
            </a:pPr>
            <a:r>
              <a:rPr lang="en-US" sz="1800" b="1" dirty="0" err="1" smtClean="0">
                <a:solidFill>
                  <a:srgbClr val="FF0000"/>
                </a:solidFill>
                <a:latin typeface="Times New Roman" pitchFamily="18" charset="0"/>
                <a:cs typeface="Times New Roman" pitchFamily="18" charset="0"/>
              </a:rPr>
              <a:t>Không</a:t>
            </a:r>
            <a:r>
              <a:rPr lang="en-US" sz="1800" b="1" dirty="0" smtClean="0">
                <a:solidFill>
                  <a:srgbClr val="FF0000"/>
                </a:solidFill>
                <a:latin typeface="Times New Roman" pitchFamily="18" charset="0"/>
                <a:cs typeface="Times New Roman" pitchFamily="18" charset="0"/>
              </a:rPr>
              <a:t> do </a:t>
            </a:r>
            <a:r>
              <a:rPr lang="en-US" sz="1800" b="1" dirty="0" err="1" smtClean="0">
                <a:solidFill>
                  <a:srgbClr val="FF0000"/>
                </a:solidFill>
                <a:latin typeface="Times New Roman" pitchFamily="18" charset="0"/>
                <a:cs typeface="Times New Roman" pitchFamily="18" charset="0"/>
              </a:rPr>
              <a:t>thuốc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bỏ</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bữa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uống</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bia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rượu</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mà</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ăn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ít</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hoặc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tập</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luyện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nhiều</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mà</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không</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tăng</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thêm</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năng</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lượng</a:t>
            </a:r>
            <a:r>
              <a:rPr lang="en-US" sz="1800" dirty="0" smtClean="0">
                <a:latin typeface="Times New Roman" pitchFamily="18" charset="0"/>
                <a:cs typeface="Times New Roman" pitchFamily="18" charset="0"/>
              </a:rPr>
              <a:t>.</a:t>
            </a:r>
          </a:p>
          <a:p>
            <a:pPr>
              <a:lnSpc>
                <a:spcPct val="170000"/>
              </a:lnSpc>
              <a:buNone/>
            </a:pPr>
            <a:endParaRPr lang="en-US" sz="1800" dirty="0" smtClean="0">
              <a:latin typeface="Times New Roman" pitchFamily="18" charset="0"/>
              <a:cs typeface="Times New Roman" pitchFamily="18" charset="0"/>
            </a:endParaRPr>
          </a:p>
          <a:p>
            <a:pPr>
              <a:lnSpc>
                <a:spcPct val="170000"/>
              </a:lnSpc>
            </a:pPr>
            <a:endParaRPr lang="en-US" sz="1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6"/>
            <a:ext cx="6269182" cy="867930"/>
          </a:xfrm>
        </p:spPr>
        <p:style>
          <a:lnRef idx="2">
            <a:schemeClr val="accent4">
              <a:shade val="50000"/>
            </a:schemeClr>
          </a:lnRef>
          <a:fillRef idx="1">
            <a:schemeClr val="accent4"/>
          </a:fillRef>
          <a:effectRef idx="0">
            <a:schemeClr val="accent4"/>
          </a:effectRef>
          <a:fontRef idx="minor">
            <a:schemeClr val="lt1"/>
          </a:fontRef>
        </p:style>
        <p:txBody>
          <a:bodyPr/>
          <a:lstStyle/>
          <a:p>
            <a:r>
              <a:rPr lang="en-US" dirty="0" smtClean="0"/>
              <a:t>1.3. </a:t>
            </a:r>
            <a:r>
              <a:rPr lang="en-US" dirty="0" err="1" smtClean="0"/>
              <a:t>Hạ</a:t>
            </a:r>
            <a:r>
              <a:rPr lang="en-US" dirty="0" smtClean="0"/>
              <a:t> </a:t>
            </a:r>
            <a:r>
              <a:rPr lang="en-US" dirty="0" err="1" smtClean="0"/>
              <a:t>đường</a:t>
            </a:r>
            <a:r>
              <a:rPr lang="en-US" dirty="0" smtClean="0"/>
              <a:t> </a:t>
            </a:r>
            <a:r>
              <a:rPr lang="en-US" dirty="0" err="1" smtClean="0"/>
              <a:t>huyết</a:t>
            </a:r>
            <a:endParaRPr lang="en-US" dirty="0"/>
          </a:p>
        </p:txBody>
      </p:sp>
      <p:sp>
        <p:nvSpPr>
          <p:cNvPr id="5" name="TextBox 4"/>
          <p:cNvSpPr txBox="1"/>
          <p:nvPr/>
        </p:nvSpPr>
        <p:spPr>
          <a:xfrm>
            <a:off x="817418" y="1316172"/>
            <a:ext cx="1566454" cy="523220"/>
          </a:xfrm>
          <a:prstGeom prst="rect">
            <a:avLst/>
          </a:prstGeom>
          <a:noFill/>
        </p:spPr>
        <p:txBody>
          <a:bodyPr wrap="none" rtlCol="0">
            <a:spAutoFit/>
          </a:bodyPr>
          <a:lstStyle/>
          <a:p>
            <a:r>
              <a:rPr lang="en-US" sz="2800" b="1" dirty="0" err="1" smtClean="0"/>
              <a:t>Phân</a:t>
            </a:r>
            <a:r>
              <a:rPr lang="en-US" sz="2800" b="1" dirty="0" smtClean="0"/>
              <a:t> </a:t>
            </a:r>
            <a:r>
              <a:rPr lang="en-US" sz="2800" b="1" dirty="0" err="1" smtClean="0"/>
              <a:t>loại</a:t>
            </a:r>
            <a:endParaRPr lang="en-US" sz="2800" b="1" dirty="0"/>
          </a:p>
        </p:txBody>
      </p:sp>
      <p:graphicFrame>
        <p:nvGraphicFramePr>
          <p:cNvPr id="7" name="Diagram 6"/>
          <p:cNvGraphicFramePr/>
          <p:nvPr/>
        </p:nvGraphicFramePr>
        <p:xfrm>
          <a:off x="831273" y="1898073"/>
          <a:ext cx="10155382" cy="3546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508000" y="838200"/>
            <a:ext cx="11176000" cy="1588"/>
          </a:xfrm>
          <a:prstGeom prst="line">
            <a:avLst/>
          </a:prstGeom>
        </p:spPr>
        <p:style>
          <a:lnRef idx="3">
            <a:schemeClr val="accent5"/>
          </a:lnRef>
          <a:fillRef idx="0">
            <a:schemeClr val="accent5"/>
          </a:fillRef>
          <a:effectRef idx="2">
            <a:schemeClr val="accent5"/>
          </a:effectRef>
          <a:fontRef idx="minor">
            <a:schemeClr val="tx1"/>
          </a:fontRef>
        </p:style>
      </p:cxnSp>
      <p:sp>
        <p:nvSpPr>
          <p:cNvPr id="22531" name="Rectangle 2"/>
          <p:cNvSpPr>
            <a:spLocks noChangeArrowheads="1"/>
          </p:cNvSpPr>
          <p:nvPr/>
        </p:nvSpPr>
        <p:spPr bwMode="auto">
          <a:xfrm>
            <a:off x="0" y="278"/>
            <a:ext cx="184731" cy="369332"/>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8" name="Slide Number Placeholder 7"/>
          <p:cNvSpPr>
            <a:spLocks noGrp="1"/>
          </p:cNvSpPr>
          <p:nvPr>
            <p:ph type="sldNum" sz="quarter" idx="12"/>
          </p:nvPr>
        </p:nvSpPr>
        <p:spPr/>
        <p:txBody>
          <a:bodyPr/>
          <a:lstStyle/>
          <a:p>
            <a:pPr>
              <a:defRPr/>
            </a:pPr>
            <a:fld id="{5AE80C2F-DE06-43DA-B3AA-69B7FCB72C90}" type="slidenum">
              <a:rPr lang="en-US" smtClean="0"/>
              <a:pPr>
                <a:defRPr/>
              </a:pPr>
              <a:t>45</a:t>
            </a:fld>
            <a:endParaRPr lang="en-US"/>
          </a:p>
        </p:txBody>
      </p:sp>
      <p:sp>
        <p:nvSpPr>
          <p:cNvPr id="22534" name="TextBox 9"/>
          <p:cNvSpPr txBox="1">
            <a:spLocks noChangeArrowheads="1"/>
          </p:cNvSpPr>
          <p:nvPr/>
        </p:nvSpPr>
        <p:spPr bwMode="auto">
          <a:xfrm>
            <a:off x="508000" y="270140"/>
            <a:ext cx="11074400" cy="646331"/>
          </a:xfrm>
          <a:prstGeom prst="rect">
            <a:avLst/>
          </a:prstGeom>
          <a:noFill/>
          <a:ln w="9525">
            <a:noFill/>
            <a:miter lim="800000"/>
            <a:headEnd/>
            <a:tailEnd/>
          </a:ln>
        </p:spPr>
        <p:txBody>
          <a:bodyPr>
            <a:spAutoFit/>
          </a:bodyPr>
          <a:lstStyle/>
          <a:p>
            <a:pPr algn="just">
              <a:lnSpc>
                <a:spcPct val="150000"/>
              </a:lnSpc>
            </a:pPr>
            <a:r>
              <a:rPr lang="en-US" sz="2400" b="1" dirty="0" smtClean="0">
                <a:solidFill>
                  <a:schemeClr val="accent6">
                    <a:lumMod val="75000"/>
                  </a:schemeClr>
                </a:solidFill>
              </a:rPr>
              <a:t>2. </a:t>
            </a:r>
            <a:r>
              <a:rPr lang="en-US" sz="2400" b="1" dirty="0">
                <a:solidFill>
                  <a:schemeClr val="accent6">
                    <a:lumMod val="75000"/>
                  </a:schemeClr>
                </a:solidFill>
              </a:rPr>
              <a:t>BIẾN CHỨNG MÃN TÍNH</a:t>
            </a:r>
          </a:p>
        </p:txBody>
      </p:sp>
      <p:sp>
        <p:nvSpPr>
          <p:cNvPr id="22535" name="TextBox 10"/>
          <p:cNvSpPr txBox="1">
            <a:spLocks noChangeArrowheads="1"/>
          </p:cNvSpPr>
          <p:nvPr/>
        </p:nvSpPr>
        <p:spPr bwMode="auto">
          <a:xfrm>
            <a:off x="914400" y="1981200"/>
            <a:ext cx="10668000" cy="3416320"/>
          </a:xfrm>
          <a:prstGeom prst="rect">
            <a:avLst/>
          </a:prstGeom>
          <a:noFill/>
          <a:ln w="9525">
            <a:noFill/>
            <a:miter lim="800000"/>
            <a:headEnd/>
            <a:tailEnd/>
          </a:ln>
        </p:spPr>
        <p:txBody>
          <a:bodyPr>
            <a:spAutoFit/>
          </a:bodyPr>
          <a:lstStyle/>
          <a:p>
            <a:pPr algn="just">
              <a:lnSpc>
                <a:spcPct val="150000"/>
              </a:lnSpc>
              <a:buFontTx/>
              <a:buChar char="-"/>
            </a:pPr>
            <a:r>
              <a:rPr lang="en-US" sz="2400" dirty="0" err="1">
                <a:solidFill>
                  <a:srgbClr val="002060"/>
                </a:solidFill>
              </a:rPr>
              <a:t>Bệnh</a:t>
            </a:r>
            <a:r>
              <a:rPr lang="en-US" sz="2400" dirty="0">
                <a:solidFill>
                  <a:srgbClr val="002060"/>
                </a:solidFill>
              </a:rPr>
              <a:t> </a:t>
            </a:r>
            <a:r>
              <a:rPr lang="en-US" sz="2400" dirty="0" err="1">
                <a:solidFill>
                  <a:srgbClr val="002060"/>
                </a:solidFill>
              </a:rPr>
              <a:t>tim</a:t>
            </a:r>
            <a:r>
              <a:rPr lang="en-US" sz="2400" dirty="0">
                <a:solidFill>
                  <a:srgbClr val="002060"/>
                </a:solidFill>
              </a:rPr>
              <a:t> </a:t>
            </a:r>
            <a:r>
              <a:rPr lang="en-US" sz="2400" dirty="0" err="1">
                <a:solidFill>
                  <a:srgbClr val="002060"/>
                </a:solidFill>
              </a:rPr>
              <a:t>mạch</a:t>
            </a:r>
            <a:endParaRPr lang="en-US" sz="2400" dirty="0">
              <a:solidFill>
                <a:srgbClr val="002060"/>
              </a:solidFill>
            </a:endParaRPr>
          </a:p>
          <a:p>
            <a:pPr lvl="1" algn="just">
              <a:lnSpc>
                <a:spcPct val="150000"/>
              </a:lnSpc>
              <a:buFont typeface="Arial" charset="0"/>
              <a:buChar char="•"/>
            </a:pPr>
            <a:r>
              <a:rPr lang="en-US" sz="2400" dirty="0" err="1">
                <a:solidFill>
                  <a:srgbClr val="002060"/>
                </a:solidFill>
              </a:rPr>
              <a:t>Bệnh</a:t>
            </a:r>
            <a:r>
              <a:rPr lang="en-US" sz="2400" dirty="0">
                <a:solidFill>
                  <a:srgbClr val="002060"/>
                </a:solidFill>
              </a:rPr>
              <a:t> </a:t>
            </a:r>
            <a:r>
              <a:rPr lang="en-US" sz="2400" dirty="0" err="1">
                <a:solidFill>
                  <a:srgbClr val="002060"/>
                </a:solidFill>
              </a:rPr>
              <a:t>mạch</a:t>
            </a:r>
            <a:r>
              <a:rPr lang="en-US" sz="2400" dirty="0">
                <a:solidFill>
                  <a:srgbClr val="002060"/>
                </a:solidFill>
              </a:rPr>
              <a:t> </a:t>
            </a:r>
            <a:r>
              <a:rPr lang="en-US" sz="2400" dirty="0" err="1">
                <a:solidFill>
                  <a:srgbClr val="002060"/>
                </a:solidFill>
              </a:rPr>
              <a:t>vành</a:t>
            </a:r>
            <a:r>
              <a:rPr lang="en-US" sz="2400" dirty="0">
                <a:solidFill>
                  <a:srgbClr val="002060"/>
                </a:solidFill>
              </a:rPr>
              <a:t> </a:t>
            </a:r>
            <a:r>
              <a:rPr lang="en-US" sz="2400" dirty="0" err="1">
                <a:solidFill>
                  <a:srgbClr val="002060"/>
                </a:solidFill>
              </a:rPr>
              <a:t>tim</a:t>
            </a:r>
            <a:endParaRPr lang="en-US" sz="2400" dirty="0">
              <a:solidFill>
                <a:srgbClr val="002060"/>
              </a:solidFill>
            </a:endParaRPr>
          </a:p>
          <a:p>
            <a:pPr lvl="1" algn="just">
              <a:lnSpc>
                <a:spcPct val="150000"/>
              </a:lnSpc>
              <a:buFont typeface="Arial" charset="0"/>
              <a:buChar char="•"/>
            </a:pPr>
            <a:r>
              <a:rPr lang="en-US" sz="2400" dirty="0" err="1">
                <a:solidFill>
                  <a:srgbClr val="002060"/>
                </a:solidFill>
              </a:rPr>
              <a:t>Tăng</a:t>
            </a:r>
            <a:r>
              <a:rPr lang="en-US" sz="2400" dirty="0">
                <a:solidFill>
                  <a:srgbClr val="002060"/>
                </a:solidFill>
              </a:rPr>
              <a:t> </a:t>
            </a:r>
            <a:r>
              <a:rPr lang="en-US" sz="2400" dirty="0" err="1">
                <a:solidFill>
                  <a:srgbClr val="002060"/>
                </a:solidFill>
              </a:rPr>
              <a:t>huyết</a:t>
            </a:r>
            <a:r>
              <a:rPr lang="en-US" sz="2400" dirty="0">
                <a:solidFill>
                  <a:srgbClr val="002060"/>
                </a:solidFill>
              </a:rPr>
              <a:t> </a:t>
            </a:r>
            <a:r>
              <a:rPr lang="en-US" sz="2400" dirty="0" err="1">
                <a:solidFill>
                  <a:srgbClr val="002060"/>
                </a:solidFill>
              </a:rPr>
              <a:t>áp</a:t>
            </a:r>
            <a:endParaRPr lang="en-US" sz="2400" dirty="0">
              <a:solidFill>
                <a:srgbClr val="002060"/>
              </a:solidFill>
            </a:endParaRPr>
          </a:p>
          <a:p>
            <a:pPr algn="just">
              <a:lnSpc>
                <a:spcPct val="150000"/>
              </a:lnSpc>
              <a:buFontTx/>
              <a:buChar char="-"/>
            </a:pPr>
            <a:r>
              <a:rPr lang="en-US" sz="2400" dirty="0" err="1">
                <a:solidFill>
                  <a:srgbClr val="002060"/>
                </a:solidFill>
              </a:rPr>
              <a:t>Mạch</a:t>
            </a:r>
            <a:r>
              <a:rPr lang="en-US" sz="2400" dirty="0">
                <a:solidFill>
                  <a:srgbClr val="002060"/>
                </a:solidFill>
              </a:rPr>
              <a:t> </a:t>
            </a:r>
            <a:r>
              <a:rPr lang="en-US" sz="2400" dirty="0" err="1">
                <a:solidFill>
                  <a:srgbClr val="002060"/>
                </a:solidFill>
              </a:rPr>
              <a:t>não</a:t>
            </a:r>
            <a:r>
              <a:rPr lang="en-US" sz="2400" dirty="0">
                <a:solidFill>
                  <a:srgbClr val="002060"/>
                </a:solidFill>
              </a:rPr>
              <a:t>: </a:t>
            </a:r>
            <a:r>
              <a:rPr lang="en-US" sz="2400" dirty="0" err="1">
                <a:solidFill>
                  <a:srgbClr val="002060"/>
                </a:solidFill>
              </a:rPr>
              <a:t>đột</a:t>
            </a:r>
            <a:r>
              <a:rPr lang="en-US" sz="2400" dirty="0">
                <a:solidFill>
                  <a:srgbClr val="002060"/>
                </a:solidFill>
              </a:rPr>
              <a:t> </a:t>
            </a:r>
            <a:r>
              <a:rPr lang="en-US" sz="2400" dirty="0" err="1">
                <a:solidFill>
                  <a:srgbClr val="002060"/>
                </a:solidFill>
              </a:rPr>
              <a:t>quỵ</a:t>
            </a:r>
            <a:endParaRPr lang="en-US" sz="2400" dirty="0">
              <a:solidFill>
                <a:srgbClr val="002060"/>
              </a:solidFill>
            </a:endParaRPr>
          </a:p>
          <a:p>
            <a:pPr algn="just">
              <a:lnSpc>
                <a:spcPct val="150000"/>
              </a:lnSpc>
              <a:buFontTx/>
              <a:buChar char="-"/>
            </a:pPr>
            <a:r>
              <a:rPr lang="en-US" sz="2400" dirty="0" err="1">
                <a:solidFill>
                  <a:srgbClr val="002060"/>
                </a:solidFill>
              </a:rPr>
              <a:t>Mạch</a:t>
            </a:r>
            <a:r>
              <a:rPr lang="en-US" sz="2400" dirty="0">
                <a:solidFill>
                  <a:srgbClr val="002060"/>
                </a:solidFill>
              </a:rPr>
              <a:t> </a:t>
            </a:r>
            <a:r>
              <a:rPr lang="en-US" sz="2400" dirty="0" err="1">
                <a:solidFill>
                  <a:srgbClr val="002060"/>
                </a:solidFill>
              </a:rPr>
              <a:t>ngoại</a:t>
            </a:r>
            <a:r>
              <a:rPr lang="en-US" sz="2400" dirty="0">
                <a:solidFill>
                  <a:srgbClr val="002060"/>
                </a:solidFill>
              </a:rPr>
              <a:t> vi: </a:t>
            </a:r>
            <a:r>
              <a:rPr lang="en-US" sz="2400" dirty="0" err="1">
                <a:solidFill>
                  <a:srgbClr val="002060"/>
                </a:solidFill>
              </a:rPr>
              <a:t>ảnh</a:t>
            </a:r>
            <a:r>
              <a:rPr lang="en-US" sz="2400" dirty="0">
                <a:solidFill>
                  <a:srgbClr val="002060"/>
                </a:solidFill>
              </a:rPr>
              <a:t> </a:t>
            </a:r>
            <a:r>
              <a:rPr lang="en-US" sz="2400" dirty="0" err="1">
                <a:solidFill>
                  <a:srgbClr val="002060"/>
                </a:solidFill>
              </a:rPr>
              <a:t>hưởng</a:t>
            </a:r>
            <a:r>
              <a:rPr lang="en-US" sz="2400" dirty="0">
                <a:solidFill>
                  <a:srgbClr val="002060"/>
                </a:solidFill>
              </a:rPr>
              <a:t> </a:t>
            </a:r>
            <a:r>
              <a:rPr lang="en-US" sz="2400" dirty="0" err="1">
                <a:solidFill>
                  <a:srgbClr val="002060"/>
                </a:solidFill>
              </a:rPr>
              <a:t>đến</a:t>
            </a:r>
            <a:r>
              <a:rPr lang="en-US" sz="2400" dirty="0">
                <a:solidFill>
                  <a:srgbClr val="002060"/>
                </a:solidFill>
              </a:rPr>
              <a:t> </a:t>
            </a:r>
            <a:r>
              <a:rPr lang="en-US" sz="2400" dirty="0" err="1">
                <a:solidFill>
                  <a:srgbClr val="002060"/>
                </a:solidFill>
              </a:rPr>
              <a:t>động</a:t>
            </a:r>
            <a:r>
              <a:rPr lang="en-US" sz="2400" dirty="0">
                <a:solidFill>
                  <a:srgbClr val="002060"/>
                </a:solidFill>
              </a:rPr>
              <a:t> </a:t>
            </a:r>
            <a:r>
              <a:rPr lang="en-US" sz="2400" dirty="0" err="1">
                <a:solidFill>
                  <a:srgbClr val="002060"/>
                </a:solidFill>
              </a:rPr>
              <a:t>mạch</a:t>
            </a:r>
            <a:r>
              <a:rPr lang="en-US" sz="2400" dirty="0">
                <a:solidFill>
                  <a:srgbClr val="002060"/>
                </a:solidFill>
              </a:rPr>
              <a:t> chi </a:t>
            </a:r>
            <a:r>
              <a:rPr lang="en-US" sz="2400" dirty="0" err="1">
                <a:solidFill>
                  <a:srgbClr val="002060"/>
                </a:solidFill>
              </a:rPr>
              <a:t>dưới</a:t>
            </a:r>
            <a:r>
              <a:rPr lang="en-US" sz="2400" dirty="0">
                <a:solidFill>
                  <a:srgbClr val="002060"/>
                </a:solidFill>
              </a:rPr>
              <a:t>, </a:t>
            </a:r>
            <a:r>
              <a:rPr lang="en-US" sz="2400" dirty="0" err="1">
                <a:solidFill>
                  <a:srgbClr val="002060"/>
                </a:solidFill>
              </a:rPr>
              <a:t>gây</a:t>
            </a:r>
            <a:r>
              <a:rPr lang="en-US" sz="2400" dirty="0">
                <a:solidFill>
                  <a:srgbClr val="002060"/>
                </a:solidFill>
              </a:rPr>
              <a:t> </a:t>
            </a:r>
            <a:r>
              <a:rPr lang="en-US" sz="2400" dirty="0" err="1" smtClean="0">
                <a:solidFill>
                  <a:srgbClr val="002060"/>
                </a:solidFill>
              </a:rPr>
              <a:t>chứng</a:t>
            </a:r>
            <a:r>
              <a:rPr lang="en-US" sz="2400" dirty="0" smtClean="0">
                <a:solidFill>
                  <a:srgbClr val="002060"/>
                </a:solidFill>
              </a:rPr>
              <a:t> </a:t>
            </a:r>
            <a:r>
              <a:rPr lang="en-US" sz="2400" dirty="0" err="1">
                <a:solidFill>
                  <a:srgbClr val="002060"/>
                </a:solidFill>
              </a:rPr>
              <a:t>khập</a:t>
            </a:r>
            <a:r>
              <a:rPr lang="en-US" sz="2400" dirty="0">
                <a:solidFill>
                  <a:srgbClr val="002060"/>
                </a:solidFill>
              </a:rPr>
              <a:t> </a:t>
            </a:r>
            <a:r>
              <a:rPr lang="en-US" sz="2400" dirty="0" err="1">
                <a:solidFill>
                  <a:srgbClr val="002060"/>
                </a:solidFill>
              </a:rPr>
              <a:t>khễnh</a:t>
            </a:r>
            <a:r>
              <a:rPr lang="en-US" sz="2400" dirty="0">
                <a:solidFill>
                  <a:srgbClr val="002060"/>
                </a:solidFill>
              </a:rPr>
              <a:t> </a:t>
            </a:r>
            <a:r>
              <a:rPr lang="en-US" sz="2400" dirty="0" err="1">
                <a:solidFill>
                  <a:srgbClr val="002060"/>
                </a:solidFill>
              </a:rPr>
              <a:t>cách</a:t>
            </a:r>
            <a:r>
              <a:rPr lang="en-US" sz="2400" dirty="0">
                <a:solidFill>
                  <a:srgbClr val="002060"/>
                </a:solidFill>
              </a:rPr>
              <a:t> </a:t>
            </a:r>
            <a:r>
              <a:rPr lang="en-US" sz="2400" dirty="0" err="1">
                <a:solidFill>
                  <a:srgbClr val="002060"/>
                </a:solidFill>
              </a:rPr>
              <a:t>hồi</a:t>
            </a:r>
            <a:r>
              <a:rPr lang="en-US" sz="2400" dirty="0">
                <a:solidFill>
                  <a:srgbClr val="002060"/>
                </a:solidFill>
              </a:rPr>
              <a:t>, </a:t>
            </a:r>
            <a:r>
              <a:rPr lang="en-US" sz="2400" dirty="0" err="1" smtClean="0">
                <a:solidFill>
                  <a:srgbClr val="002060"/>
                </a:solidFill>
              </a:rPr>
              <a:t>chụôt</a:t>
            </a:r>
            <a:r>
              <a:rPr lang="en-US" sz="2400" dirty="0" smtClean="0">
                <a:solidFill>
                  <a:srgbClr val="002060"/>
                </a:solidFill>
              </a:rPr>
              <a:t> </a:t>
            </a:r>
            <a:r>
              <a:rPr lang="en-US" sz="2400" dirty="0" err="1">
                <a:solidFill>
                  <a:srgbClr val="002060"/>
                </a:solidFill>
              </a:rPr>
              <a:t>rút</a:t>
            </a:r>
            <a:r>
              <a:rPr lang="en-US" sz="2400" dirty="0">
                <a:solidFill>
                  <a:srgbClr val="002060"/>
                </a:solidFill>
              </a:rPr>
              <a:t>. </a:t>
            </a:r>
            <a:r>
              <a:rPr lang="en-US" sz="2400" dirty="0" err="1">
                <a:solidFill>
                  <a:srgbClr val="002060"/>
                </a:solidFill>
              </a:rPr>
              <a:t>Đây</a:t>
            </a:r>
            <a:r>
              <a:rPr lang="en-US" sz="2400" dirty="0">
                <a:solidFill>
                  <a:srgbClr val="002060"/>
                </a:solidFill>
              </a:rPr>
              <a:t> </a:t>
            </a:r>
            <a:r>
              <a:rPr lang="en-US" sz="2400" dirty="0" err="1">
                <a:solidFill>
                  <a:srgbClr val="002060"/>
                </a:solidFill>
              </a:rPr>
              <a:t>là</a:t>
            </a:r>
            <a:r>
              <a:rPr lang="en-US" sz="2400" dirty="0">
                <a:solidFill>
                  <a:srgbClr val="002060"/>
                </a:solidFill>
              </a:rPr>
              <a:t> </a:t>
            </a:r>
            <a:r>
              <a:rPr lang="en-US" sz="2400" dirty="0" err="1">
                <a:solidFill>
                  <a:srgbClr val="002060"/>
                </a:solidFill>
              </a:rPr>
              <a:t>thủ</a:t>
            </a:r>
            <a:r>
              <a:rPr lang="en-US" sz="2400" dirty="0">
                <a:solidFill>
                  <a:srgbClr val="002060"/>
                </a:solidFill>
              </a:rPr>
              <a:t> </a:t>
            </a:r>
            <a:r>
              <a:rPr lang="en-US" sz="2400" dirty="0" err="1">
                <a:solidFill>
                  <a:srgbClr val="002060"/>
                </a:solidFill>
              </a:rPr>
              <a:t>phạm</a:t>
            </a:r>
            <a:r>
              <a:rPr lang="en-US" sz="2400" dirty="0">
                <a:solidFill>
                  <a:srgbClr val="002060"/>
                </a:solidFill>
              </a:rPr>
              <a:t> </a:t>
            </a:r>
            <a:r>
              <a:rPr lang="en-US" sz="2400" dirty="0" err="1">
                <a:solidFill>
                  <a:srgbClr val="002060"/>
                </a:solidFill>
              </a:rPr>
              <a:t>gây</a:t>
            </a:r>
            <a:r>
              <a:rPr lang="en-US" sz="2400" dirty="0">
                <a:solidFill>
                  <a:srgbClr val="002060"/>
                </a:solidFill>
              </a:rPr>
              <a:t> </a:t>
            </a:r>
            <a:r>
              <a:rPr lang="en-US" sz="2400" dirty="0" err="1">
                <a:solidFill>
                  <a:srgbClr val="002060"/>
                </a:solidFill>
              </a:rPr>
              <a:t>bệnh</a:t>
            </a:r>
            <a:r>
              <a:rPr lang="en-US" sz="2400" dirty="0">
                <a:solidFill>
                  <a:srgbClr val="002060"/>
                </a:solidFill>
              </a:rPr>
              <a:t> </a:t>
            </a:r>
            <a:r>
              <a:rPr lang="en-US" sz="2400" dirty="0" err="1">
                <a:solidFill>
                  <a:srgbClr val="002060"/>
                </a:solidFill>
              </a:rPr>
              <a:t>lý</a:t>
            </a:r>
            <a:r>
              <a:rPr lang="en-US" sz="2400" dirty="0">
                <a:solidFill>
                  <a:srgbClr val="002060"/>
                </a:solidFill>
              </a:rPr>
              <a:t> </a:t>
            </a:r>
            <a:r>
              <a:rPr lang="en-US" sz="2400" dirty="0" err="1">
                <a:solidFill>
                  <a:srgbClr val="002060"/>
                </a:solidFill>
              </a:rPr>
              <a:t>bàn</a:t>
            </a:r>
            <a:r>
              <a:rPr lang="en-US" sz="2400" dirty="0">
                <a:solidFill>
                  <a:srgbClr val="002060"/>
                </a:solidFill>
              </a:rPr>
              <a:t> </a:t>
            </a:r>
            <a:r>
              <a:rPr lang="en-US" sz="2400" dirty="0" err="1">
                <a:solidFill>
                  <a:srgbClr val="002060"/>
                </a:solidFill>
              </a:rPr>
              <a:t>chân</a:t>
            </a:r>
            <a:r>
              <a:rPr lang="en-US" sz="2400" dirty="0">
                <a:solidFill>
                  <a:srgbClr val="002060"/>
                </a:solidFill>
              </a:rPr>
              <a:t> do ĐTĐ.</a:t>
            </a:r>
            <a:endParaRPr lang="en-US" sz="2400" b="1" dirty="0">
              <a:solidFill>
                <a:srgbClr val="002060"/>
              </a:solidFill>
            </a:endParaRPr>
          </a:p>
        </p:txBody>
      </p:sp>
      <p:sp>
        <p:nvSpPr>
          <p:cNvPr id="22536" name="TextBox 11"/>
          <p:cNvSpPr txBox="1">
            <a:spLocks noChangeArrowheads="1"/>
          </p:cNvSpPr>
          <p:nvPr/>
        </p:nvSpPr>
        <p:spPr bwMode="auto">
          <a:xfrm>
            <a:off x="711200" y="1323100"/>
            <a:ext cx="10871200" cy="430213"/>
          </a:xfrm>
          <a:prstGeom prst="rect">
            <a:avLst/>
          </a:prstGeom>
          <a:noFill/>
          <a:ln w="9525">
            <a:noFill/>
            <a:miter lim="800000"/>
            <a:headEnd/>
            <a:tailEnd/>
          </a:ln>
        </p:spPr>
        <p:txBody>
          <a:bodyPr>
            <a:spAutoFit/>
          </a:bodyPr>
          <a:lstStyle/>
          <a:p>
            <a:pPr marL="342900" indent="-342900"/>
            <a:r>
              <a:rPr lang="en-US" sz="2200" b="1" dirty="0" smtClean="0">
                <a:solidFill>
                  <a:srgbClr val="0C9C27"/>
                </a:solidFill>
              </a:rPr>
              <a:t>2.1</a:t>
            </a:r>
            <a:r>
              <a:rPr lang="en-US" sz="2200" b="1" dirty="0">
                <a:solidFill>
                  <a:srgbClr val="0C9C27"/>
                </a:solidFill>
              </a:rPr>
              <a:t>. BIẾN CHỨNG MẠCH MÁU LỚN</a:t>
            </a:r>
            <a:endParaRPr lang="en-US" dirty="0">
              <a:solidFill>
                <a:srgbClr val="0C9C27"/>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508000" y="838200"/>
            <a:ext cx="11176000" cy="1588"/>
          </a:xfrm>
          <a:prstGeom prst="line">
            <a:avLst/>
          </a:prstGeom>
        </p:spPr>
        <p:style>
          <a:lnRef idx="3">
            <a:schemeClr val="accent5"/>
          </a:lnRef>
          <a:fillRef idx="0">
            <a:schemeClr val="accent5"/>
          </a:fillRef>
          <a:effectRef idx="2">
            <a:schemeClr val="accent5"/>
          </a:effectRef>
          <a:fontRef idx="minor">
            <a:schemeClr val="tx1"/>
          </a:fontRef>
        </p:style>
      </p:cxnSp>
      <p:sp>
        <p:nvSpPr>
          <p:cNvPr id="23555" name="TextBox 4"/>
          <p:cNvSpPr txBox="1">
            <a:spLocks noChangeArrowheads="1"/>
          </p:cNvSpPr>
          <p:nvPr/>
        </p:nvSpPr>
        <p:spPr bwMode="auto">
          <a:xfrm>
            <a:off x="609600" y="1295400"/>
            <a:ext cx="10972800" cy="369888"/>
          </a:xfrm>
          <a:prstGeom prst="rect">
            <a:avLst/>
          </a:prstGeom>
          <a:noFill/>
          <a:ln w="9525">
            <a:noFill/>
            <a:miter lim="800000"/>
            <a:headEnd/>
            <a:tailEnd/>
          </a:ln>
        </p:spPr>
        <p:txBody>
          <a:bodyPr>
            <a:spAutoFit/>
          </a:bodyPr>
          <a:lstStyle/>
          <a:p>
            <a:endParaRPr lang="en-US">
              <a:latin typeface="Calibri" pitchFamily="34" charset="0"/>
            </a:endParaRPr>
          </a:p>
        </p:txBody>
      </p:sp>
      <p:sp>
        <p:nvSpPr>
          <p:cNvPr id="23556" name="Rectangle 2"/>
          <p:cNvSpPr>
            <a:spLocks noChangeArrowheads="1"/>
          </p:cNvSpPr>
          <p:nvPr/>
        </p:nvSpPr>
        <p:spPr bwMode="auto">
          <a:xfrm>
            <a:off x="0" y="278"/>
            <a:ext cx="184731" cy="369332"/>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10" name="Slide Number Placeholder 9"/>
          <p:cNvSpPr>
            <a:spLocks noGrp="1"/>
          </p:cNvSpPr>
          <p:nvPr>
            <p:ph type="sldNum" sz="quarter" idx="12"/>
          </p:nvPr>
        </p:nvSpPr>
        <p:spPr/>
        <p:txBody>
          <a:bodyPr/>
          <a:lstStyle/>
          <a:p>
            <a:pPr>
              <a:defRPr/>
            </a:pPr>
            <a:fld id="{84CE446E-5648-4235-9962-908EF1600030}" type="slidenum">
              <a:rPr lang="en-US" smtClean="0"/>
              <a:pPr>
                <a:defRPr/>
              </a:pPr>
              <a:t>46</a:t>
            </a:fld>
            <a:endParaRPr lang="en-US"/>
          </a:p>
        </p:txBody>
      </p:sp>
      <p:sp>
        <p:nvSpPr>
          <p:cNvPr id="23559" name="TextBox 10"/>
          <p:cNvSpPr txBox="1">
            <a:spLocks noChangeArrowheads="1"/>
          </p:cNvSpPr>
          <p:nvPr/>
        </p:nvSpPr>
        <p:spPr bwMode="auto">
          <a:xfrm>
            <a:off x="508000" y="228575"/>
            <a:ext cx="11074400" cy="646331"/>
          </a:xfrm>
          <a:prstGeom prst="rect">
            <a:avLst/>
          </a:prstGeom>
          <a:noFill/>
          <a:ln w="9525">
            <a:noFill/>
            <a:miter lim="800000"/>
            <a:headEnd/>
            <a:tailEnd/>
          </a:ln>
        </p:spPr>
        <p:txBody>
          <a:bodyPr>
            <a:spAutoFit/>
          </a:bodyPr>
          <a:lstStyle/>
          <a:p>
            <a:pPr algn="just">
              <a:lnSpc>
                <a:spcPct val="150000"/>
              </a:lnSpc>
            </a:pPr>
            <a:r>
              <a:rPr lang="en-US" sz="2400" b="1" dirty="0" smtClean="0">
                <a:solidFill>
                  <a:schemeClr val="accent6">
                    <a:lumMod val="75000"/>
                  </a:schemeClr>
                </a:solidFill>
              </a:rPr>
              <a:t>2. </a:t>
            </a:r>
            <a:r>
              <a:rPr lang="en-US" sz="2400" b="1" dirty="0">
                <a:solidFill>
                  <a:schemeClr val="accent6">
                    <a:lumMod val="75000"/>
                  </a:schemeClr>
                </a:solidFill>
              </a:rPr>
              <a:t>BIẾN CHỨNG MÃN TÍNH</a:t>
            </a:r>
          </a:p>
        </p:txBody>
      </p:sp>
      <p:sp>
        <p:nvSpPr>
          <p:cNvPr id="23560" name="TextBox 11"/>
          <p:cNvSpPr txBox="1">
            <a:spLocks noChangeArrowheads="1"/>
          </p:cNvSpPr>
          <p:nvPr/>
        </p:nvSpPr>
        <p:spPr bwMode="auto">
          <a:xfrm>
            <a:off x="711200" y="1281535"/>
            <a:ext cx="10871200" cy="430213"/>
          </a:xfrm>
          <a:prstGeom prst="rect">
            <a:avLst/>
          </a:prstGeom>
          <a:noFill/>
          <a:ln w="9525">
            <a:noFill/>
            <a:miter lim="800000"/>
            <a:headEnd/>
            <a:tailEnd/>
          </a:ln>
        </p:spPr>
        <p:txBody>
          <a:bodyPr>
            <a:spAutoFit/>
          </a:bodyPr>
          <a:lstStyle/>
          <a:p>
            <a:pPr marL="342900" indent="-342900"/>
            <a:r>
              <a:rPr lang="en-US" sz="2200" b="1" dirty="0" smtClean="0">
                <a:solidFill>
                  <a:srgbClr val="0C9C27"/>
                </a:solidFill>
              </a:rPr>
              <a:t>2.2. </a:t>
            </a:r>
            <a:r>
              <a:rPr lang="en-US" sz="2200" b="1" dirty="0">
                <a:solidFill>
                  <a:srgbClr val="0C9C27"/>
                </a:solidFill>
              </a:rPr>
              <a:t>BIẾN CHỨNG MẠCH MÁU NHỎ</a:t>
            </a:r>
            <a:endParaRPr lang="en-US" dirty="0">
              <a:solidFill>
                <a:srgbClr val="0C9C27"/>
              </a:solidFill>
            </a:endParaRPr>
          </a:p>
        </p:txBody>
      </p:sp>
      <p:sp>
        <p:nvSpPr>
          <p:cNvPr id="23561" name="TextBox 12"/>
          <p:cNvSpPr txBox="1">
            <a:spLocks noChangeArrowheads="1"/>
          </p:cNvSpPr>
          <p:nvPr/>
        </p:nvSpPr>
        <p:spPr bwMode="auto">
          <a:xfrm>
            <a:off x="914400" y="1981200"/>
            <a:ext cx="10668000" cy="2308324"/>
          </a:xfrm>
          <a:prstGeom prst="rect">
            <a:avLst/>
          </a:prstGeom>
          <a:noFill/>
          <a:ln w="9525">
            <a:noFill/>
            <a:miter lim="800000"/>
            <a:headEnd/>
            <a:tailEnd/>
          </a:ln>
        </p:spPr>
        <p:txBody>
          <a:bodyPr>
            <a:spAutoFit/>
          </a:bodyPr>
          <a:lstStyle/>
          <a:p>
            <a:pPr algn="just">
              <a:lnSpc>
                <a:spcPct val="150000"/>
              </a:lnSpc>
              <a:buFontTx/>
              <a:buChar char="-"/>
            </a:pPr>
            <a:r>
              <a:rPr lang="en-US" sz="2400">
                <a:solidFill>
                  <a:srgbClr val="002060"/>
                </a:solidFill>
              </a:rPr>
              <a:t>Bệnh võng mạc</a:t>
            </a:r>
          </a:p>
          <a:p>
            <a:pPr algn="just">
              <a:lnSpc>
                <a:spcPct val="150000"/>
              </a:lnSpc>
              <a:buFontTx/>
              <a:buChar char="-"/>
            </a:pPr>
            <a:r>
              <a:rPr lang="en-US" sz="2400">
                <a:solidFill>
                  <a:srgbClr val="002060"/>
                </a:solidFill>
              </a:rPr>
              <a:t>Bệnh thận: được xác định khi xuất hiện albumin trong nước tiểu.</a:t>
            </a:r>
          </a:p>
          <a:p>
            <a:pPr algn="just">
              <a:lnSpc>
                <a:spcPct val="150000"/>
              </a:lnSpc>
              <a:buFontTx/>
              <a:buChar char="-"/>
            </a:pPr>
            <a:r>
              <a:rPr lang="en-US" sz="2400">
                <a:solidFill>
                  <a:srgbClr val="002060"/>
                </a:solidFill>
              </a:rPr>
              <a:t>Bệnh thần kinh ngoại vi: thoái triển của sợi thần kinh ngoại vi dẫn tới mất chức năng thần kinh (rối loạn cảm giác, vận động và tự động)</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508000" y="838200"/>
            <a:ext cx="11176000" cy="1588"/>
          </a:xfrm>
          <a:prstGeom prst="line">
            <a:avLst/>
          </a:prstGeom>
        </p:spPr>
        <p:style>
          <a:lnRef idx="3">
            <a:schemeClr val="accent5"/>
          </a:lnRef>
          <a:fillRef idx="0">
            <a:schemeClr val="accent5"/>
          </a:fillRef>
          <a:effectRef idx="2">
            <a:schemeClr val="accent5"/>
          </a:effectRef>
          <a:fontRef idx="minor">
            <a:schemeClr val="tx1"/>
          </a:fontRef>
        </p:style>
      </p:cxnSp>
      <p:sp>
        <p:nvSpPr>
          <p:cNvPr id="12" name="Slide Number Placeholder 11"/>
          <p:cNvSpPr>
            <a:spLocks noGrp="1"/>
          </p:cNvSpPr>
          <p:nvPr>
            <p:ph type="sldNum" sz="quarter" idx="12"/>
          </p:nvPr>
        </p:nvSpPr>
        <p:spPr/>
        <p:txBody>
          <a:bodyPr/>
          <a:lstStyle/>
          <a:p>
            <a:pPr>
              <a:defRPr/>
            </a:pPr>
            <a:fld id="{837BAABC-20E1-4264-B888-FFD3EC320A17}" type="slidenum">
              <a:rPr lang="en-US" smtClean="0"/>
              <a:pPr>
                <a:defRPr/>
              </a:pPr>
              <a:t>47</a:t>
            </a:fld>
            <a:endParaRPr lang="en-US"/>
          </a:p>
        </p:txBody>
      </p:sp>
      <p:sp>
        <p:nvSpPr>
          <p:cNvPr id="13" name="Rectangle 12"/>
          <p:cNvSpPr/>
          <p:nvPr/>
        </p:nvSpPr>
        <p:spPr>
          <a:xfrm>
            <a:off x="508000" y="381000"/>
            <a:ext cx="11074400" cy="4572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r>
              <a:rPr lang="en-US" sz="3200" b="1" dirty="0" smtClean="0">
                <a:solidFill>
                  <a:schemeClr val="tx2">
                    <a:lumMod val="50000"/>
                  </a:schemeClr>
                </a:solidFill>
              </a:rPr>
              <a:t>BIẾN CHỨNG MẠN TÍNH CỦA ĐÁI THÁO ĐƯỜNG</a:t>
            </a:r>
            <a:endParaRPr lang="en-US" sz="3200" b="1" dirty="0">
              <a:solidFill>
                <a:schemeClr val="tx2">
                  <a:lumMod val="50000"/>
                </a:schemeClr>
              </a:solidFill>
            </a:endParaRPr>
          </a:p>
        </p:txBody>
      </p:sp>
      <p:pic>
        <p:nvPicPr>
          <p:cNvPr id="24581" name="Picture 13" descr="tải xuống.jpg"/>
          <p:cNvPicPr>
            <a:picLocks noChangeAspect="1"/>
          </p:cNvPicPr>
          <p:nvPr/>
        </p:nvPicPr>
        <p:blipFill>
          <a:blip r:embed="rId3" cstate="print"/>
          <a:srcRect/>
          <a:stretch>
            <a:fillRect/>
          </a:stretch>
        </p:blipFill>
        <p:spPr bwMode="auto">
          <a:xfrm>
            <a:off x="2032000" y="1288473"/>
            <a:ext cx="8655051" cy="48075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6405" y="578675"/>
            <a:ext cx="10515600" cy="4351338"/>
          </a:xfrm>
        </p:spPr>
        <p:txBody>
          <a:bodyPr>
            <a:normAutofit fontScale="77500" lnSpcReduction="20000"/>
          </a:bodyPr>
          <a:lstStyle/>
          <a:p>
            <a:pPr>
              <a:lnSpc>
                <a:spcPct val="160000"/>
              </a:lnSpc>
            </a:pPr>
            <a:r>
              <a:rPr lang="en-US" b="1" i="1" dirty="0" smtClean="0">
                <a:solidFill>
                  <a:srgbClr val="FF0000"/>
                </a:solidFill>
                <a:latin typeface="Times New Roman" pitchFamily="18" charset="0"/>
                <a:cs typeface="Times New Roman" pitchFamily="18" charset="0"/>
              </a:rPr>
              <a:t>Ca </a:t>
            </a:r>
            <a:r>
              <a:rPr lang="en-US" b="1" i="1" dirty="0" err="1" smtClean="0">
                <a:solidFill>
                  <a:srgbClr val="FF0000"/>
                </a:solidFill>
                <a:latin typeface="Times New Roman" pitchFamily="18" charset="0"/>
                <a:cs typeface="Times New Roman" pitchFamily="18" charset="0"/>
              </a:rPr>
              <a:t>lâm</a:t>
            </a:r>
            <a:r>
              <a:rPr lang="en-US" b="1" i="1" dirty="0" smtClean="0">
                <a:solidFill>
                  <a:srgbClr val="FF0000"/>
                </a:solidFill>
                <a:latin typeface="Times New Roman" pitchFamily="18" charset="0"/>
                <a:cs typeface="Times New Roman" pitchFamily="18" charset="0"/>
              </a:rPr>
              <a:t> </a:t>
            </a:r>
            <a:r>
              <a:rPr lang="en-US" b="1" i="1" dirty="0" err="1" smtClean="0">
                <a:solidFill>
                  <a:srgbClr val="FF0000"/>
                </a:solidFill>
                <a:latin typeface="Times New Roman" pitchFamily="18" charset="0"/>
                <a:cs typeface="Times New Roman" pitchFamily="18" charset="0"/>
              </a:rPr>
              <a:t>sàng</a:t>
            </a:r>
            <a:r>
              <a:rPr lang="en-US" b="1" i="1" dirty="0" smtClean="0">
                <a:solidFill>
                  <a:srgbClr val="FF0000"/>
                </a:solidFill>
                <a:latin typeface="Times New Roman" pitchFamily="18" charset="0"/>
                <a:cs typeface="Times New Roman" pitchFamily="18" charset="0"/>
              </a:rPr>
              <a:t> 1.</a:t>
            </a:r>
            <a:endParaRPr lang="en-US" b="1" dirty="0" smtClean="0">
              <a:solidFill>
                <a:srgbClr val="FF0000"/>
              </a:solidFill>
              <a:latin typeface="Times New Roman" pitchFamily="18" charset="0"/>
              <a:cs typeface="Times New Roman" pitchFamily="18" charset="0"/>
            </a:endParaRPr>
          </a:p>
          <a:p>
            <a:pPr>
              <a:lnSpc>
                <a:spcPct val="160000"/>
              </a:lnSpc>
            </a:pPr>
            <a:r>
              <a:rPr lang="en-US" dirty="0" err="1" smtClean="0">
                <a:latin typeface="Times New Roman" pitchFamily="18" charset="0"/>
                <a:cs typeface="Times New Roman" pitchFamily="18" charset="0"/>
              </a:rPr>
              <a:t>Anh</a:t>
            </a:r>
            <a:r>
              <a:rPr lang="en-US" dirty="0" smtClean="0">
                <a:latin typeface="Times New Roman" pitchFamily="18" charset="0"/>
                <a:cs typeface="Times New Roman" pitchFamily="18" charset="0"/>
              </a:rPr>
              <a:t> L., 20 </a:t>
            </a:r>
            <a:r>
              <a:rPr lang="en-US" dirty="0" err="1" smtClean="0">
                <a:latin typeface="Times New Roman" pitchFamily="18" charset="0"/>
                <a:cs typeface="Times New Roman" pitchFamily="18" charset="0"/>
              </a:rPr>
              <a:t>tuổi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cao</a:t>
            </a:r>
            <a:r>
              <a:rPr lang="en-US" dirty="0" smtClean="0">
                <a:latin typeface="Times New Roman" pitchFamily="18" charset="0"/>
                <a:cs typeface="Times New Roman" pitchFamily="18" charset="0"/>
              </a:rPr>
              <a:t> 1,70 m </a:t>
            </a:r>
            <a:r>
              <a:rPr lang="en-US" dirty="0" err="1" smtClean="0">
                <a:latin typeface="Times New Roman" pitchFamily="18" charset="0"/>
                <a:cs typeface="Times New Roman" pitchFamily="18" charset="0"/>
              </a:rPr>
              <a:t>nặng</a:t>
            </a:r>
            <a:r>
              <a:rPr lang="en-US" dirty="0" smtClean="0">
                <a:latin typeface="Times New Roman" pitchFamily="18" charset="0"/>
                <a:cs typeface="Times New Roman" pitchFamily="18" charset="0"/>
              </a:rPr>
              <a:t> 63 kg. </a:t>
            </a:r>
            <a:r>
              <a:rPr lang="en-US" dirty="0" err="1" smtClean="0">
                <a:latin typeface="Times New Roman" pitchFamily="18" charset="0"/>
                <a:cs typeface="Times New Roman" pitchFamily="18" charset="0"/>
              </a:rPr>
              <a:t>Anh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đến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phòng</a:t>
            </a:r>
            <a:r>
              <a:rPr lang="en-US" dirty="0" smtClean="0">
                <a:latin typeface="Times New Roman" pitchFamily="18" charset="0"/>
                <a:cs typeface="Times New Roman" pitchFamily="18" charset="0"/>
              </a:rPr>
              <a:t> y </a:t>
            </a:r>
            <a:r>
              <a:rPr lang="en-US" dirty="0" err="1" smtClean="0">
                <a:latin typeface="Times New Roman" pitchFamily="18" charset="0"/>
                <a:cs typeface="Times New Roman" pitchFamily="18" charset="0"/>
              </a:rPr>
              <a:t>tế</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trường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khám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bệnh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vì</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mấy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tháng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gần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đây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thấy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rất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mệt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gầy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sút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rõ</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rệt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nhưng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ăn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vẫn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nhiều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vẫn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thấy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rất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ngon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miệng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nghĩ</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răng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lẽ</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vĩ</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sắp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tới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học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nhiều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căng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thẳng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sĩ</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thử</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nước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tiểu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băng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giấy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thấy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đường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niệu</a:t>
            </a:r>
            <a:r>
              <a:rPr lang="en-US" dirty="0" smtClean="0">
                <a:latin typeface="Times New Roman" pitchFamily="18" charset="0"/>
                <a:cs typeface="Times New Roman" pitchFamily="18" charset="0"/>
              </a:rPr>
              <a:t>, do </a:t>
            </a:r>
            <a:r>
              <a:rPr lang="en-US" dirty="0" err="1" smtClean="0">
                <a:latin typeface="Times New Roman" pitchFamily="18" charset="0"/>
                <a:cs typeface="Times New Roman" pitchFamily="18" charset="0"/>
              </a:rPr>
              <a:t>đó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xét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nghiệm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đường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huyết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Mức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đường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huyết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lúc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đói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a:t>
            </a:r>
            <a:r>
              <a:rPr lang="en-US" dirty="0" smtClean="0">
                <a:latin typeface="Times New Roman" pitchFamily="18" charset="0"/>
                <a:cs typeface="Times New Roman" pitchFamily="18" charset="0"/>
              </a:rPr>
              <a:t> 1,6 g/L, </a:t>
            </a:r>
            <a:r>
              <a:rPr lang="en-US" dirty="0" err="1" smtClean="0">
                <a:latin typeface="Times New Roman" pitchFamily="18" charset="0"/>
                <a:cs typeface="Times New Roman" pitchFamily="18" charset="0"/>
              </a:rPr>
              <a:t>đo</a:t>
            </a:r>
            <a:r>
              <a:rPr lang="en-US" dirty="0" smtClean="0">
                <a:latin typeface="Times New Roman" pitchFamily="18" charset="0"/>
                <a:cs typeface="Times New Roman" pitchFamily="18" charset="0"/>
              </a:rPr>
              <a:t> 2 </a:t>
            </a:r>
            <a:r>
              <a:rPr lang="en-US" dirty="0" err="1" smtClean="0">
                <a:latin typeface="Times New Roman" pitchFamily="18" charset="0"/>
                <a:cs typeface="Times New Roman" pitchFamily="18" charset="0"/>
              </a:rPr>
              <a:t>lần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ngày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đều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cùng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kết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quả</a:t>
            </a:r>
            <a:r>
              <a:rPr lang="en-US" dirty="0" smtClean="0">
                <a:latin typeface="Times New Roman" pitchFamily="18" charset="0"/>
                <a:cs typeface="Times New Roman" pitchFamily="18" charset="0"/>
              </a:rPr>
              <a:t>.</a:t>
            </a:r>
          </a:p>
          <a:p>
            <a:pPr>
              <a:lnSpc>
                <a:spcPct val="160000"/>
              </a:lnSpc>
            </a:pPr>
            <a:r>
              <a:rPr lang="en-US" dirty="0" err="1" smtClean="0">
                <a:latin typeface="Times New Roman" pitchFamily="18" charset="0"/>
                <a:cs typeface="Times New Roman" pitchFamily="18" charset="0"/>
              </a:rPr>
              <a:t>Chẩn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đoán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sĩ</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bị</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đường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týp</a:t>
            </a:r>
            <a:r>
              <a:rPr lang="en-US" dirty="0" smtClean="0">
                <a:latin typeface="Times New Roman" pitchFamily="18" charset="0"/>
                <a:cs typeface="Times New Roman" pitchFamily="18" charset="0"/>
              </a:rPr>
              <a:t> 1.</a:t>
            </a:r>
          </a:p>
          <a:p>
            <a:pPr>
              <a:lnSpc>
                <a:spcPct val="160000"/>
              </a:lnSpc>
            </a:pPr>
            <a:r>
              <a:rPr lang="en-US" b="1" i="1" dirty="0" err="1" smtClean="0">
                <a:latin typeface="Times New Roman" pitchFamily="18" charset="0"/>
                <a:cs typeface="Times New Roman" pitchFamily="18" charset="0"/>
              </a:rPr>
              <a:t>Hỏi</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cơ</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sở</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nào</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để</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bác</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sĩ</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đưa</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ra</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kết</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luận</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anh</a:t>
            </a:r>
            <a:r>
              <a:rPr lang="en-US" b="1" i="1" dirty="0" smtClean="0">
                <a:latin typeface="Times New Roman" pitchFamily="18" charset="0"/>
                <a:cs typeface="Times New Roman" pitchFamily="18" charset="0"/>
              </a:rPr>
              <a:t> L </a:t>
            </a:r>
            <a:r>
              <a:rPr lang="en-US" b="1" i="1" dirty="0" err="1" smtClean="0">
                <a:latin typeface="Times New Roman" pitchFamily="18" charset="0"/>
                <a:cs typeface="Times New Roman" pitchFamily="18" charset="0"/>
              </a:rPr>
              <a:t>bị</a:t>
            </a:r>
            <a:r>
              <a:rPr lang="en-US" b="1" i="1" dirty="0" smtClean="0">
                <a:latin typeface="Times New Roman" pitchFamily="18" charset="0"/>
                <a:cs typeface="Times New Roman" pitchFamily="18" charset="0"/>
              </a:rPr>
              <a:t> ĐTĐ </a:t>
            </a:r>
            <a:r>
              <a:rPr lang="en-US" b="1" i="1" dirty="0" err="1" smtClean="0">
                <a:latin typeface="Times New Roman" pitchFamily="18" charset="0"/>
                <a:cs typeface="Times New Roman" pitchFamily="18" charset="0"/>
              </a:rPr>
              <a:t>typ</a:t>
            </a:r>
            <a:r>
              <a:rPr lang="en-US" b="1" i="1" dirty="0" smtClean="0">
                <a:latin typeface="Times New Roman" pitchFamily="18" charset="0"/>
                <a:cs typeface="Times New Roman" pitchFamily="18" charset="0"/>
              </a:rPr>
              <a:t> 1?</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2435" y="1022035"/>
            <a:ext cx="10515600" cy="4351338"/>
          </a:xfrm>
        </p:spPr>
        <p:txBody>
          <a:bodyPr/>
          <a:lstStyle/>
          <a:p>
            <a:r>
              <a:rPr lang="en-US" dirty="0" err="1" smtClean="0">
                <a:latin typeface="Times New Roman" pitchFamily="18" charset="0"/>
                <a:cs typeface="Times New Roman" pitchFamily="18" charset="0"/>
              </a:rPr>
              <a:t>Ông</a:t>
            </a:r>
            <a:r>
              <a:rPr lang="en-US" dirty="0" smtClean="0">
                <a:latin typeface="Times New Roman" pitchFamily="18" charset="0"/>
                <a:cs typeface="Times New Roman" pitchFamily="18" charset="0"/>
              </a:rPr>
              <a:t> A. 48 </a:t>
            </a:r>
            <a:r>
              <a:rPr lang="en-US" dirty="0" err="1" smtClean="0">
                <a:latin typeface="Times New Roman" pitchFamily="18" charset="0"/>
                <a:cs typeface="Times New Roman" pitchFamily="18" charset="0"/>
              </a:rPr>
              <a:t>tuổi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đến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phòng</a:t>
            </a:r>
            <a:r>
              <a:rPr lang="en-US" dirty="0" smtClean="0">
                <a:latin typeface="Times New Roman" pitchFamily="18" charset="0"/>
                <a:cs typeface="Times New Roman" pitchFamily="18" charset="0"/>
              </a:rPr>
              <a:t> y </a:t>
            </a:r>
            <a:r>
              <a:rPr lang="en-US" dirty="0" err="1" smtClean="0">
                <a:latin typeface="Times New Roman" pitchFamily="18" charset="0"/>
                <a:cs typeface="Times New Roman" pitchFamily="18" charset="0"/>
              </a:rPr>
              <a:t>tế</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cơ</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khám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bệnh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Kiểm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đường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niệu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bằng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giấy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chỉ</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thị</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thấy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glucose </a:t>
            </a:r>
            <a:r>
              <a:rPr lang="en-US" dirty="0" err="1" smtClean="0">
                <a:latin typeface="Times New Roman" pitchFamily="18" charset="0"/>
                <a:cs typeface="Times New Roman" pitchFamily="18" charset="0"/>
              </a:rPr>
              <a:t>niệu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Mức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đường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huyết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mao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mạch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a:t>
            </a:r>
            <a:r>
              <a:rPr lang="en-US" dirty="0" smtClean="0">
                <a:latin typeface="Times New Roman" pitchFamily="18" charset="0"/>
                <a:cs typeface="Times New Roman" pitchFamily="18" charset="0"/>
              </a:rPr>
              <a:t> 220 mg/</a:t>
            </a:r>
            <a:r>
              <a:rPr lang="en-US" dirty="0" err="1" smtClean="0">
                <a:latin typeface="Times New Roman" pitchFamily="18" charset="0"/>
                <a:cs typeface="Times New Roman" pitchFamily="18" charset="0"/>
              </a:rPr>
              <a:t>dL</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sĩ</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đã</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sơ</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kết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luận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bị</a:t>
            </a:r>
            <a:r>
              <a:rPr lang="en-US" dirty="0" smtClean="0">
                <a:latin typeface="Times New Roman" pitchFamily="18" charset="0"/>
                <a:cs typeface="Times New Roman" pitchFamily="18" charset="0"/>
              </a:rPr>
              <a:t> ĐTĐ </a:t>
            </a:r>
            <a:r>
              <a:rPr lang="en-US" dirty="0" err="1" smtClean="0">
                <a:latin typeface="Times New Roman" pitchFamily="18" charset="0"/>
                <a:cs typeface="Times New Roman" pitchFamily="18" charset="0"/>
              </a:rPr>
              <a:t>typ</a:t>
            </a:r>
            <a:r>
              <a:rPr lang="en-US" dirty="0" smtClean="0">
                <a:latin typeface="Times New Roman" pitchFamily="18" charset="0"/>
                <a:cs typeface="Times New Roman" pitchFamily="18" charset="0"/>
              </a:rPr>
              <a:t> 2.</a:t>
            </a:r>
          </a:p>
          <a:p>
            <a:r>
              <a:rPr lang="en-US" b="1" i="1" dirty="0" err="1" smtClean="0">
                <a:latin typeface="Times New Roman" pitchFamily="18" charset="0"/>
                <a:cs typeface="Times New Roman" pitchFamily="18" charset="0"/>
              </a:rPr>
              <a:t>Câu</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hỏi</a:t>
            </a:r>
            <a:r>
              <a:rPr lang="en-US" b="1" i="1"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lvl="0"/>
            <a:r>
              <a:rPr lang="en-US" i="1" dirty="0" err="1" smtClean="0">
                <a:latin typeface="Times New Roman" pitchFamily="18" charset="0"/>
                <a:cs typeface="Times New Roman" pitchFamily="18" charset="0"/>
              </a:rPr>
              <a:t>Tại</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sao</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với</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kết</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quả</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xét</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nghiệm</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như</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trên</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bác</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sĩ</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chưa</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thể</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kết</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luận</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chắc</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chắn</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ông</a:t>
            </a:r>
            <a:r>
              <a:rPr lang="en-US" i="1" dirty="0" smtClean="0">
                <a:latin typeface="Times New Roman" pitchFamily="18" charset="0"/>
                <a:cs typeface="Times New Roman" pitchFamily="18" charset="0"/>
              </a:rPr>
              <a:t> A. </a:t>
            </a:r>
            <a:r>
              <a:rPr lang="en-US" i="1" dirty="0" err="1" smtClean="0">
                <a:latin typeface="Times New Roman" pitchFamily="18" charset="0"/>
                <a:cs typeface="Times New Roman" pitchFamily="18" charset="0"/>
              </a:rPr>
              <a:t>bị</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bệnh</a:t>
            </a:r>
            <a:r>
              <a:rPr lang="en-US" i="1" dirty="0" smtClean="0">
                <a:latin typeface="Times New Roman" pitchFamily="18" charset="0"/>
                <a:cs typeface="Times New Roman" pitchFamily="18" charset="0"/>
              </a:rPr>
              <a:t> ĐTĐ.</a:t>
            </a:r>
            <a:endParaRPr lang="en-US" dirty="0" smtClean="0">
              <a:latin typeface="Times New Roman" pitchFamily="18" charset="0"/>
              <a:cs typeface="Times New Roman" pitchFamily="18" charset="0"/>
            </a:endParaRPr>
          </a:p>
          <a:p>
            <a:pPr lvl="0"/>
            <a:r>
              <a:rPr lang="en-US" i="1" dirty="0" err="1" smtClean="0">
                <a:latin typeface="Times New Roman" pitchFamily="18" charset="0"/>
                <a:cs typeface="Times New Roman" pitchFamily="18" charset="0"/>
              </a:rPr>
              <a:t>Để</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khẳng</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định</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bệnh</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nhân</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bị</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bệnh</a:t>
            </a:r>
            <a:r>
              <a:rPr lang="en-US" i="1" dirty="0" smtClean="0">
                <a:latin typeface="Times New Roman" pitchFamily="18" charset="0"/>
                <a:cs typeface="Times New Roman" pitchFamily="18" charset="0"/>
              </a:rPr>
              <a:t> ĐTĐ, </a:t>
            </a:r>
            <a:r>
              <a:rPr lang="en-US" i="1" dirty="0" err="1" smtClean="0">
                <a:latin typeface="Times New Roman" pitchFamily="18" charset="0"/>
                <a:cs typeface="Times New Roman" pitchFamily="18" charset="0"/>
              </a:rPr>
              <a:t>cần</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làm</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thêm</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xét</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nghiệm</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gì</a:t>
            </a:r>
            <a:r>
              <a:rPr lang="en-US" i="1"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r>
              <a:rPr lang="en-US" i="1" dirty="0" err="1" smtClean="0">
                <a:latin typeface="Times New Roman" pitchFamily="18" charset="0"/>
                <a:cs typeface="Times New Roman" pitchFamily="18" charset="0"/>
              </a:rPr>
              <a:t>Nếu</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thực</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sự</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bị</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mắc</a:t>
            </a:r>
            <a:r>
              <a:rPr lang="en-US" i="1" dirty="0" smtClean="0">
                <a:latin typeface="Times New Roman" pitchFamily="18" charset="0"/>
                <a:cs typeface="Times New Roman" pitchFamily="18" charset="0"/>
              </a:rPr>
              <a:t> ĐTĐ </a:t>
            </a:r>
            <a:r>
              <a:rPr lang="en-US" i="1" dirty="0" err="1" smtClean="0">
                <a:latin typeface="Times New Roman" pitchFamily="18" charset="0"/>
                <a:cs typeface="Times New Roman" pitchFamily="18" charset="0"/>
              </a:rPr>
              <a:t>thì</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ông</a:t>
            </a:r>
            <a:r>
              <a:rPr lang="en-US" i="1" dirty="0" smtClean="0">
                <a:latin typeface="Times New Roman" pitchFamily="18" charset="0"/>
                <a:cs typeface="Times New Roman" pitchFamily="18" charset="0"/>
              </a:rPr>
              <a:t> A </a:t>
            </a:r>
            <a:r>
              <a:rPr lang="en-US" i="1" dirty="0" err="1" smtClean="0">
                <a:latin typeface="Times New Roman" pitchFamily="18" charset="0"/>
                <a:cs typeface="Times New Roman" pitchFamily="18" charset="0"/>
              </a:rPr>
              <a:t>mắc</a:t>
            </a:r>
            <a:r>
              <a:rPr lang="en-US" i="1" dirty="0" smtClean="0">
                <a:latin typeface="Times New Roman" pitchFamily="18" charset="0"/>
                <a:cs typeface="Times New Roman" pitchFamily="18" charset="0"/>
              </a:rPr>
              <a:t> ĐTĐ </a:t>
            </a:r>
            <a:r>
              <a:rPr lang="en-US" i="1" dirty="0" err="1" smtClean="0">
                <a:latin typeface="Times New Roman" pitchFamily="18" charset="0"/>
                <a:cs typeface="Times New Roman" pitchFamily="18" charset="0"/>
              </a:rPr>
              <a:t>typ</a:t>
            </a:r>
            <a:r>
              <a:rPr lang="en-US" i="1" dirty="0" smtClean="0">
                <a:latin typeface="Times New Roman" pitchFamily="18" charset="0"/>
                <a:cs typeface="Times New Roman" pitchFamily="18" charset="0"/>
              </a:rPr>
              <a:t> 1 hay 2? </a:t>
            </a:r>
            <a:r>
              <a:rPr lang="en-US" i="1" dirty="0" err="1" smtClean="0">
                <a:latin typeface="Times New Roman" pitchFamily="18" charset="0"/>
                <a:cs typeface="Times New Roman" pitchFamily="18" charset="0"/>
              </a:rPr>
              <a:t>Giải</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thích</a:t>
            </a:r>
            <a:r>
              <a:rPr lang="en-US" i="1"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4" name="TextBox 3"/>
          <p:cNvSpPr txBox="1"/>
          <p:nvPr/>
        </p:nvSpPr>
        <p:spPr>
          <a:xfrm>
            <a:off x="387914" y="554181"/>
            <a:ext cx="2117887" cy="461665"/>
          </a:xfrm>
          <a:prstGeom prst="rect">
            <a:avLst/>
          </a:prstGeom>
          <a:noFill/>
        </p:spPr>
        <p:txBody>
          <a:bodyPr wrap="none" rtlCol="0">
            <a:spAutoFit/>
          </a:bodyPr>
          <a:lstStyle/>
          <a:p>
            <a:r>
              <a:rPr lang="en-US" sz="2400" b="1" dirty="0" smtClean="0">
                <a:solidFill>
                  <a:srgbClr val="FF0000"/>
                </a:solidFill>
                <a:latin typeface="Times New Roman" pitchFamily="18" charset="0"/>
                <a:cs typeface="Times New Roman" pitchFamily="18" charset="0"/>
              </a:rPr>
              <a:t>Ca  </a:t>
            </a:r>
            <a:r>
              <a:rPr lang="en-US" sz="2400" b="1" dirty="0" err="1" smtClean="0">
                <a:solidFill>
                  <a:srgbClr val="FF0000"/>
                </a:solidFill>
                <a:latin typeface="Times New Roman" pitchFamily="18" charset="0"/>
                <a:cs typeface="Times New Roman" pitchFamily="18" charset="0"/>
              </a:rPr>
              <a:t>lâm</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sàng</a:t>
            </a:r>
            <a:r>
              <a:rPr lang="en-US" sz="2400" b="1" dirty="0" smtClean="0">
                <a:solidFill>
                  <a:srgbClr val="FF0000"/>
                </a:solidFill>
                <a:latin typeface="Times New Roman" pitchFamily="18" charset="0"/>
                <a:cs typeface="Times New Roman" pitchFamily="18" charset="0"/>
              </a:rPr>
              <a:t> 2</a:t>
            </a:r>
            <a:endParaRPr lang="en-US" sz="24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B050"/>
                </a:solidFill>
              </a:rPr>
              <a:t>2.Định </a:t>
            </a:r>
            <a:r>
              <a:rPr lang="en-US" b="1" dirty="0" err="1" smtClean="0">
                <a:solidFill>
                  <a:srgbClr val="00B050"/>
                </a:solidFill>
              </a:rPr>
              <a:t>nghĩa</a:t>
            </a:r>
            <a:r>
              <a:rPr lang="en-US" b="1" dirty="0" smtClean="0">
                <a:solidFill>
                  <a:srgbClr val="00B050"/>
                </a:solidFill>
              </a:rPr>
              <a:t> </a:t>
            </a:r>
            <a:r>
              <a:rPr lang="en-US" b="1" dirty="0" err="1" smtClean="0">
                <a:solidFill>
                  <a:srgbClr val="00B050"/>
                </a:solidFill>
              </a:rPr>
              <a:t>đái</a:t>
            </a:r>
            <a:r>
              <a:rPr lang="en-US" b="1" dirty="0" smtClean="0">
                <a:solidFill>
                  <a:srgbClr val="00B050"/>
                </a:solidFill>
              </a:rPr>
              <a:t> </a:t>
            </a:r>
            <a:r>
              <a:rPr lang="en-US" b="1" dirty="0" err="1" smtClean="0">
                <a:solidFill>
                  <a:srgbClr val="00B050"/>
                </a:solidFill>
              </a:rPr>
              <a:t>tháo</a:t>
            </a:r>
            <a:r>
              <a:rPr lang="en-US" b="1" dirty="0" smtClean="0">
                <a:solidFill>
                  <a:srgbClr val="00B050"/>
                </a:solidFill>
              </a:rPr>
              <a:t> </a:t>
            </a:r>
            <a:r>
              <a:rPr lang="en-US" b="1" dirty="0" err="1" smtClean="0">
                <a:solidFill>
                  <a:srgbClr val="00B050"/>
                </a:solidFill>
              </a:rPr>
              <a:t>đường</a:t>
            </a:r>
            <a:endParaRPr lang="en-US" b="1" dirty="0">
              <a:solidFill>
                <a:srgbClr val="00B050"/>
              </a:solidFill>
            </a:endParaRPr>
          </a:p>
        </p:txBody>
      </p:sp>
      <p:sp>
        <p:nvSpPr>
          <p:cNvPr id="4" name="Content Placeholder 3"/>
          <p:cNvSpPr>
            <a:spLocks noGrp="1"/>
          </p:cNvSpPr>
          <p:nvPr>
            <p:ph idx="1"/>
          </p:nvPr>
        </p:nvSpPr>
        <p:spPr>
          <a:xfrm>
            <a:off x="699650" y="1742495"/>
            <a:ext cx="10515600" cy="4351338"/>
          </a:xfrm>
        </p:spPr>
        <p:txBody>
          <a:bodyPr>
            <a:normAutofit/>
          </a:bodyPr>
          <a:lstStyle/>
          <a:p>
            <a:pPr>
              <a:buFont typeface="Wingdings" pitchFamily="2" charset="2"/>
              <a:buChar char="Ø"/>
            </a:pPr>
            <a:r>
              <a:rPr lang="en-US" sz="2400" dirty="0" smtClean="0">
                <a:latin typeface="+mj-lt"/>
              </a:rPr>
              <a:t> Đ</a:t>
            </a:r>
            <a:r>
              <a:rPr lang="vi-VN" sz="2400" dirty="0" smtClean="0">
                <a:latin typeface="+mj-lt"/>
              </a:rPr>
              <a:t>ái tháo đường là một </a:t>
            </a:r>
            <a:r>
              <a:rPr lang="vi-VN" sz="2400" b="1" dirty="0" smtClean="0">
                <a:latin typeface="+mj-lt"/>
              </a:rPr>
              <a:t>nhóm các bệnh lý chuyển hóa </a:t>
            </a:r>
            <a:r>
              <a:rPr lang="vi-VN" sz="2400" dirty="0" smtClean="0">
                <a:latin typeface="+mj-lt"/>
              </a:rPr>
              <a:t>đặc trưng bởi </a:t>
            </a:r>
            <a:r>
              <a:rPr lang="vi-VN" sz="2400" b="1" dirty="0" smtClean="0">
                <a:solidFill>
                  <a:srgbClr val="FF0000"/>
                </a:solidFill>
                <a:latin typeface="+mj-lt"/>
              </a:rPr>
              <a:t>tăng glucose máu</a:t>
            </a:r>
            <a:r>
              <a:rPr lang="vi-VN" sz="2400" dirty="0" smtClean="0">
                <a:latin typeface="+mj-lt"/>
              </a:rPr>
              <a:t> do khiếm khuyết </a:t>
            </a:r>
            <a:r>
              <a:rPr lang="vi-VN" sz="2400" b="1" dirty="0" smtClean="0">
                <a:latin typeface="+mj-lt"/>
              </a:rPr>
              <a:t>tiết insuline</a:t>
            </a:r>
            <a:r>
              <a:rPr lang="vi-VN" sz="2400" dirty="0" smtClean="0">
                <a:latin typeface="+mj-lt"/>
              </a:rPr>
              <a:t>, khiếm khuyết </a:t>
            </a:r>
            <a:r>
              <a:rPr lang="vi-VN" sz="2400" b="1" dirty="0" smtClean="0">
                <a:latin typeface="+mj-lt"/>
              </a:rPr>
              <a:t>hoạt động insuline</a:t>
            </a:r>
            <a:r>
              <a:rPr lang="vi-VN" sz="2400" dirty="0" smtClean="0">
                <a:latin typeface="+mj-lt"/>
              </a:rPr>
              <a:t>, hoặc </a:t>
            </a:r>
            <a:r>
              <a:rPr lang="vi-VN" sz="2400" b="1" dirty="0" smtClean="0">
                <a:latin typeface="+mj-lt"/>
              </a:rPr>
              <a:t>cả hai.</a:t>
            </a:r>
            <a:r>
              <a:rPr lang="vi-VN" sz="2400" dirty="0" smtClean="0">
                <a:latin typeface="+mj-lt"/>
              </a:rPr>
              <a:t> Tăng glucose máu mạn tính trong đái tháo đường sẽ gây tổn thương, rối loạn chức năng hay suy nhiều cơ quan, đặc biệt là mắt, thận, thần kinh, tim và mạch máu</a:t>
            </a:r>
            <a:endParaRPr lang="en-US" sz="2400" dirty="0">
              <a:latin typeface="+mj-lt"/>
            </a:endParaRPr>
          </a:p>
        </p:txBody>
      </p:sp>
      <p:graphicFrame>
        <p:nvGraphicFramePr>
          <p:cNvPr id="6" name="Diagram 5"/>
          <p:cNvGraphicFramePr/>
          <p:nvPr/>
        </p:nvGraphicFramePr>
        <p:xfrm>
          <a:off x="4682620" y="3352801"/>
          <a:ext cx="2230798" cy="7758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nvGraphicFramePr>
        <p:xfrm>
          <a:off x="4724339" y="4267158"/>
          <a:ext cx="2383043" cy="85902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xmlns="" val="457966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7" grpId="0">
        <p:bldAsOne/>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995055" y="2272127"/>
            <a:ext cx="8326581" cy="112221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000" dirty="0" smtClean="0">
                <a:solidFill>
                  <a:schemeClr val="accent6"/>
                </a:solidFill>
              </a:rPr>
              <a:t> </a:t>
            </a:r>
            <a:r>
              <a:rPr lang="en-US" sz="4000" dirty="0" err="1" smtClean="0">
                <a:solidFill>
                  <a:schemeClr val="accent6"/>
                </a:solidFill>
              </a:rPr>
              <a:t>Phần</a:t>
            </a:r>
            <a:r>
              <a:rPr lang="en-US" sz="4000" dirty="0" smtClean="0">
                <a:solidFill>
                  <a:schemeClr val="accent6"/>
                </a:solidFill>
              </a:rPr>
              <a:t> 5: </a:t>
            </a:r>
            <a:r>
              <a:rPr lang="en-US" sz="4000" dirty="0" err="1" smtClean="0">
                <a:solidFill>
                  <a:schemeClr val="accent6"/>
                </a:solidFill>
              </a:rPr>
              <a:t>Điều</a:t>
            </a:r>
            <a:r>
              <a:rPr lang="en-US" sz="4000" dirty="0" smtClean="0">
                <a:solidFill>
                  <a:schemeClr val="accent6"/>
                </a:solidFill>
              </a:rPr>
              <a:t> </a:t>
            </a:r>
            <a:r>
              <a:rPr lang="en-US" sz="4000" dirty="0" err="1" smtClean="0">
                <a:solidFill>
                  <a:schemeClr val="accent6"/>
                </a:solidFill>
              </a:rPr>
              <a:t>trị</a:t>
            </a:r>
            <a:r>
              <a:rPr lang="en-US" sz="4000" dirty="0" smtClean="0">
                <a:solidFill>
                  <a:schemeClr val="accent6"/>
                </a:solidFill>
              </a:rPr>
              <a:t> </a:t>
            </a:r>
            <a:endParaRPr lang="en-US" sz="4000" dirty="0">
              <a:solidFill>
                <a:schemeClr val="accent6"/>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508000" y="838200"/>
            <a:ext cx="11176000" cy="1588"/>
          </a:xfrm>
          <a:prstGeom prst="line">
            <a:avLst/>
          </a:prstGeom>
        </p:spPr>
        <p:style>
          <a:lnRef idx="3">
            <a:schemeClr val="accent5"/>
          </a:lnRef>
          <a:fillRef idx="0">
            <a:schemeClr val="accent5"/>
          </a:fillRef>
          <a:effectRef idx="2">
            <a:schemeClr val="accent5"/>
          </a:effectRef>
          <a:fontRef idx="minor">
            <a:schemeClr val="tx1"/>
          </a:fontRef>
        </p:style>
      </p:cxnSp>
      <p:sp>
        <p:nvSpPr>
          <p:cNvPr id="29699" name="Rectangle 5"/>
          <p:cNvSpPr>
            <a:spLocks noChangeArrowheads="1"/>
          </p:cNvSpPr>
          <p:nvPr/>
        </p:nvSpPr>
        <p:spPr bwMode="auto">
          <a:xfrm>
            <a:off x="0" y="278"/>
            <a:ext cx="184731" cy="369332"/>
          </a:xfrm>
          <a:prstGeom prst="rect">
            <a:avLst/>
          </a:prstGeom>
          <a:noFill/>
          <a:ln w="9525">
            <a:noFill/>
            <a:miter lim="800000"/>
            <a:headEnd/>
            <a:tailEnd/>
          </a:ln>
        </p:spPr>
        <p:txBody>
          <a:bodyPr wrap="none" anchor="ctr">
            <a:spAutoFit/>
          </a:bodyPr>
          <a:lstStyle/>
          <a:p>
            <a:endParaRPr lang="en-US"/>
          </a:p>
        </p:txBody>
      </p:sp>
      <p:sp>
        <p:nvSpPr>
          <p:cNvPr id="8" name="Slide Number Placeholder 7"/>
          <p:cNvSpPr>
            <a:spLocks noGrp="1"/>
          </p:cNvSpPr>
          <p:nvPr>
            <p:ph type="sldNum" sz="quarter" idx="12"/>
          </p:nvPr>
        </p:nvSpPr>
        <p:spPr/>
        <p:txBody>
          <a:bodyPr/>
          <a:lstStyle/>
          <a:p>
            <a:pPr>
              <a:defRPr/>
            </a:pPr>
            <a:fld id="{48A4AA52-BC36-4CC4-8C39-51B9483E5C6C}" type="slidenum">
              <a:rPr lang="en-US" smtClean="0"/>
              <a:pPr>
                <a:defRPr/>
              </a:pPr>
              <a:t>51</a:t>
            </a:fld>
            <a:endParaRPr lang="en-US"/>
          </a:p>
        </p:txBody>
      </p:sp>
      <p:sp>
        <p:nvSpPr>
          <p:cNvPr id="9" name="Rectangle 8"/>
          <p:cNvSpPr/>
          <p:nvPr/>
        </p:nvSpPr>
        <p:spPr>
          <a:xfrm>
            <a:off x="609600" y="381000"/>
            <a:ext cx="11074400" cy="4572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r>
              <a:rPr lang="en-US" sz="3200" b="1" dirty="0" smtClean="0">
                <a:solidFill>
                  <a:schemeClr val="tx2">
                    <a:lumMod val="50000"/>
                  </a:schemeClr>
                </a:solidFill>
              </a:rPr>
              <a:t>V.ĐIỀU TRỊ</a:t>
            </a:r>
            <a:endParaRPr lang="en-US" sz="3200" b="1" dirty="0">
              <a:solidFill>
                <a:schemeClr val="tx2">
                  <a:lumMod val="50000"/>
                </a:schemeClr>
              </a:solidFill>
            </a:endParaRPr>
          </a:p>
        </p:txBody>
      </p:sp>
      <p:sp>
        <p:nvSpPr>
          <p:cNvPr id="29702" name="TextBox 9"/>
          <p:cNvSpPr txBox="1">
            <a:spLocks noChangeArrowheads="1"/>
          </p:cNvSpPr>
          <p:nvPr/>
        </p:nvSpPr>
        <p:spPr bwMode="auto">
          <a:xfrm>
            <a:off x="508000" y="990600"/>
            <a:ext cx="11074400" cy="646331"/>
          </a:xfrm>
          <a:prstGeom prst="rect">
            <a:avLst/>
          </a:prstGeom>
          <a:noFill/>
          <a:ln w="9525">
            <a:noFill/>
            <a:miter lim="800000"/>
            <a:headEnd/>
            <a:tailEnd/>
          </a:ln>
        </p:spPr>
        <p:txBody>
          <a:bodyPr>
            <a:spAutoFit/>
          </a:bodyPr>
          <a:lstStyle/>
          <a:p>
            <a:pPr algn="just">
              <a:lnSpc>
                <a:spcPct val="150000"/>
              </a:lnSpc>
            </a:pPr>
            <a:r>
              <a:rPr lang="en-US" sz="2400" b="1" dirty="0" smtClean="0">
                <a:solidFill>
                  <a:srgbClr val="10888E"/>
                </a:solidFill>
              </a:rPr>
              <a:t>1. NGUYÊN </a:t>
            </a:r>
            <a:r>
              <a:rPr lang="en-US" sz="2400" b="1" dirty="0">
                <a:solidFill>
                  <a:srgbClr val="10888E"/>
                </a:solidFill>
              </a:rPr>
              <a:t>TẮC ĐIỀU TRỊ</a:t>
            </a:r>
          </a:p>
        </p:txBody>
      </p:sp>
      <p:pic>
        <p:nvPicPr>
          <p:cNvPr id="29703" name="Picture 11" descr="010912gt11.jpg"/>
          <p:cNvPicPr>
            <a:picLocks noChangeAspect="1"/>
          </p:cNvPicPr>
          <p:nvPr/>
        </p:nvPicPr>
        <p:blipFill>
          <a:blip r:embed="rId3" cstate="print"/>
          <a:srcRect/>
          <a:stretch>
            <a:fillRect/>
          </a:stretch>
        </p:blipFill>
        <p:spPr bwMode="auto">
          <a:xfrm>
            <a:off x="8128000" y="1219200"/>
            <a:ext cx="2641600" cy="1720850"/>
          </a:xfrm>
          <a:prstGeom prst="rect">
            <a:avLst/>
          </a:prstGeom>
          <a:noFill/>
          <a:ln w="9525">
            <a:noFill/>
            <a:miter lim="800000"/>
            <a:headEnd/>
            <a:tailEnd/>
          </a:ln>
        </p:spPr>
      </p:pic>
      <p:pic>
        <p:nvPicPr>
          <p:cNvPr id="29704" name="Picture 12" descr="boy-swim.jpg"/>
          <p:cNvPicPr>
            <a:picLocks noChangeAspect="1"/>
          </p:cNvPicPr>
          <p:nvPr/>
        </p:nvPicPr>
        <p:blipFill>
          <a:blip r:embed="rId4" cstate="print"/>
          <a:srcRect/>
          <a:stretch>
            <a:fillRect/>
          </a:stretch>
        </p:blipFill>
        <p:spPr bwMode="auto">
          <a:xfrm>
            <a:off x="8026400" y="3200400"/>
            <a:ext cx="2844800" cy="1504950"/>
          </a:xfrm>
          <a:prstGeom prst="rect">
            <a:avLst/>
          </a:prstGeom>
          <a:noFill/>
          <a:ln w="9525">
            <a:noFill/>
            <a:miter lim="800000"/>
            <a:headEnd/>
            <a:tailEnd/>
          </a:ln>
        </p:spPr>
      </p:pic>
      <p:pic>
        <p:nvPicPr>
          <p:cNvPr id="29705" name="Picture 13" descr="drugs.jpg"/>
          <p:cNvPicPr>
            <a:picLocks noChangeAspect="1"/>
          </p:cNvPicPr>
          <p:nvPr/>
        </p:nvPicPr>
        <p:blipFill>
          <a:blip r:embed="rId5" cstate="print"/>
          <a:srcRect/>
          <a:stretch>
            <a:fillRect/>
          </a:stretch>
        </p:blipFill>
        <p:spPr bwMode="auto">
          <a:xfrm>
            <a:off x="8128000" y="5105401"/>
            <a:ext cx="3395133" cy="1433513"/>
          </a:xfrm>
          <a:prstGeom prst="rect">
            <a:avLst/>
          </a:prstGeom>
          <a:noFill/>
          <a:ln w="9525">
            <a:noFill/>
            <a:miter lim="800000"/>
            <a:headEnd/>
            <a:tailEnd/>
          </a:ln>
        </p:spPr>
      </p:pic>
      <p:sp>
        <p:nvSpPr>
          <p:cNvPr id="15" name="TextBox 14"/>
          <p:cNvSpPr txBox="1"/>
          <p:nvPr/>
        </p:nvSpPr>
        <p:spPr>
          <a:xfrm>
            <a:off x="1320800" y="1828800"/>
            <a:ext cx="4978400" cy="461963"/>
          </a:xfrm>
          <a:prstGeom prst="rect">
            <a:avLst/>
          </a:prstGeom>
          <a:noFill/>
        </p:spPr>
        <p:txBody>
          <a:bodyPr>
            <a:spAutoFit/>
          </a:bodyPr>
          <a:lstStyle/>
          <a:p>
            <a:pPr>
              <a:defRPr/>
            </a:pPr>
            <a:r>
              <a:rPr lang="en-US" sz="2400" dirty="0">
                <a:solidFill>
                  <a:schemeClr val="accent1">
                    <a:lumMod val="75000"/>
                  </a:schemeClr>
                </a:solidFill>
              </a:rPr>
              <a:t>- </a:t>
            </a:r>
            <a:r>
              <a:rPr lang="en-US" sz="2400" dirty="0" err="1">
                <a:solidFill>
                  <a:schemeClr val="accent1">
                    <a:lumMod val="75000"/>
                  </a:schemeClr>
                </a:solidFill>
              </a:rPr>
              <a:t>Chế</a:t>
            </a:r>
            <a:r>
              <a:rPr lang="en-US" sz="2400" dirty="0">
                <a:solidFill>
                  <a:schemeClr val="accent1">
                    <a:lumMod val="75000"/>
                  </a:schemeClr>
                </a:solidFill>
              </a:rPr>
              <a:t> </a:t>
            </a:r>
            <a:r>
              <a:rPr lang="en-US" sz="2400" dirty="0" err="1">
                <a:solidFill>
                  <a:schemeClr val="accent1">
                    <a:lumMod val="75000"/>
                  </a:schemeClr>
                </a:solidFill>
              </a:rPr>
              <a:t>độ</a:t>
            </a:r>
            <a:r>
              <a:rPr lang="en-US" sz="2400" dirty="0">
                <a:solidFill>
                  <a:schemeClr val="accent1">
                    <a:lumMod val="75000"/>
                  </a:schemeClr>
                </a:solidFill>
              </a:rPr>
              <a:t> </a:t>
            </a:r>
            <a:r>
              <a:rPr lang="en-US" sz="2400" dirty="0" err="1">
                <a:solidFill>
                  <a:schemeClr val="accent1">
                    <a:lumMod val="75000"/>
                  </a:schemeClr>
                </a:solidFill>
              </a:rPr>
              <a:t>ăn</a:t>
            </a:r>
            <a:r>
              <a:rPr lang="en-US" sz="2400" dirty="0">
                <a:solidFill>
                  <a:schemeClr val="accent1">
                    <a:lumMod val="75000"/>
                  </a:schemeClr>
                </a:solidFill>
              </a:rPr>
              <a:t> – </a:t>
            </a:r>
            <a:r>
              <a:rPr lang="en-US" sz="2400" dirty="0" err="1">
                <a:solidFill>
                  <a:schemeClr val="accent1">
                    <a:lumMod val="75000"/>
                  </a:schemeClr>
                </a:solidFill>
              </a:rPr>
              <a:t>dinh</a:t>
            </a:r>
            <a:r>
              <a:rPr lang="en-US" sz="2400" dirty="0">
                <a:solidFill>
                  <a:schemeClr val="accent1">
                    <a:lumMod val="75000"/>
                  </a:schemeClr>
                </a:solidFill>
              </a:rPr>
              <a:t> </a:t>
            </a:r>
            <a:r>
              <a:rPr lang="en-US" sz="2400" dirty="0" err="1">
                <a:solidFill>
                  <a:schemeClr val="accent1">
                    <a:lumMod val="75000"/>
                  </a:schemeClr>
                </a:solidFill>
              </a:rPr>
              <a:t>dưỡng</a:t>
            </a:r>
            <a:endParaRPr lang="en-US" sz="2400" dirty="0">
              <a:solidFill>
                <a:schemeClr val="accent1">
                  <a:lumMod val="75000"/>
                </a:schemeClr>
              </a:solidFill>
            </a:endParaRPr>
          </a:p>
        </p:txBody>
      </p:sp>
      <p:sp>
        <p:nvSpPr>
          <p:cNvPr id="16" name="TextBox 15"/>
          <p:cNvSpPr txBox="1"/>
          <p:nvPr/>
        </p:nvSpPr>
        <p:spPr>
          <a:xfrm>
            <a:off x="1320800" y="3810001"/>
            <a:ext cx="6299200" cy="461963"/>
          </a:xfrm>
          <a:prstGeom prst="rect">
            <a:avLst/>
          </a:prstGeom>
          <a:noFill/>
        </p:spPr>
        <p:txBody>
          <a:bodyPr>
            <a:spAutoFit/>
          </a:bodyPr>
          <a:lstStyle/>
          <a:p>
            <a:pPr>
              <a:defRPr/>
            </a:pPr>
            <a:r>
              <a:rPr lang="en-US" sz="2400" dirty="0">
                <a:solidFill>
                  <a:schemeClr val="accent1">
                    <a:lumMod val="75000"/>
                  </a:schemeClr>
                </a:solidFill>
              </a:rPr>
              <a:t>- </a:t>
            </a:r>
            <a:r>
              <a:rPr lang="en-US" sz="2400" dirty="0" err="1">
                <a:solidFill>
                  <a:schemeClr val="accent1">
                    <a:lumMod val="75000"/>
                  </a:schemeClr>
                </a:solidFill>
              </a:rPr>
              <a:t>Tập</a:t>
            </a:r>
            <a:r>
              <a:rPr lang="en-US" sz="2400" dirty="0">
                <a:solidFill>
                  <a:schemeClr val="accent1">
                    <a:lumMod val="75000"/>
                  </a:schemeClr>
                </a:solidFill>
              </a:rPr>
              <a:t> </a:t>
            </a:r>
            <a:r>
              <a:rPr lang="en-US" sz="2400" dirty="0" err="1">
                <a:solidFill>
                  <a:schemeClr val="accent1">
                    <a:lumMod val="75000"/>
                  </a:schemeClr>
                </a:solidFill>
              </a:rPr>
              <a:t>luyện</a:t>
            </a:r>
            <a:r>
              <a:rPr lang="en-US" sz="2400" dirty="0">
                <a:solidFill>
                  <a:schemeClr val="accent1">
                    <a:lumMod val="75000"/>
                  </a:schemeClr>
                </a:solidFill>
              </a:rPr>
              <a:t> </a:t>
            </a:r>
            <a:r>
              <a:rPr lang="en-US" sz="2400" dirty="0" err="1">
                <a:solidFill>
                  <a:schemeClr val="accent1">
                    <a:lumMod val="75000"/>
                  </a:schemeClr>
                </a:solidFill>
              </a:rPr>
              <a:t>thể</a:t>
            </a:r>
            <a:r>
              <a:rPr lang="en-US" sz="2400" dirty="0">
                <a:solidFill>
                  <a:schemeClr val="accent1">
                    <a:lumMod val="75000"/>
                  </a:schemeClr>
                </a:solidFill>
              </a:rPr>
              <a:t> </a:t>
            </a:r>
            <a:r>
              <a:rPr lang="en-US" sz="2400" dirty="0" err="1">
                <a:solidFill>
                  <a:schemeClr val="accent1">
                    <a:lumMod val="75000"/>
                  </a:schemeClr>
                </a:solidFill>
              </a:rPr>
              <a:t>lực</a:t>
            </a:r>
            <a:r>
              <a:rPr lang="en-US" sz="2400" dirty="0">
                <a:solidFill>
                  <a:schemeClr val="accent1">
                    <a:lumMod val="75000"/>
                  </a:schemeClr>
                </a:solidFill>
              </a:rPr>
              <a:t> – </a:t>
            </a:r>
            <a:r>
              <a:rPr lang="en-US" sz="2400" dirty="0" err="1">
                <a:solidFill>
                  <a:schemeClr val="accent1">
                    <a:lumMod val="75000"/>
                  </a:schemeClr>
                </a:solidFill>
              </a:rPr>
              <a:t>vận</a:t>
            </a:r>
            <a:r>
              <a:rPr lang="en-US" sz="2400" dirty="0">
                <a:solidFill>
                  <a:schemeClr val="accent1">
                    <a:lumMod val="75000"/>
                  </a:schemeClr>
                </a:solidFill>
              </a:rPr>
              <a:t> </a:t>
            </a:r>
            <a:r>
              <a:rPr lang="en-US" sz="2400" dirty="0" err="1">
                <a:solidFill>
                  <a:schemeClr val="accent1">
                    <a:lumMod val="75000"/>
                  </a:schemeClr>
                </a:solidFill>
              </a:rPr>
              <a:t>động</a:t>
            </a:r>
            <a:endParaRPr lang="en-US" sz="2400" dirty="0">
              <a:solidFill>
                <a:schemeClr val="accent1">
                  <a:lumMod val="75000"/>
                </a:schemeClr>
              </a:solidFill>
            </a:endParaRPr>
          </a:p>
        </p:txBody>
      </p:sp>
      <p:sp>
        <p:nvSpPr>
          <p:cNvPr id="17" name="TextBox 16"/>
          <p:cNvSpPr txBox="1"/>
          <p:nvPr/>
        </p:nvSpPr>
        <p:spPr>
          <a:xfrm>
            <a:off x="1422400" y="5638801"/>
            <a:ext cx="4978400" cy="461963"/>
          </a:xfrm>
          <a:prstGeom prst="rect">
            <a:avLst/>
          </a:prstGeom>
          <a:noFill/>
        </p:spPr>
        <p:txBody>
          <a:bodyPr>
            <a:spAutoFit/>
          </a:bodyPr>
          <a:lstStyle/>
          <a:p>
            <a:pPr>
              <a:defRPr/>
            </a:pPr>
            <a:r>
              <a:rPr lang="en-US" sz="2400" dirty="0">
                <a:solidFill>
                  <a:schemeClr val="accent1">
                    <a:lumMod val="75000"/>
                  </a:schemeClr>
                </a:solidFill>
              </a:rPr>
              <a:t>- </a:t>
            </a:r>
            <a:r>
              <a:rPr lang="en-US" sz="2400" dirty="0" err="1">
                <a:solidFill>
                  <a:schemeClr val="accent1">
                    <a:lumMod val="75000"/>
                  </a:schemeClr>
                </a:solidFill>
              </a:rPr>
              <a:t>Thuốc</a:t>
            </a:r>
            <a:endParaRPr lang="en-US" sz="2400"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8000" y="381000"/>
            <a:ext cx="11074400" cy="4572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r>
              <a:rPr lang="en-US" sz="3200" b="1" dirty="0">
                <a:solidFill>
                  <a:schemeClr val="tx2">
                    <a:lumMod val="50000"/>
                  </a:schemeClr>
                </a:solidFill>
              </a:rPr>
              <a:t>ĐIỀU TRỊ</a:t>
            </a:r>
          </a:p>
        </p:txBody>
      </p:sp>
      <p:cxnSp>
        <p:nvCxnSpPr>
          <p:cNvPr id="3" name="Straight Connector 2"/>
          <p:cNvCxnSpPr/>
          <p:nvPr/>
        </p:nvCxnSpPr>
        <p:spPr>
          <a:xfrm>
            <a:off x="508000" y="838200"/>
            <a:ext cx="11176000" cy="1588"/>
          </a:xfrm>
          <a:prstGeom prst="line">
            <a:avLst/>
          </a:prstGeom>
        </p:spPr>
        <p:style>
          <a:lnRef idx="3">
            <a:schemeClr val="accent5"/>
          </a:lnRef>
          <a:fillRef idx="0">
            <a:schemeClr val="accent5"/>
          </a:fillRef>
          <a:effectRef idx="2">
            <a:schemeClr val="accent5"/>
          </a:effectRef>
          <a:fontRef idx="minor">
            <a:schemeClr val="tx1"/>
          </a:fontRef>
        </p:style>
      </p:cxnSp>
      <p:sp>
        <p:nvSpPr>
          <p:cNvPr id="9" name="Slide Number Placeholder 8"/>
          <p:cNvSpPr>
            <a:spLocks noGrp="1"/>
          </p:cNvSpPr>
          <p:nvPr>
            <p:ph type="sldNum" sz="quarter" idx="12"/>
          </p:nvPr>
        </p:nvSpPr>
        <p:spPr/>
        <p:txBody>
          <a:bodyPr/>
          <a:lstStyle/>
          <a:p>
            <a:pPr>
              <a:defRPr/>
            </a:pPr>
            <a:fld id="{731F1072-D8D7-4108-9DDE-0034284DF6AF}" type="slidenum">
              <a:rPr lang="en-US" smtClean="0"/>
              <a:pPr>
                <a:defRPr/>
              </a:pPr>
              <a:t>52</a:t>
            </a:fld>
            <a:endParaRPr lang="en-US"/>
          </a:p>
        </p:txBody>
      </p:sp>
      <p:sp>
        <p:nvSpPr>
          <p:cNvPr id="26629" name="TextBox 9"/>
          <p:cNvSpPr txBox="1">
            <a:spLocks noChangeArrowheads="1"/>
          </p:cNvSpPr>
          <p:nvPr/>
        </p:nvSpPr>
        <p:spPr bwMode="auto">
          <a:xfrm>
            <a:off x="508000" y="990600"/>
            <a:ext cx="11074400" cy="646331"/>
          </a:xfrm>
          <a:prstGeom prst="rect">
            <a:avLst/>
          </a:prstGeom>
          <a:noFill/>
          <a:ln w="9525">
            <a:noFill/>
            <a:miter lim="800000"/>
            <a:headEnd/>
            <a:tailEnd/>
          </a:ln>
        </p:spPr>
        <p:txBody>
          <a:bodyPr>
            <a:spAutoFit/>
          </a:bodyPr>
          <a:lstStyle/>
          <a:p>
            <a:pPr algn="just">
              <a:lnSpc>
                <a:spcPct val="150000"/>
              </a:lnSpc>
            </a:pPr>
            <a:r>
              <a:rPr lang="en-US" sz="2400" b="1" dirty="0">
                <a:solidFill>
                  <a:srgbClr val="10888E"/>
                </a:solidFill>
              </a:rPr>
              <a:t>2</a:t>
            </a:r>
            <a:r>
              <a:rPr lang="en-US" sz="2400" b="1" dirty="0" smtClean="0">
                <a:solidFill>
                  <a:srgbClr val="10888E"/>
                </a:solidFill>
              </a:rPr>
              <a:t>. </a:t>
            </a:r>
            <a:r>
              <a:rPr lang="en-US" sz="2400" b="1" dirty="0">
                <a:solidFill>
                  <a:srgbClr val="10888E"/>
                </a:solidFill>
              </a:rPr>
              <a:t>MỤC TIÊU ĐIỀU TRỊ </a:t>
            </a:r>
          </a:p>
        </p:txBody>
      </p:sp>
      <p:sp>
        <p:nvSpPr>
          <p:cNvPr id="26630" name="TextBox 10"/>
          <p:cNvSpPr txBox="1">
            <a:spLocks noChangeArrowheads="1"/>
          </p:cNvSpPr>
          <p:nvPr/>
        </p:nvSpPr>
        <p:spPr bwMode="auto">
          <a:xfrm>
            <a:off x="2438450" y="1974285"/>
            <a:ext cx="10668000" cy="2308324"/>
          </a:xfrm>
          <a:prstGeom prst="rect">
            <a:avLst/>
          </a:prstGeom>
          <a:noFill/>
          <a:ln w="9525">
            <a:noFill/>
            <a:miter lim="800000"/>
            <a:headEnd/>
            <a:tailEnd/>
          </a:ln>
        </p:spPr>
        <p:txBody>
          <a:bodyPr>
            <a:spAutoFit/>
          </a:bodyPr>
          <a:lstStyle/>
          <a:p>
            <a:pPr algn="just">
              <a:lnSpc>
                <a:spcPct val="150000"/>
              </a:lnSpc>
              <a:buFontTx/>
              <a:buChar char="-"/>
            </a:pPr>
            <a:r>
              <a:rPr lang="en-US" sz="2400" dirty="0" smtClean="0">
                <a:solidFill>
                  <a:srgbClr val="002060"/>
                </a:solidFill>
              </a:rPr>
              <a:t> </a:t>
            </a:r>
            <a:r>
              <a:rPr lang="en-US" sz="2400" dirty="0" err="1" smtClean="0">
                <a:solidFill>
                  <a:srgbClr val="002060"/>
                </a:solidFill>
              </a:rPr>
              <a:t>Ngăn</a:t>
            </a:r>
            <a:r>
              <a:rPr lang="en-US" sz="2400" dirty="0" smtClean="0">
                <a:solidFill>
                  <a:srgbClr val="002060"/>
                </a:solidFill>
              </a:rPr>
              <a:t> </a:t>
            </a:r>
            <a:r>
              <a:rPr lang="en-US" sz="2400" dirty="0" err="1">
                <a:solidFill>
                  <a:srgbClr val="002060"/>
                </a:solidFill>
              </a:rPr>
              <a:t>ngừa</a:t>
            </a:r>
            <a:r>
              <a:rPr lang="en-US" sz="2400" dirty="0">
                <a:solidFill>
                  <a:srgbClr val="002060"/>
                </a:solidFill>
              </a:rPr>
              <a:t> </a:t>
            </a:r>
            <a:r>
              <a:rPr lang="en-US" sz="2400" dirty="0" err="1">
                <a:solidFill>
                  <a:srgbClr val="002060"/>
                </a:solidFill>
              </a:rPr>
              <a:t>triệu</a:t>
            </a:r>
            <a:r>
              <a:rPr lang="en-US" sz="2400" dirty="0">
                <a:solidFill>
                  <a:srgbClr val="002060"/>
                </a:solidFill>
              </a:rPr>
              <a:t> </a:t>
            </a:r>
            <a:r>
              <a:rPr lang="en-US" sz="2400" dirty="0" err="1">
                <a:solidFill>
                  <a:srgbClr val="002060"/>
                </a:solidFill>
              </a:rPr>
              <a:t>chứng</a:t>
            </a:r>
            <a:r>
              <a:rPr lang="en-US" sz="2400" dirty="0">
                <a:solidFill>
                  <a:srgbClr val="002060"/>
                </a:solidFill>
              </a:rPr>
              <a:t> </a:t>
            </a:r>
            <a:r>
              <a:rPr lang="en-US" sz="2400" dirty="0" err="1">
                <a:solidFill>
                  <a:srgbClr val="002060"/>
                </a:solidFill>
              </a:rPr>
              <a:t>tăng</a:t>
            </a:r>
            <a:r>
              <a:rPr lang="en-US" sz="2400" dirty="0">
                <a:solidFill>
                  <a:srgbClr val="002060"/>
                </a:solidFill>
              </a:rPr>
              <a:t> </a:t>
            </a:r>
            <a:r>
              <a:rPr lang="en-US" sz="2400" dirty="0" err="1">
                <a:solidFill>
                  <a:srgbClr val="002060"/>
                </a:solidFill>
              </a:rPr>
              <a:t>đường</a:t>
            </a:r>
            <a:r>
              <a:rPr lang="en-US" sz="2400" dirty="0">
                <a:solidFill>
                  <a:srgbClr val="002060"/>
                </a:solidFill>
              </a:rPr>
              <a:t> </a:t>
            </a:r>
            <a:r>
              <a:rPr lang="en-US" sz="2400" dirty="0" err="1">
                <a:solidFill>
                  <a:srgbClr val="002060"/>
                </a:solidFill>
              </a:rPr>
              <a:t>huyết</a:t>
            </a:r>
            <a:r>
              <a:rPr lang="en-US" sz="2400" dirty="0">
                <a:solidFill>
                  <a:srgbClr val="002060"/>
                </a:solidFill>
              </a:rPr>
              <a:t>.</a:t>
            </a:r>
          </a:p>
          <a:p>
            <a:pPr algn="just">
              <a:lnSpc>
                <a:spcPct val="150000"/>
              </a:lnSpc>
              <a:buFontTx/>
              <a:buChar char="-"/>
            </a:pPr>
            <a:r>
              <a:rPr lang="en-US" sz="2400" dirty="0" smtClean="0">
                <a:solidFill>
                  <a:srgbClr val="002060"/>
                </a:solidFill>
              </a:rPr>
              <a:t> </a:t>
            </a:r>
            <a:r>
              <a:rPr lang="en-US" sz="2400" dirty="0" err="1" smtClean="0">
                <a:solidFill>
                  <a:srgbClr val="002060"/>
                </a:solidFill>
              </a:rPr>
              <a:t>Giữ</a:t>
            </a:r>
            <a:r>
              <a:rPr lang="en-US" sz="2400" dirty="0" smtClean="0">
                <a:solidFill>
                  <a:srgbClr val="002060"/>
                </a:solidFill>
              </a:rPr>
              <a:t> </a:t>
            </a:r>
            <a:r>
              <a:rPr lang="en-US" sz="2400" dirty="0" err="1">
                <a:solidFill>
                  <a:srgbClr val="002060"/>
                </a:solidFill>
              </a:rPr>
              <a:t>cân</a:t>
            </a:r>
            <a:r>
              <a:rPr lang="en-US" sz="2400" dirty="0">
                <a:solidFill>
                  <a:srgbClr val="002060"/>
                </a:solidFill>
              </a:rPr>
              <a:t> </a:t>
            </a:r>
            <a:r>
              <a:rPr lang="en-US" sz="2400" dirty="0" err="1">
                <a:solidFill>
                  <a:srgbClr val="002060"/>
                </a:solidFill>
              </a:rPr>
              <a:t>nặng</a:t>
            </a:r>
            <a:r>
              <a:rPr lang="en-US" sz="2400" dirty="0">
                <a:solidFill>
                  <a:srgbClr val="002060"/>
                </a:solidFill>
              </a:rPr>
              <a:t> </a:t>
            </a:r>
            <a:r>
              <a:rPr lang="en-US" sz="2400" dirty="0" err="1">
                <a:solidFill>
                  <a:srgbClr val="002060"/>
                </a:solidFill>
              </a:rPr>
              <a:t>lý</a:t>
            </a:r>
            <a:r>
              <a:rPr lang="en-US" sz="2400" dirty="0">
                <a:solidFill>
                  <a:srgbClr val="002060"/>
                </a:solidFill>
              </a:rPr>
              <a:t> </a:t>
            </a:r>
            <a:r>
              <a:rPr lang="en-US" sz="2400" dirty="0" err="1">
                <a:solidFill>
                  <a:srgbClr val="002060"/>
                </a:solidFill>
              </a:rPr>
              <a:t>tưởng</a:t>
            </a:r>
            <a:r>
              <a:rPr lang="en-US" sz="2400" dirty="0">
                <a:solidFill>
                  <a:srgbClr val="002060"/>
                </a:solidFill>
              </a:rPr>
              <a:t>.</a:t>
            </a:r>
          </a:p>
          <a:p>
            <a:pPr algn="just">
              <a:lnSpc>
                <a:spcPct val="150000"/>
              </a:lnSpc>
              <a:buFontTx/>
              <a:buChar char="-"/>
            </a:pPr>
            <a:r>
              <a:rPr lang="en-US" sz="2400" dirty="0" smtClean="0">
                <a:solidFill>
                  <a:srgbClr val="002060"/>
                </a:solidFill>
              </a:rPr>
              <a:t> </a:t>
            </a:r>
            <a:r>
              <a:rPr lang="en-US" sz="2400" dirty="0" err="1" smtClean="0">
                <a:solidFill>
                  <a:srgbClr val="002060"/>
                </a:solidFill>
              </a:rPr>
              <a:t>Ngừa</a:t>
            </a:r>
            <a:r>
              <a:rPr lang="en-US" sz="2400" dirty="0" smtClean="0">
                <a:solidFill>
                  <a:srgbClr val="002060"/>
                </a:solidFill>
              </a:rPr>
              <a:t> </a:t>
            </a:r>
            <a:r>
              <a:rPr lang="en-US" sz="2400" dirty="0" err="1">
                <a:solidFill>
                  <a:srgbClr val="002060"/>
                </a:solidFill>
              </a:rPr>
              <a:t>và</a:t>
            </a:r>
            <a:r>
              <a:rPr lang="en-US" sz="2400" dirty="0">
                <a:solidFill>
                  <a:srgbClr val="002060"/>
                </a:solidFill>
              </a:rPr>
              <a:t> </a:t>
            </a:r>
            <a:r>
              <a:rPr lang="en-US" sz="2400" dirty="0" err="1">
                <a:solidFill>
                  <a:srgbClr val="002060"/>
                </a:solidFill>
              </a:rPr>
              <a:t>làm</a:t>
            </a:r>
            <a:r>
              <a:rPr lang="en-US" sz="2400" dirty="0">
                <a:solidFill>
                  <a:srgbClr val="002060"/>
                </a:solidFill>
              </a:rPr>
              <a:t> </a:t>
            </a:r>
            <a:r>
              <a:rPr lang="en-US" sz="2400" dirty="0" err="1">
                <a:solidFill>
                  <a:srgbClr val="002060"/>
                </a:solidFill>
              </a:rPr>
              <a:t>chậm</a:t>
            </a:r>
            <a:r>
              <a:rPr lang="en-US" sz="2400" dirty="0">
                <a:solidFill>
                  <a:srgbClr val="002060"/>
                </a:solidFill>
              </a:rPr>
              <a:t> </a:t>
            </a:r>
            <a:r>
              <a:rPr lang="en-US" sz="2400" dirty="0" err="1">
                <a:solidFill>
                  <a:srgbClr val="002060"/>
                </a:solidFill>
              </a:rPr>
              <a:t>biến</a:t>
            </a:r>
            <a:r>
              <a:rPr lang="en-US" sz="2400" dirty="0">
                <a:solidFill>
                  <a:srgbClr val="002060"/>
                </a:solidFill>
              </a:rPr>
              <a:t> </a:t>
            </a:r>
            <a:r>
              <a:rPr lang="en-US" sz="2400" dirty="0" err="1">
                <a:solidFill>
                  <a:srgbClr val="002060"/>
                </a:solidFill>
              </a:rPr>
              <a:t>chứng</a:t>
            </a:r>
            <a:r>
              <a:rPr lang="en-US" sz="2400" dirty="0">
                <a:solidFill>
                  <a:srgbClr val="002060"/>
                </a:solidFill>
              </a:rPr>
              <a:t> (</a:t>
            </a:r>
            <a:r>
              <a:rPr lang="en-US" sz="2400" dirty="0" err="1">
                <a:solidFill>
                  <a:srgbClr val="002060"/>
                </a:solidFill>
              </a:rPr>
              <a:t>bình</a:t>
            </a:r>
            <a:r>
              <a:rPr lang="en-US" sz="2400" dirty="0">
                <a:solidFill>
                  <a:srgbClr val="002060"/>
                </a:solidFill>
              </a:rPr>
              <a:t> </a:t>
            </a:r>
            <a:r>
              <a:rPr lang="en-US" sz="2400" dirty="0" err="1">
                <a:solidFill>
                  <a:srgbClr val="002060"/>
                </a:solidFill>
              </a:rPr>
              <a:t>ổn</a:t>
            </a:r>
            <a:r>
              <a:rPr lang="en-US" sz="2400" dirty="0">
                <a:solidFill>
                  <a:srgbClr val="002060"/>
                </a:solidFill>
              </a:rPr>
              <a:t> </a:t>
            </a:r>
            <a:r>
              <a:rPr lang="en-US" sz="2400" dirty="0" err="1">
                <a:solidFill>
                  <a:srgbClr val="002060"/>
                </a:solidFill>
              </a:rPr>
              <a:t>đường</a:t>
            </a:r>
            <a:r>
              <a:rPr lang="en-US" sz="2400" dirty="0">
                <a:solidFill>
                  <a:srgbClr val="002060"/>
                </a:solidFill>
              </a:rPr>
              <a:t> </a:t>
            </a:r>
            <a:r>
              <a:rPr lang="en-US" sz="2400" dirty="0" err="1">
                <a:solidFill>
                  <a:srgbClr val="002060"/>
                </a:solidFill>
              </a:rPr>
              <a:t>huyết</a:t>
            </a:r>
            <a:r>
              <a:rPr lang="en-US" sz="2400" dirty="0" smtClean="0">
                <a:solidFill>
                  <a:srgbClr val="002060"/>
                </a:solidFill>
              </a:rPr>
              <a:t>)</a:t>
            </a:r>
          </a:p>
          <a:p>
            <a:pPr algn="just">
              <a:lnSpc>
                <a:spcPct val="150000"/>
              </a:lnSpc>
              <a:buFontTx/>
              <a:buChar char="-"/>
            </a:pPr>
            <a:r>
              <a:rPr lang="en-US" sz="2400" dirty="0" smtClean="0">
                <a:solidFill>
                  <a:srgbClr val="002060"/>
                </a:solidFill>
              </a:rPr>
              <a:t> </a:t>
            </a:r>
            <a:r>
              <a:rPr lang="en-US" sz="2400" dirty="0" err="1" smtClean="0">
                <a:solidFill>
                  <a:srgbClr val="002060"/>
                </a:solidFill>
              </a:rPr>
              <a:t>Tránh</a:t>
            </a:r>
            <a:r>
              <a:rPr lang="en-US" sz="2400" dirty="0" smtClean="0">
                <a:solidFill>
                  <a:srgbClr val="002060"/>
                </a:solidFill>
              </a:rPr>
              <a:t> tai </a:t>
            </a:r>
            <a:r>
              <a:rPr lang="en-US" sz="2400" dirty="0" err="1" smtClean="0">
                <a:solidFill>
                  <a:srgbClr val="002060"/>
                </a:solidFill>
              </a:rPr>
              <a:t>biến</a:t>
            </a:r>
            <a:r>
              <a:rPr lang="en-US" sz="2400" dirty="0" smtClean="0">
                <a:solidFill>
                  <a:srgbClr val="002060"/>
                </a:solidFill>
              </a:rPr>
              <a:t> do </a:t>
            </a:r>
            <a:r>
              <a:rPr lang="en-US" sz="2400" dirty="0" err="1" smtClean="0">
                <a:solidFill>
                  <a:srgbClr val="002060"/>
                </a:solidFill>
              </a:rPr>
              <a:t>điều</a:t>
            </a:r>
            <a:r>
              <a:rPr lang="en-US" sz="2400" dirty="0" smtClean="0">
                <a:solidFill>
                  <a:srgbClr val="002060"/>
                </a:solidFill>
              </a:rPr>
              <a:t> </a:t>
            </a:r>
            <a:r>
              <a:rPr lang="en-US" sz="2400" dirty="0" err="1" smtClean="0">
                <a:solidFill>
                  <a:srgbClr val="002060"/>
                </a:solidFill>
              </a:rPr>
              <a:t>trị</a:t>
            </a:r>
            <a:r>
              <a:rPr lang="en-US" sz="2400" dirty="0" smtClean="0">
                <a:solidFill>
                  <a:srgbClr val="002060"/>
                </a:solidFill>
              </a:rPr>
              <a:t> </a:t>
            </a:r>
            <a:endParaRPr lang="en-US" sz="2400" dirty="0">
              <a:solidFill>
                <a:srgbClr val="002060"/>
              </a:solidFill>
            </a:endParaRPr>
          </a:p>
        </p:txBody>
      </p:sp>
      <p:sp>
        <p:nvSpPr>
          <p:cNvPr id="8" name="TextBox 7"/>
          <p:cNvSpPr txBox="1"/>
          <p:nvPr/>
        </p:nvSpPr>
        <p:spPr>
          <a:xfrm>
            <a:off x="609595" y="1690255"/>
            <a:ext cx="1438664" cy="461665"/>
          </a:xfrm>
          <a:prstGeom prst="rect">
            <a:avLst/>
          </a:prstGeom>
          <a:noFill/>
        </p:spPr>
        <p:txBody>
          <a:bodyPr wrap="none" rtlCol="0">
            <a:spAutoFit/>
          </a:bodyPr>
          <a:lstStyle/>
          <a:p>
            <a:r>
              <a:rPr lang="en-US" sz="2400" b="1" dirty="0" smtClean="0">
                <a:solidFill>
                  <a:srgbClr val="FF0000"/>
                </a:solidFill>
              </a:rPr>
              <a:t>ĐTĐ </a:t>
            </a:r>
            <a:r>
              <a:rPr lang="en-US" sz="2400" b="1" dirty="0" err="1" smtClean="0">
                <a:solidFill>
                  <a:srgbClr val="FF0000"/>
                </a:solidFill>
              </a:rPr>
              <a:t>typ</a:t>
            </a:r>
            <a:r>
              <a:rPr lang="en-US" sz="2400" b="1" dirty="0" smtClean="0">
                <a:solidFill>
                  <a:srgbClr val="FF0000"/>
                </a:solidFill>
              </a:rPr>
              <a:t> 1</a:t>
            </a:r>
            <a:endParaRPr lang="en-US" sz="2400" b="1" dirty="0">
              <a:solidFill>
                <a:srgbClr val="FF0000"/>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8000" y="381000"/>
            <a:ext cx="11074400" cy="4572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r>
              <a:rPr lang="en-US" sz="3200" b="1" dirty="0">
                <a:solidFill>
                  <a:schemeClr val="tx2">
                    <a:lumMod val="50000"/>
                  </a:schemeClr>
                </a:solidFill>
              </a:rPr>
              <a:t>ĐIỀU TRỊ</a:t>
            </a:r>
          </a:p>
        </p:txBody>
      </p:sp>
      <p:cxnSp>
        <p:nvCxnSpPr>
          <p:cNvPr id="3" name="Straight Connector 2"/>
          <p:cNvCxnSpPr/>
          <p:nvPr/>
        </p:nvCxnSpPr>
        <p:spPr>
          <a:xfrm>
            <a:off x="508000" y="838200"/>
            <a:ext cx="11176000" cy="1588"/>
          </a:xfrm>
          <a:prstGeom prst="line">
            <a:avLst/>
          </a:prstGeom>
        </p:spPr>
        <p:style>
          <a:lnRef idx="3">
            <a:schemeClr val="accent5"/>
          </a:lnRef>
          <a:fillRef idx="0">
            <a:schemeClr val="accent5"/>
          </a:fillRef>
          <a:effectRef idx="2">
            <a:schemeClr val="accent5"/>
          </a:effectRef>
          <a:fontRef idx="minor">
            <a:schemeClr val="tx1"/>
          </a:fontRef>
        </p:style>
      </p:cxnSp>
      <p:sp>
        <p:nvSpPr>
          <p:cNvPr id="9" name="Slide Number Placeholder 8"/>
          <p:cNvSpPr>
            <a:spLocks noGrp="1"/>
          </p:cNvSpPr>
          <p:nvPr>
            <p:ph type="sldNum" sz="quarter" idx="12"/>
          </p:nvPr>
        </p:nvSpPr>
        <p:spPr/>
        <p:txBody>
          <a:bodyPr/>
          <a:lstStyle/>
          <a:p>
            <a:pPr>
              <a:defRPr/>
            </a:pPr>
            <a:fld id="{731F1072-D8D7-4108-9DDE-0034284DF6AF}" type="slidenum">
              <a:rPr lang="en-US" smtClean="0"/>
              <a:pPr>
                <a:defRPr/>
              </a:pPr>
              <a:t>53</a:t>
            </a:fld>
            <a:endParaRPr lang="en-US"/>
          </a:p>
        </p:txBody>
      </p:sp>
      <p:sp>
        <p:nvSpPr>
          <p:cNvPr id="26629" name="TextBox 9"/>
          <p:cNvSpPr txBox="1">
            <a:spLocks noChangeArrowheads="1"/>
          </p:cNvSpPr>
          <p:nvPr/>
        </p:nvSpPr>
        <p:spPr bwMode="auto">
          <a:xfrm>
            <a:off x="508000" y="990600"/>
            <a:ext cx="11074400" cy="646331"/>
          </a:xfrm>
          <a:prstGeom prst="rect">
            <a:avLst/>
          </a:prstGeom>
          <a:noFill/>
          <a:ln w="9525">
            <a:noFill/>
            <a:miter lim="800000"/>
            <a:headEnd/>
            <a:tailEnd/>
          </a:ln>
        </p:spPr>
        <p:txBody>
          <a:bodyPr>
            <a:spAutoFit/>
          </a:bodyPr>
          <a:lstStyle/>
          <a:p>
            <a:pPr algn="just">
              <a:lnSpc>
                <a:spcPct val="150000"/>
              </a:lnSpc>
            </a:pPr>
            <a:r>
              <a:rPr lang="en-US" sz="2400" b="1" dirty="0">
                <a:solidFill>
                  <a:srgbClr val="10888E"/>
                </a:solidFill>
              </a:rPr>
              <a:t>2</a:t>
            </a:r>
            <a:r>
              <a:rPr lang="en-US" sz="2400" b="1" dirty="0" smtClean="0">
                <a:solidFill>
                  <a:srgbClr val="10888E"/>
                </a:solidFill>
              </a:rPr>
              <a:t>. </a:t>
            </a:r>
            <a:r>
              <a:rPr lang="en-US" sz="2400" b="1" dirty="0">
                <a:solidFill>
                  <a:srgbClr val="10888E"/>
                </a:solidFill>
              </a:rPr>
              <a:t>MỤC TIÊU ĐIỀU TRỊ </a:t>
            </a:r>
          </a:p>
        </p:txBody>
      </p:sp>
      <p:sp>
        <p:nvSpPr>
          <p:cNvPr id="8" name="TextBox 7"/>
          <p:cNvSpPr txBox="1"/>
          <p:nvPr/>
        </p:nvSpPr>
        <p:spPr>
          <a:xfrm>
            <a:off x="609595" y="1690255"/>
            <a:ext cx="1438664" cy="461665"/>
          </a:xfrm>
          <a:prstGeom prst="rect">
            <a:avLst/>
          </a:prstGeom>
          <a:noFill/>
        </p:spPr>
        <p:txBody>
          <a:bodyPr wrap="none" rtlCol="0">
            <a:spAutoFit/>
          </a:bodyPr>
          <a:lstStyle/>
          <a:p>
            <a:r>
              <a:rPr lang="en-US" sz="2400" b="1" dirty="0" smtClean="0">
                <a:solidFill>
                  <a:srgbClr val="FF0000"/>
                </a:solidFill>
              </a:rPr>
              <a:t>ĐTĐ </a:t>
            </a:r>
            <a:r>
              <a:rPr lang="en-US" sz="2400" b="1" dirty="0" err="1" smtClean="0">
                <a:solidFill>
                  <a:srgbClr val="FF0000"/>
                </a:solidFill>
              </a:rPr>
              <a:t>typ</a:t>
            </a:r>
            <a:r>
              <a:rPr lang="en-US" sz="2400" b="1" dirty="0" smtClean="0">
                <a:solidFill>
                  <a:srgbClr val="FF0000"/>
                </a:solidFill>
              </a:rPr>
              <a:t> 2</a:t>
            </a:r>
            <a:endParaRPr lang="en-US" sz="2400" b="1" dirty="0">
              <a:solidFill>
                <a:srgbClr val="FF0000"/>
              </a:solidFill>
            </a:endParaRPr>
          </a:p>
        </p:txBody>
      </p:sp>
      <p:sp>
        <p:nvSpPr>
          <p:cNvPr id="10" name="TextBox 9"/>
          <p:cNvSpPr txBox="1"/>
          <p:nvPr/>
        </p:nvSpPr>
        <p:spPr>
          <a:xfrm>
            <a:off x="1565480" y="2092036"/>
            <a:ext cx="9795220" cy="2805063"/>
          </a:xfrm>
          <a:prstGeom prst="rect">
            <a:avLst/>
          </a:prstGeom>
          <a:noFill/>
        </p:spPr>
        <p:txBody>
          <a:bodyPr wrap="square" rtlCol="0">
            <a:spAutoFit/>
          </a:bodyPr>
          <a:lstStyle/>
          <a:p>
            <a:pPr lvl="0">
              <a:lnSpc>
                <a:spcPct val="150000"/>
              </a:lnSpc>
              <a:buFont typeface="Wingdings" pitchFamily="2" charset="2"/>
              <a:buChar char="Ø"/>
            </a:pPr>
            <a:r>
              <a:rPr lang="en-US" sz="2400" dirty="0" smtClean="0"/>
              <a:t> </a:t>
            </a:r>
            <a:r>
              <a:rPr lang="en-US" sz="2400" dirty="0" err="1" smtClean="0"/>
              <a:t>Kiểm</a:t>
            </a:r>
            <a:r>
              <a:rPr lang="en-US" sz="2400" dirty="0" smtClean="0"/>
              <a:t> </a:t>
            </a:r>
            <a:r>
              <a:rPr lang="en-US" sz="2400" dirty="0" err="1" smtClean="0"/>
              <a:t>soát</a:t>
            </a:r>
            <a:r>
              <a:rPr lang="en-US" sz="2400" dirty="0" smtClean="0"/>
              <a:t> glucose </a:t>
            </a:r>
            <a:r>
              <a:rPr lang="en-US" sz="2400" dirty="0" err="1" smtClean="0"/>
              <a:t>máu</a:t>
            </a:r>
            <a:r>
              <a:rPr lang="en-US" sz="2400" dirty="0" smtClean="0"/>
              <a:t> </a:t>
            </a:r>
            <a:r>
              <a:rPr lang="en-US" sz="2400" dirty="0" err="1" smtClean="0"/>
              <a:t>tốt</a:t>
            </a:r>
            <a:r>
              <a:rPr lang="en-US" sz="2400" dirty="0" smtClean="0"/>
              <a:t>.</a:t>
            </a:r>
          </a:p>
          <a:p>
            <a:pPr lvl="0">
              <a:lnSpc>
                <a:spcPct val="150000"/>
              </a:lnSpc>
              <a:buFont typeface="Wingdings" pitchFamily="2" charset="2"/>
              <a:buChar char="Ø"/>
            </a:pPr>
            <a:r>
              <a:rPr lang="en-US" sz="2400" dirty="0" smtClean="0"/>
              <a:t> </a:t>
            </a:r>
            <a:r>
              <a:rPr lang="en-US" sz="2400" dirty="0" err="1" smtClean="0"/>
              <a:t>Kiểm</a:t>
            </a:r>
            <a:r>
              <a:rPr lang="en-US" sz="2400" dirty="0" smtClean="0"/>
              <a:t> </a:t>
            </a:r>
            <a:r>
              <a:rPr lang="en-US" sz="2400" dirty="0" err="1" smtClean="0"/>
              <a:t>soát</a:t>
            </a:r>
            <a:r>
              <a:rPr lang="en-US" sz="2400" dirty="0" smtClean="0"/>
              <a:t> </a:t>
            </a:r>
            <a:r>
              <a:rPr lang="en-US" sz="2400" dirty="0" err="1" smtClean="0"/>
              <a:t>tốt</a:t>
            </a:r>
            <a:r>
              <a:rPr lang="en-US" sz="2400" dirty="0" smtClean="0"/>
              <a:t> </a:t>
            </a:r>
            <a:r>
              <a:rPr lang="en-US" sz="2400" dirty="0" err="1" smtClean="0"/>
              <a:t>chế</a:t>
            </a:r>
            <a:r>
              <a:rPr lang="en-US" sz="2400" dirty="0" smtClean="0"/>
              <a:t> </a:t>
            </a:r>
            <a:r>
              <a:rPr lang="en-US" sz="2400" dirty="0" err="1" smtClean="0"/>
              <a:t>độ</a:t>
            </a:r>
            <a:r>
              <a:rPr lang="en-US" sz="2400" dirty="0" smtClean="0"/>
              <a:t> </a:t>
            </a:r>
            <a:r>
              <a:rPr lang="en-US" sz="2400" dirty="0" err="1" smtClean="0"/>
              <a:t>ăn</a:t>
            </a:r>
            <a:r>
              <a:rPr lang="en-US" sz="2400" dirty="0" smtClean="0"/>
              <a:t> </a:t>
            </a:r>
            <a:r>
              <a:rPr lang="en-US" sz="2400" dirty="0" err="1" smtClean="0"/>
              <a:t>và</a:t>
            </a:r>
            <a:r>
              <a:rPr lang="en-US" sz="2400" dirty="0" smtClean="0"/>
              <a:t> </a:t>
            </a:r>
            <a:r>
              <a:rPr lang="en-US" sz="2400" dirty="0" err="1" smtClean="0"/>
              <a:t>vận</a:t>
            </a:r>
            <a:r>
              <a:rPr lang="en-US" sz="2400" dirty="0" smtClean="0"/>
              <a:t> </a:t>
            </a:r>
            <a:r>
              <a:rPr lang="en-US" sz="2400" dirty="0" err="1" smtClean="0"/>
              <a:t>động</a:t>
            </a:r>
            <a:r>
              <a:rPr lang="en-US" sz="2400" dirty="0" smtClean="0"/>
              <a:t> </a:t>
            </a:r>
            <a:r>
              <a:rPr lang="en-US" sz="2400" dirty="0" err="1" smtClean="0"/>
              <a:t>thể</a:t>
            </a:r>
            <a:r>
              <a:rPr lang="en-US" sz="2400" dirty="0" smtClean="0"/>
              <a:t> </a:t>
            </a:r>
            <a:r>
              <a:rPr lang="en-US" sz="2400" dirty="0" err="1" smtClean="0"/>
              <a:t>lực</a:t>
            </a:r>
            <a:r>
              <a:rPr lang="en-US" sz="2400" dirty="0" smtClean="0"/>
              <a:t>, </a:t>
            </a:r>
            <a:r>
              <a:rPr lang="en-US" sz="2400" dirty="0" err="1" smtClean="0"/>
              <a:t>giảm</a:t>
            </a:r>
            <a:r>
              <a:rPr lang="en-US" sz="2400" dirty="0" smtClean="0"/>
              <a:t> </a:t>
            </a:r>
            <a:r>
              <a:rPr lang="en-US" sz="2400" dirty="0" err="1" smtClean="0"/>
              <a:t>cân</a:t>
            </a:r>
            <a:r>
              <a:rPr lang="en-US" sz="2400" dirty="0" smtClean="0"/>
              <a:t> (</a:t>
            </a:r>
            <a:r>
              <a:rPr lang="en-US" sz="2400" dirty="0" err="1" smtClean="0"/>
              <a:t>nếu</a:t>
            </a:r>
            <a:r>
              <a:rPr lang="en-US" sz="2400" dirty="0" smtClean="0"/>
              <a:t> </a:t>
            </a:r>
            <a:r>
              <a:rPr lang="en-US" sz="2400" dirty="0" err="1" smtClean="0"/>
              <a:t>béo</a:t>
            </a:r>
            <a:r>
              <a:rPr lang="en-US" sz="2400" dirty="0" smtClean="0"/>
              <a:t> </a:t>
            </a:r>
            <a:r>
              <a:rPr lang="en-US" sz="2400" dirty="0" err="1" smtClean="0"/>
              <a:t>phì</a:t>
            </a:r>
            <a:r>
              <a:rPr lang="en-US" sz="2400" dirty="0" smtClean="0"/>
              <a:t>).</a:t>
            </a:r>
          </a:p>
          <a:p>
            <a:pPr lvl="0">
              <a:lnSpc>
                <a:spcPct val="150000"/>
              </a:lnSpc>
              <a:buFont typeface="Wingdings" pitchFamily="2" charset="2"/>
              <a:buChar char="Ø"/>
            </a:pPr>
            <a:r>
              <a:rPr lang="en-US" sz="2400" dirty="0" smtClean="0"/>
              <a:t> </a:t>
            </a:r>
            <a:r>
              <a:rPr lang="en-US" sz="2400" dirty="0" err="1" smtClean="0"/>
              <a:t>Điều</a:t>
            </a:r>
            <a:r>
              <a:rPr lang="en-US" sz="2400" dirty="0" smtClean="0"/>
              <a:t> </a:t>
            </a:r>
            <a:r>
              <a:rPr lang="en-US" sz="2400" dirty="0" err="1" smtClean="0"/>
              <a:t>trị</a:t>
            </a:r>
            <a:r>
              <a:rPr lang="en-US" sz="2400" dirty="0" smtClean="0"/>
              <a:t> </a:t>
            </a:r>
            <a:r>
              <a:rPr lang="en-US" sz="2400" dirty="0" err="1" smtClean="0"/>
              <a:t>tốt</a:t>
            </a:r>
            <a:r>
              <a:rPr lang="en-US" sz="2400" dirty="0" smtClean="0"/>
              <a:t> </a:t>
            </a:r>
            <a:r>
              <a:rPr lang="en-US" sz="2400" dirty="0" err="1" smtClean="0"/>
              <a:t>các</a:t>
            </a:r>
            <a:r>
              <a:rPr lang="en-US" sz="2400" dirty="0" smtClean="0"/>
              <a:t> </a:t>
            </a:r>
            <a:r>
              <a:rPr lang="en-US" sz="2400" dirty="0" err="1" smtClean="0"/>
              <a:t>yếu</a:t>
            </a:r>
            <a:r>
              <a:rPr lang="en-US" sz="2400" dirty="0" smtClean="0"/>
              <a:t> </a:t>
            </a:r>
            <a:r>
              <a:rPr lang="en-US" sz="2400" dirty="0" err="1" smtClean="0"/>
              <a:t>tố</a:t>
            </a:r>
            <a:r>
              <a:rPr lang="en-US" sz="2400" dirty="0" smtClean="0"/>
              <a:t> </a:t>
            </a:r>
            <a:r>
              <a:rPr lang="en-US" sz="2400" dirty="0" err="1" smtClean="0"/>
              <a:t>nguy</a:t>
            </a:r>
            <a:r>
              <a:rPr lang="en-US" sz="2400" dirty="0" smtClean="0"/>
              <a:t> </a:t>
            </a:r>
            <a:r>
              <a:rPr lang="en-US" sz="2400" dirty="0" err="1" smtClean="0"/>
              <a:t>cơ</a:t>
            </a:r>
            <a:r>
              <a:rPr lang="en-US" sz="2400" dirty="0" smtClean="0"/>
              <a:t> </a:t>
            </a:r>
            <a:r>
              <a:rPr lang="en-US" sz="2400" dirty="0" err="1" smtClean="0"/>
              <a:t>phối</a:t>
            </a:r>
            <a:r>
              <a:rPr lang="en-US" sz="2400" dirty="0" smtClean="0"/>
              <a:t> </a:t>
            </a:r>
            <a:r>
              <a:rPr lang="en-US" sz="2400" dirty="0" err="1" smtClean="0"/>
              <a:t>hợp</a:t>
            </a:r>
            <a:r>
              <a:rPr lang="en-US" sz="2400" dirty="0" smtClean="0"/>
              <a:t> (THA, </a:t>
            </a:r>
            <a:r>
              <a:rPr lang="en-US" sz="2400" dirty="0" err="1" smtClean="0"/>
              <a:t>rối</a:t>
            </a:r>
            <a:r>
              <a:rPr lang="en-US" sz="2400" dirty="0" smtClean="0"/>
              <a:t> </a:t>
            </a:r>
            <a:r>
              <a:rPr lang="en-US" sz="2400" dirty="0" err="1" smtClean="0"/>
              <a:t>loạn</a:t>
            </a:r>
            <a:r>
              <a:rPr lang="en-US" sz="2400" dirty="0" smtClean="0"/>
              <a:t> lipid </a:t>
            </a:r>
            <a:r>
              <a:rPr lang="en-US" sz="2400" dirty="0" err="1" smtClean="0"/>
              <a:t>máu</a:t>
            </a:r>
            <a:r>
              <a:rPr lang="en-US" sz="2400" dirty="0" smtClean="0"/>
              <a:t>) </a:t>
            </a:r>
            <a:r>
              <a:rPr lang="en-US" sz="2400" dirty="0" err="1" smtClean="0"/>
              <a:t>và</a:t>
            </a:r>
            <a:r>
              <a:rPr lang="en-US" sz="2400" dirty="0" smtClean="0"/>
              <a:t> </a:t>
            </a:r>
            <a:r>
              <a:rPr lang="en-US" sz="2400" dirty="0" err="1" smtClean="0"/>
              <a:t>biến</a:t>
            </a:r>
            <a:r>
              <a:rPr lang="en-US" sz="2400" dirty="0" smtClean="0"/>
              <a:t> </a:t>
            </a:r>
            <a:r>
              <a:rPr lang="en-US" sz="2400" dirty="0" err="1" smtClean="0"/>
              <a:t>chứng</a:t>
            </a:r>
            <a:r>
              <a:rPr lang="en-US" sz="2400" dirty="0" smtClean="0"/>
              <a:t> (</a:t>
            </a:r>
            <a:r>
              <a:rPr lang="en-US" sz="2400" dirty="0" err="1" smtClean="0"/>
              <a:t>đặc</a:t>
            </a:r>
            <a:r>
              <a:rPr lang="en-US" sz="2400" dirty="0" smtClean="0"/>
              <a:t> </a:t>
            </a:r>
            <a:r>
              <a:rPr lang="en-US" sz="2400" dirty="0" err="1" smtClean="0"/>
              <a:t>biệt</a:t>
            </a:r>
            <a:r>
              <a:rPr lang="en-US" sz="2400" dirty="0" smtClean="0"/>
              <a:t> </a:t>
            </a:r>
            <a:r>
              <a:rPr lang="en-US" sz="2400" dirty="0" err="1" smtClean="0"/>
              <a:t>là</a:t>
            </a:r>
            <a:r>
              <a:rPr lang="en-US" sz="2400" dirty="0" smtClean="0"/>
              <a:t> </a:t>
            </a:r>
            <a:r>
              <a:rPr lang="en-US" sz="2400" dirty="0" err="1" smtClean="0"/>
              <a:t>nhiễm</a:t>
            </a:r>
            <a:r>
              <a:rPr lang="en-US" sz="2400" dirty="0" smtClean="0"/>
              <a:t> </a:t>
            </a:r>
            <a:r>
              <a:rPr lang="en-US" sz="2400" dirty="0" err="1" smtClean="0"/>
              <a:t>trùng</a:t>
            </a:r>
            <a:r>
              <a:rPr lang="en-US" sz="2400" dirty="0" smtClean="0"/>
              <a:t>)</a:t>
            </a:r>
          </a:p>
          <a:p>
            <a:pPr>
              <a:lnSpc>
                <a:spcPct val="150000"/>
              </a:lnSpc>
            </a:pPr>
            <a:endParaRPr lang="en-US" sz="2400" dirty="0"/>
          </a:p>
        </p:txBody>
      </p:sp>
      <p:sp>
        <p:nvSpPr>
          <p:cNvPr id="11" name="TextBox 10"/>
          <p:cNvSpPr txBox="1"/>
          <p:nvPr/>
        </p:nvSpPr>
        <p:spPr>
          <a:xfrm>
            <a:off x="1593273" y="4502727"/>
            <a:ext cx="184731" cy="369332"/>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8000" y="284015"/>
            <a:ext cx="11074400" cy="4572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r>
              <a:rPr lang="en-US" sz="3200" b="1" dirty="0">
                <a:solidFill>
                  <a:schemeClr val="tx2">
                    <a:lumMod val="50000"/>
                  </a:schemeClr>
                </a:solidFill>
              </a:rPr>
              <a:t>ĐIỀU TRỊ</a:t>
            </a:r>
          </a:p>
        </p:txBody>
      </p:sp>
      <p:cxnSp>
        <p:nvCxnSpPr>
          <p:cNvPr id="3" name="Straight Connector 2"/>
          <p:cNvCxnSpPr/>
          <p:nvPr/>
        </p:nvCxnSpPr>
        <p:spPr>
          <a:xfrm>
            <a:off x="508000" y="838200"/>
            <a:ext cx="11176000" cy="1588"/>
          </a:xfrm>
          <a:prstGeom prst="line">
            <a:avLst/>
          </a:prstGeom>
        </p:spPr>
        <p:style>
          <a:lnRef idx="3">
            <a:schemeClr val="accent5"/>
          </a:lnRef>
          <a:fillRef idx="0">
            <a:schemeClr val="accent5"/>
          </a:fillRef>
          <a:effectRef idx="2">
            <a:schemeClr val="accent5"/>
          </a:effectRef>
          <a:fontRef idx="minor">
            <a:schemeClr val="tx1"/>
          </a:fontRef>
        </p:style>
      </p:cxnSp>
      <p:sp>
        <p:nvSpPr>
          <p:cNvPr id="9" name="Slide Number Placeholder 8"/>
          <p:cNvSpPr>
            <a:spLocks noGrp="1"/>
          </p:cNvSpPr>
          <p:nvPr>
            <p:ph type="sldNum" sz="quarter" idx="12"/>
          </p:nvPr>
        </p:nvSpPr>
        <p:spPr/>
        <p:txBody>
          <a:bodyPr/>
          <a:lstStyle/>
          <a:p>
            <a:pPr>
              <a:defRPr/>
            </a:pPr>
            <a:fld id="{731F1072-D8D7-4108-9DDE-0034284DF6AF}" type="slidenum">
              <a:rPr lang="en-US" smtClean="0"/>
              <a:pPr>
                <a:defRPr/>
              </a:pPr>
              <a:t>54</a:t>
            </a:fld>
            <a:endParaRPr lang="en-US"/>
          </a:p>
        </p:txBody>
      </p:sp>
      <p:sp>
        <p:nvSpPr>
          <p:cNvPr id="26629" name="TextBox 9"/>
          <p:cNvSpPr txBox="1">
            <a:spLocks noChangeArrowheads="1"/>
          </p:cNvSpPr>
          <p:nvPr/>
        </p:nvSpPr>
        <p:spPr bwMode="auto">
          <a:xfrm>
            <a:off x="508000" y="367125"/>
            <a:ext cx="11074400" cy="646331"/>
          </a:xfrm>
          <a:prstGeom prst="rect">
            <a:avLst/>
          </a:prstGeom>
          <a:noFill/>
          <a:ln w="9525">
            <a:noFill/>
            <a:miter lim="800000"/>
            <a:headEnd/>
            <a:tailEnd/>
          </a:ln>
        </p:spPr>
        <p:txBody>
          <a:bodyPr>
            <a:spAutoFit/>
          </a:bodyPr>
          <a:lstStyle/>
          <a:p>
            <a:pPr algn="just">
              <a:lnSpc>
                <a:spcPct val="150000"/>
              </a:lnSpc>
            </a:pPr>
            <a:r>
              <a:rPr lang="en-US" sz="2400" b="1" dirty="0">
                <a:solidFill>
                  <a:srgbClr val="10888E"/>
                </a:solidFill>
              </a:rPr>
              <a:t>2</a:t>
            </a:r>
            <a:r>
              <a:rPr lang="en-US" sz="2400" b="1" dirty="0" smtClean="0">
                <a:solidFill>
                  <a:srgbClr val="10888E"/>
                </a:solidFill>
              </a:rPr>
              <a:t>. </a:t>
            </a:r>
            <a:r>
              <a:rPr lang="en-US" sz="2400" b="1" dirty="0">
                <a:solidFill>
                  <a:srgbClr val="10888E"/>
                </a:solidFill>
              </a:rPr>
              <a:t>MỤC TIÊU ĐIỀU TRỊ </a:t>
            </a:r>
          </a:p>
        </p:txBody>
      </p:sp>
      <p:sp>
        <p:nvSpPr>
          <p:cNvPr id="3073" name="Rectangle 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1" name="Diagram 10"/>
          <p:cNvGraphicFramePr/>
          <p:nvPr/>
        </p:nvGraphicFramePr>
        <p:xfrm>
          <a:off x="845126" y="1066782"/>
          <a:ext cx="12275127" cy="55002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8000" y="284015"/>
            <a:ext cx="11074400" cy="4572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r>
              <a:rPr lang="en-US" sz="3200" b="1" dirty="0">
                <a:solidFill>
                  <a:schemeClr val="tx2">
                    <a:lumMod val="50000"/>
                  </a:schemeClr>
                </a:solidFill>
              </a:rPr>
              <a:t>ĐIỀU TRỊ</a:t>
            </a:r>
          </a:p>
        </p:txBody>
      </p:sp>
      <p:cxnSp>
        <p:nvCxnSpPr>
          <p:cNvPr id="3" name="Straight Connector 2"/>
          <p:cNvCxnSpPr/>
          <p:nvPr/>
        </p:nvCxnSpPr>
        <p:spPr>
          <a:xfrm>
            <a:off x="508000" y="838200"/>
            <a:ext cx="11176000" cy="1588"/>
          </a:xfrm>
          <a:prstGeom prst="line">
            <a:avLst/>
          </a:prstGeom>
        </p:spPr>
        <p:style>
          <a:lnRef idx="3">
            <a:schemeClr val="accent5"/>
          </a:lnRef>
          <a:fillRef idx="0">
            <a:schemeClr val="accent5"/>
          </a:fillRef>
          <a:effectRef idx="2">
            <a:schemeClr val="accent5"/>
          </a:effectRef>
          <a:fontRef idx="minor">
            <a:schemeClr val="tx1"/>
          </a:fontRef>
        </p:style>
      </p:cxnSp>
      <p:sp>
        <p:nvSpPr>
          <p:cNvPr id="9" name="Slide Number Placeholder 8"/>
          <p:cNvSpPr>
            <a:spLocks noGrp="1"/>
          </p:cNvSpPr>
          <p:nvPr>
            <p:ph type="sldNum" sz="quarter" idx="12"/>
          </p:nvPr>
        </p:nvSpPr>
        <p:spPr/>
        <p:txBody>
          <a:bodyPr/>
          <a:lstStyle/>
          <a:p>
            <a:pPr>
              <a:defRPr/>
            </a:pPr>
            <a:fld id="{731F1072-D8D7-4108-9DDE-0034284DF6AF}" type="slidenum">
              <a:rPr lang="en-US" smtClean="0"/>
              <a:pPr>
                <a:defRPr/>
              </a:pPr>
              <a:t>55</a:t>
            </a:fld>
            <a:endParaRPr lang="en-US"/>
          </a:p>
        </p:txBody>
      </p:sp>
      <p:sp>
        <p:nvSpPr>
          <p:cNvPr id="26629" name="TextBox 9"/>
          <p:cNvSpPr txBox="1">
            <a:spLocks noChangeArrowheads="1"/>
          </p:cNvSpPr>
          <p:nvPr/>
        </p:nvSpPr>
        <p:spPr bwMode="auto">
          <a:xfrm>
            <a:off x="508000" y="367125"/>
            <a:ext cx="11074400" cy="646331"/>
          </a:xfrm>
          <a:prstGeom prst="rect">
            <a:avLst/>
          </a:prstGeom>
          <a:noFill/>
          <a:ln w="9525">
            <a:noFill/>
            <a:miter lim="800000"/>
            <a:headEnd/>
            <a:tailEnd/>
          </a:ln>
        </p:spPr>
        <p:txBody>
          <a:bodyPr>
            <a:spAutoFit/>
          </a:bodyPr>
          <a:lstStyle/>
          <a:p>
            <a:pPr algn="just">
              <a:lnSpc>
                <a:spcPct val="150000"/>
              </a:lnSpc>
            </a:pPr>
            <a:r>
              <a:rPr lang="en-US" sz="2400" b="1" dirty="0">
                <a:solidFill>
                  <a:srgbClr val="10888E"/>
                </a:solidFill>
              </a:rPr>
              <a:t>2</a:t>
            </a:r>
            <a:r>
              <a:rPr lang="en-US" sz="2400" b="1" dirty="0" smtClean="0">
                <a:solidFill>
                  <a:srgbClr val="10888E"/>
                </a:solidFill>
              </a:rPr>
              <a:t>. </a:t>
            </a:r>
            <a:r>
              <a:rPr lang="en-US" sz="2400" b="1" dirty="0">
                <a:solidFill>
                  <a:srgbClr val="10888E"/>
                </a:solidFill>
              </a:rPr>
              <a:t>MỤC TIÊU ĐIỀU TRỊ </a:t>
            </a:r>
          </a:p>
        </p:txBody>
      </p:sp>
      <p:graphicFrame>
        <p:nvGraphicFramePr>
          <p:cNvPr id="10" name="Table 9"/>
          <p:cNvGraphicFramePr>
            <a:graphicFrameLocks noGrp="1"/>
          </p:cNvGraphicFramePr>
          <p:nvPr/>
        </p:nvGraphicFramePr>
        <p:xfrm>
          <a:off x="1103586" y="1418897"/>
          <a:ext cx="10578661" cy="5249917"/>
        </p:xfrm>
        <a:graphic>
          <a:graphicData uri="http://schemas.openxmlformats.org/drawingml/2006/table">
            <a:tbl>
              <a:tblPr/>
              <a:tblGrid>
                <a:gridCol w="1726502"/>
                <a:gridCol w="8852159"/>
              </a:tblGrid>
              <a:tr h="461980">
                <a:tc>
                  <a:txBody>
                    <a:bodyPr/>
                    <a:lstStyle/>
                    <a:p>
                      <a:pPr marL="0" marR="0" algn="ctr">
                        <a:lnSpc>
                          <a:spcPct val="150000"/>
                        </a:lnSpc>
                        <a:spcBef>
                          <a:spcPts val="0"/>
                        </a:spcBef>
                        <a:spcAft>
                          <a:spcPts val="0"/>
                        </a:spcAft>
                      </a:pPr>
                      <a:r>
                        <a:rPr lang="en-US" sz="1600" b="1" dirty="0" err="1">
                          <a:latin typeface="Times New Roman"/>
                          <a:ea typeface="Times New Roman"/>
                          <a:cs typeface="Times New Roman"/>
                        </a:rPr>
                        <a:t>Chỉ</a:t>
                      </a:r>
                      <a:r>
                        <a:rPr lang="en-US" sz="1600" b="1" dirty="0">
                          <a:latin typeface="Times New Roman"/>
                          <a:ea typeface="Times New Roman"/>
                          <a:cs typeface="Times New Roman"/>
                        </a:rPr>
                        <a:t> </a:t>
                      </a:r>
                      <a:r>
                        <a:rPr lang="en-US" sz="1600" b="1" dirty="0" err="1">
                          <a:latin typeface="Times New Roman"/>
                          <a:ea typeface="Times New Roman"/>
                          <a:cs typeface="Times New Roman"/>
                        </a:rPr>
                        <a:t>tiêu</a:t>
                      </a:r>
                      <a:endParaRPr lang="en-US" sz="1600" dirty="0">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270" algn="ctr">
                        <a:lnSpc>
                          <a:spcPct val="150000"/>
                        </a:lnSpc>
                        <a:spcBef>
                          <a:spcPts val="0"/>
                        </a:spcBef>
                        <a:spcAft>
                          <a:spcPts val="0"/>
                        </a:spcAft>
                      </a:pPr>
                      <a:r>
                        <a:rPr lang="en-US" sz="1600" b="1" dirty="0" err="1" smtClean="0">
                          <a:latin typeface="Times New Roman"/>
                          <a:ea typeface="Times New Roman"/>
                          <a:cs typeface="Times New Roman"/>
                        </a:rPr>
                        <a:t>Hiệp</a:t>
                      </a:r>
                      <a:r>
                        <a:rPr lang="en-US" sz="1600" b="1" dirty="0" smtClean="0">
                          <a:latin typeface="Times New Roman"/>
                          <a:ea typeface="Times New Roman"/>
                          <a:cs typeface="Times New Roman"/>
                        </a:rPr>
                        <a:t> </a:t>
                      </a:r>
                      <a:r>
                        <a:rPr lang="en-US" sz="1600" b="1" dirty="0" err="1" smtClean="0">
                          <a:latin typeface="Times New Roman"/>
                          <a:ea typeface="Times New Roman"/>
                          <a:cs typeface="Times New Roman"/>
                        </a:rPr>
                        <a:t>hội</a:t>
                      </a:r>
                      <a:r>
                        <a:rPr lang="en-US" sz="1600" b="1" dirty="0" smtClean="0">
                          <a:latin typeface="Times New Roman"/>
                          <a:ea typeface="Times New Roman"/>
                          <a:cs typeface="Times New Roman"/>
                        </a:rPr>
                        <a:t> </a:t>
                      </a:r>
                      <a:r>
                        <a:rPr lang="en-US" sz="1600" b="1" dirty="0" err="1" smtClean="0">
                          <a:latin typeface="Times New Roman"/>
                          <a:ea typeface="Times New Roman"/>
                          <a:cs typeface="Times New Roman"/>
                        </a:rPr>
                        <a:t>đái</a:t>
                      </a:r>
                      <a:r>
                        <a:rPr lang="en-US" sz="1600" b="1" dirty="0" smtClean="0">
                          <a:latin typeface="Times New Roman"/>
                          <a:ea typeface="Times New Roman"/>
                          <a:cs typeface="Times New Roman"/>
                        </a:rPr>
                        <a:t> </a:t>
                      </a:r>
                      <a:r>
                        <a:rPr lang="en-US" sz="1600" b="1" dirty="0" err="1" smtClean="0">
                          <a:latin typeface="Times New Roman"/>
                          <a:ea typeface="Times New Roman"/>
                          <a:cs typeface="Times New Roman"/>
                        </a:rPr>
                        <a:t>tháo</a:t>
                      </a:r>
                      <a:r>
                        <a:rPr lang="en-US" sz="1600" b="1" dirty="0" smtClean="0">
                          <a:latin typeface="Times New Roman"/>
                          <a:ea typeface="Times New Roman"/>
                          <a:cs typeface="Times New Roman"/>
                        </a:rPr>
                        <a:t> </a:t>
                      </a:r>
                      <a:r>
                        <a:rPr lang="en-US" sz="1600" b="1" dirty="0" err="1" smtClean="0">
                          <a:latin typeface="Times New Roman"/>
                          <a:ea typeface="Times New Roman"/>
                          <a:cs typeface="Times New Roman"/>
                        </a:rPr>
                        <a:t>đường</a:t>
                      </a:r>
                      <a:r>
                        <a:rPr lang="en-US" sz="1600" b="1" dirty="0" smtClean="0">
                          <a:latin typeface="Times New Roman"/>
                          <a:ea typeface="Times New Roman"/>
                          <a:cs typeface="Times New Roman"/>
                        </a:rPr>
                        <a:t> </a:t>
                      </a:r>
                      <a:r>
                        <a:rPr lang="en-US" sz="1600" b="1" dirty="0" err="1" smtClean="0">
                          <a:latin typeface="Times New Roman"/>
                          <a:ea typeface="Times New Roman"/>
                          <a:cs typeface="Times New Roman"/>
                        </a:rPr>
                        <a:t>Hoa</a:t>
                      </a:r>
                      <a:r>
                        <a:rPr lang="en-US" sz="1600" b="1" dirty="0" smtClean="0">
                          <a:latin typeface="Times New Roman"/>
                          <a:ea typeface="Times New Roman"/>
                          <a:cs typeface="Times New Roman"/>
                        </a:rPr>
                        <a:t> </a:t>
                      </a:r>
                      <a:r>
                        <a:rPr lang="en-US" sz="1600" b="1" dirty="0" err="1" smtClean="0">
                          <a:latin typeface="Times New Roman"/>
                          <a:ea typeface="Times New Roman"/>
                          <a:cs typeface="Times New Roman"/>
                        </a:rPr>
                        <a:t>Kỳ</a:t>
                      </a:r>
                      <a:r>
                        <a:rPr lang="en-US" sz="1600" b="1" dirty="0" smtClean="0">
                          <a:latin typeface="Times New Roman"/>
                          <a:ea typeface="Times New Roman"/>
                          <a:cs typeface="Times New Roman"/>
                        </a:rPr>
                        <a:t> (2017)</a:t>
                      </a:r>
                      <a:endParaRPr lang="en-US" sz="16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1717">
                <a:tc rowSpan="3">
                  <a:txBody>
                    <a:bodyPr/>
                    <a:lstStyle/>
                    <a:p>
                      <a:pPr marL="0" marR="0" algn="ctr">
                        <a:lnSpc>
                          <a:spcPct val="150000"/>
                        </a:lnSpc>
                        <a:spcBef>
                          <a:spcPts val="0"/>
                        </a:spcBef>
                        <a:spcAft>
                          <a:spcPts val="0"/>
                        </a:spcAft>
                      </a:pPr>
                      <a:endParaRPr lang="en-US" sz="1600" b="1" dirty="0">
                        <a:latin typeface="Times New Roman"/>
                        <a:ea typeface="Times New Roman"/>
                        <a:cs typeface="Times New Roman"/>
                      </a:endParaRPr>
                    </a:p>
                    <a:p>
                      <a:pPr marL="90805" marR="0" algn="ctr">
                        <a:lnSpc>
                          <a:spcPct val="150000"/>
                        </a:lnSpc>
                        <a:spcBef>
                          <a:spcPts val="0"/>
                        </a:spcBef>
                        <a:spcAft>
                          <a:spcPts val="0"/>
                        </a:spcAft>
                      </a:pPr>
                      <a:r>
                        <a:rPr lang="en-US" sz="1600" b="1" dirty="0">
                          <a:latin typeface="Times New Roman"/>
                          <a:ea typeface="Times New Roman"/>
                          <a:cs typeface="Times New Roman"/>
                        </a:rPr>
                        <a:t>Glucose </a:t>
                      </a:r>
                      <a:r>
                        <a:rPr lang="en-US" sz="1600" b="1" dirty="0" err="1">
                          <a:latin typeface="Times New Roman"/>
                          <a:ea typeface="Times New Roman"/>
                          <a:cs typeface="Times New Roman"/>
                        </a:rPr>
                        <a:t>máu</a:t>
                      </a:r>
                      <a:endParaRPr lang="en-US" sz="1600" b="1"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 marR="1270" algn="ctr">
                        <a:lnSpc>
                          <a:spcPct val="150000"/>
                        </a:lnSpc>
                        <a:spcBef>
                          <a:spcPts val="0"/>
                        </a:spcBef>
                        <a:spcAft>
                          <a:spcPts val="0"/>
                        </a:spcAft>
                      </a:pPr>
                      <a:r>
                        <a:rPr lang="en-US" sz="1600" dirty="0">
                          <a:latin typeface="Times New Roman"/>
                          <a:ea typeface="Times New Roman"/>
                          <a:cs typeface="Times New Roman"/>
                        </a:rPr>
                        <a:t>HbA</a:t>
                      </a:r>
                      <a:r>
                        <a:rPr lang="en-US" sz="1600" baseline="-25000" dirty="0">
                          <a:latin typeface="Times New Roman"/>
                          <a:ea typeface="Times New Roman"/>
                          <a:cs typeface="Times New Roman"/>
                        </a:rPr>
                        <a:t>1</a:t>
                      </a:r>
                      <a:r>
                        <a:rPr lang="en-US" sz="1600" dirty="0">
                          <a:latin typeface="Times New Roman"/>
                          <a:ea typeface="Times New Roman"/>
                          <a:cs typeface="Times New Roman"/>
                        </a:rPr>
                        <a:t>c^ &lt; 7</a:t>
                      </a:r>
                      <a:r>
                        <a:rPr lang="en-US" sz="1600" dirty="0" smtClean="0">
                          <a:latin typeface="Times New Roman"/>
                          <a:ea typeface="Times New Roman"/>
                          <a:cs typeface="Times New Roman"/>
                        </a:rPr>
                        <a:t>,*0</a:t>
                      </a:r>
                      <a:r>
                        <a:rPr lang="en-US" sz="1600" dirty="0">
                          <a:latin typeface="Times New Roman"/>
                          <a:ea typeface="Times New Roman"/>
                          <a:cs typeface="Times New Roman"/>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8511">
                <a:tc vMerge="1">
                  <a:txBody>
                    <a:bodyPr/>
                    <a:lstStyle/>
                    <a:p>
                      <a:endParaRPr lang="en-US"/>
                    </a:p>
                  </a:txBody>
                  <a:tcPr/>
                </a:tc>
                <a:tc>
                  <a:txBody>
                    <a:bodyPr/>
                    <a:lstStyle/>
                    <a:p>
                      <a:pPr marL="2540" marR="1270" algn="ctr">
                        <a:lnSpc>
                          <a:spcPct val="150000"/>
                        </a:lnSpc>
                        <a:spcBef>
                          <a:spcPts val="0"/>
                        </a:spcBef>
                        <a:spcAft>
                          <a:spcPts val="0"/>
                        </a:spcAft>
                      </a:pPr>
                      <a:r>
                        <a:rPr lang="en-US" sz="1600" dirty="0">
                          <a:latin typeface="Times New Roman"/>
                          <a:ea typeface="Times New Roman"/>
                          <a:cs typeface="Times New Roman"/>
                        </a:rPr>
                        <a:t>Glucose</a:t>
                      </a:r>
                      <a:r>
                        <a:rPr lang="en-US" sz="1600" spc="-30" dirty="0">
                          <a:latin typeface="Times New Roman"/>
                          <a:ea typeface="Times New Roman"/>
                          <a:cs typeface="Times New Roman"/>
                        </a:rPr>
                        <a:t> </a:t>
                      </a:r>
                      <a:r>
                        <a:rPr lang="en-US" sz="1600" dirty="0" err="1">
                          <a:latin typeface="Times New Roman"/>
                          <a:ea typeface="Times New Roman"/>
                          <a:cs typeface="Times New Roman"/>
                        </a:rPr>
                        <a:t>máu</a:t>
                      </a:r>
                      <a:r>
                        <a:rPr lang="en-US" sz="1600" spc="-30" dirty="0">
                          <a:latin typeface="Times New Roman"/>
                          <a:ea typeface="Times New Roman"/>
                          <a:cs typeface="Times New Roman"/>
                        </a:rPr>
                        <a:t> </a:t>
                      </a:r>
                      <a:r>
                        <a:rPr lang="en-US" sz="1600" dirty="0" err="1">
                          <a:latin typeface="Times New Roman"/>
                          <a:ea typeface="Times New Roman"/>
                          <a:cs typeface="Times New Roman"/>
                        </a:rPr>
                        <a:t>mao</a:t>
                      </a:r>
                      <a:r>
                        <a:rPr lang="en-US" sz="1600" spc="-30" dirty="0">
                          <a:latin typeface="Times New Roman"/>
                          <a:ea typeface="Times New Roman"/>
                          <a:cs typeface="Times New Roman"/>
                        </a:rPr>
                        <a:t> </a:t>
                      </a:r>
                      <a:r>
                        <a:rPr lang="en-US" sz="1600" dirty="0" err="1">
                          <a:latin typeface="Times New Roman"/>
                          <a:ea typeface="Times New Roman"/>
                          <a:cs typeface="Times New Roman"/>
                        </a:rPr>
                        <a:t>mạch</a:t>
                      </a:r>
                      <a:r>
                        <a:rPr lang="en-US" sz="1600" spc="-20" dirty="0">
                          <a:latin typeface="Times New Roman"/>
                          <a:ea typeface="Times New Roman"/>
                          <a:cs typeface="Times New Roman"/>
                        </a:rPr>
                        <a:t> </a:t>
                      </a:r>
                      <a:r>
                        <a:rPr lang="en-US" sz="1600" dirty="0" err="1">
                          <a:latin typeface="Times New Roman"/>
                          <a:ea typeface="Times New Roman"/>
                          <a:cs typeface="Times New Roman"/>
                        </a:rPr>
                        <a:t>lúc</a:t>
                      </a:r>
                      <a:r>
                        <a:rPr lang="en-US" sz="1600" spc="-35" dirty="0">
                          <a:latin typeface="Times New Roman"/>
                          <a:ea typeface="Times New Roman"/>
                          <a:cs typeface="Times New Roman"/>
                        </a:rPr>
                        <a:t> </a:t>
                      </a:r>
                      <a:r>
                        <a:rPr lang="en-US" sz="1600" dirty="0" err="1">
                          <a:latin typeface="Times New Roman"/>
                          <a:ea typeface="Times New Roman"/>
                          <a:cs typeface="Times New Roman"/>
                        </a:rPr>
                        <a:t>đói</a:t>
                      </a:r>
                      <a:r>
                        <a:rPr lang="en-US" sz="1600" dirty="0">
                          <a:latin typeface="Times New Roman"/>
                          <a:ea typeface="Times New Roman"/>
                          <a:cs typeface="Times New Roman"/>
                        </a:rPr>
                        <a:t>:</a:t>
                      </a:r>
                      <a:r>
                        <a:rPr lang="en-US" sz="1600" spc="-25" dirty="0">
                          <a:latin typeface="Times New Roman"/>
                          <a:ea typeface="Times New Roman"/>
                          <a:cs typeface="Times New Roman"/>
                        </a:rPr>
                        <a:t> </a:t>
                      </a:r>
                      <a:r>
                        <a:rPr lang="en-US" sz="1600" spc="0" dirty="0" smtClean="0">
                          <a:latin typeface="Times New Roman"/>
                          <a:ea typeface="Times New Roman"/>
                          <a:cs typeface="Times New Roman"/>
                        </a:rPr>
                        <a:t>4,4</a:t>
                      </a:r>
                      <a:r>
                        <a:rPr lang="en-US" sz="1600" dirty="0" smtClean="0">
                          <a:latin typeface="Times New Roman"/>
                          <a:ea typeface="Times New Roman"/>
                          <a:cs typeface="Times New Roman"/>
                        </a:rPr>
                        <a:t> </a:t>
                      </a:r>
                      <a:r>
                        <a:rPr lang="en-US" sz="1600" dirty="0">
                          <a:latin typeface="Times New Roman"/>
                          <a:ea typeface="Times New Roman"/>
                          <a:cs typeface="Times New Roman"/>
                        </a:rPr>
                        <a:t>- 7,2 </a:t>
                      </a:r>
                      <a:r>
                        <a:rPr lang="en-US" sz="1600" dirty="0" err="1">
                          <a:latin typeface="Times New Roman"/>
                          <a:ea typeface="Times New Roman"/>
                          <a:cs typeface="Times New Roman"/>
                        </a:rPr>
                        <a:t>mmol</a:t>
                      </a:r>
                      <a:r>
                        <a:rPr lang="en-US" sz="1600" dirty="0">
                          <a:latin typeface="Times New Roman"/>
                          <a:ea typeface="Times New Roman"/>
                          <a:cs typeface="Times New Roman"/>
                        </a:rPr>
                        <a:t>/L </a:t>
                      </a:r>
                      <a:r>
                        <a:rPr lang="en-US" sz="1600" dirty="0" smtClean="0">
                          <a:latin typeface="Times New Roman"/>
                          <a:ea typeface="Times New Roman"/>
                          <a:cs typeface="Times New Roman"/>
                        </a:rPr>
                        <a:t> (80-130</a:t>
                      </a:r>
                      <a:r>
                        <a:rPr lang="en-US" sz="1600" spc="-60" dirty="0" smtClean="0">
                          <a:latin typeface="Times New Roman"/>
                          <a:ea typeface="Times New Roman"/>
                          <a:cs typeface="Times New Roman"/>
                        </a:rPr>
                        <a:t> </a:t>
                      </a:r>
                      <a:r>
                        <a:rPr lang="en-US" sz="1600" dirty="0">
                          <a:latin typeface="Times New Roman"/>
                          <a:ea typeface="Times New Roman"/>
                          <a:cs typeface="Times New Roman"/>
                        </a:rPr>
                        <a:t>mg/</a:t>
                      </a:r>
                      <a:r>
                        <a:rPr lang="en-US" sz="1600" dirty="0" err="1">
                          <a:latin typeface="Times New Roman"/>
                          <a:ea typeface="Times New Roman"/>
                          <a:cs typeface="Times New Roman"/>
                        </a:rPr>
                        <a:t>dL</a:t>
                      </a:r>
                      <a:r>
                        <a:rPr lang="en-US" sz="1600" dirty="0">
                          <a:latin typeface="Times New Roman"/>
                          <a:ea typeface="Times New Roman"/>
                          <a:cs typeface="Times New Roman"/>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5153">
                <a:tc vMerge="1">
                  <a:txBody>
                    <a:bodyPr/>
                    <a:lstStyle/>
                    <a:p>
                      <a:endParaRPr lang="en-US"/>
                    </a:p>
                  </a:txBody>
                  <a:tcPr/>
                </a:tc>
                <a:tc>
                  <a:txBody>
                    <a:bodyPr/>
                    <a:lstStyle/>
                    <a:p>
                      <a:pPr marL="0" marR="0" algn="ctr">
                        <a:lnSpc>
                          <a:spcPct val="150000"/>
                        </a:lnSpc>
                        <a:spcBef>
                          <a:spcPts val="0"/>
                        </a:spcBef>
                        <a:spcAft>
                          <a:spcPts val="0"/>
                        </a:spcAft>
                      </a:pPr>
                      <a:endParaRPr lang="en-US" sz="1600" dirty="0">
                        <a:latin typeface="Times New Roman"/>
                        <a:ea typeface="Times New Roman"/>
                        <a:cs typeface="Times New Roman"/>
                      </a:endParaRPr>
                    </a:p>
                    <a:p>
                      <a:pPr marL="2540" marR="182880" algn="ctr">
                        <a:lnSpc>
                          <a:spcPct val="150000"/>
                        </a:lnSpc>
                        <a:spcBef>
                          <a:spcPts val="0"/>
                        </a:spcBef>
                        <a:spcAft>
                          <a:spcPts val="0"/>
                        </a:spcAft>
                      </a:pPr>
                      <a:r>
                        <a:rPr lang="en-US" sz="1600" dirty="0" err="1">
                          <a:latin typeface="Times New Roman"/>
                          <a:ea typeface="Times New Roman"/>
                          <a:cs typeface="Times New Roman"/>
                        </a:rPr>
                        <a:t>Đỉnh</a:t>
                      </a:r>
                      <a:r>
                        <a:rPr lang="en-US" sz="1600" dirty="0">
                          <a:latin typeface="Times New Roman"/>
                          <a:ea typeface="Times New Roman"/>
                          <a:cs typeface="Times New Roman"/>
                        </a:rPr>
                        <a:t> Glucose </a:t>
                      </a:r>
                      <a:r>
                        <a:rPr lang="en-US" sz="1600" dirty="0" err="1">
                          <a:latin typeface="Times New Roman"/>
                          <a:ea typeface="Times New Roman"/>
                          <a:cs typeface="Times New Roman"/>
                        </a:rPr>
                        <a:t>máu</a:t>
                      </a:r>
                      <a:r>
                        <a:rPr lang="en-US" sz="1600" dirty="0">
                          <a:latin typeface="Times New Roman"/>
                          <a:ea typeface="Times New Roman"/>
                          <a:cs typeface="Times New Roman"/>
                        </a:rPr>
                        <a:t> </a:t>
                      </a:r>
                      <a:r>
                        <a:rPr lang="en-US" sz="1600" dirty="0" err="1">
                          <a:latin typeface="Times New Roman"/>
                          <a:ea typeface="Times New Roman"/>
                          <a:cs typeface="Times New Roman"/>
                        </a:rPr>
                        <a:t>mao</a:t>
                      </a:r>
                      <a:r>
                        <a:rPr lang="en-US" sz="1600" dirty="0">
                          <a:latin typeface="Times New Roman"/>
                          <a:ea typeface="Times New Roman"/>
                          <a:cs typeface="Times New Roman"/>
                        </a:rPr>
                        <a:t> </a:t>
                      </a:r>
                      <a:r>
                        <a:rPr lang="en-US" sz="1600" dirty="0" err="1">
                          <a:latin typeface="Times New Roman"/>
                          <a:ea typeface="Times New Roman"/>
                          <a:cs typeface="Times New Roman"/>
                        </a:rPr>
                        <a:t>mạch</a:t>
                      </a:r>
                      <a:r>
                        <a:rPr lang="en-US" sz="1600" dirty="0">
                          <a:latin typeface="Times New Roman"/>
                          <a:ea typeface="Times New Roman"/>
                          <a:cs typeface="Times New Roman"/>
                        </a:rPr>
                        <a:t> </a:t>
                      </a:r>
                      <a:r>
                        <a:rPr lang="en-US" sz="1600" dirty="0" err="1">
                          <a:latin typeface="Times New Roman"/>
                          <a:ea typeface="Times New Roman"/>
                          <a:cs typeface="Times New Roman"/>
                        </a:rPr>
                        <a:t>sau</a:t>
                      </a:r>
                      <a:r>
                        <a:rPr lang="en-US" sz="1600" dirty="0">
                          <a:latin typeface="Times New Roman"/>
                          <a:ea typeface="Times New Roman"/>
                          <a:cs typeface="Times New Roman"/>
                        </a:rPr>
                        <a:t> </a:t>
                      </a:r>
                      <a:r>
                        <a:rPr lang="en-US" sz="1600" dirty="0" err="1">
                          <a:latin typeface="Times New Roman"/>
                          <a:ea typeface="Times New Roman"/>
                          <a:cs typeface="Times New Roman"/>
                        </a:rPr>
                        <a:t>ăn</a:t>
                      </a:r>
                      <a:r>
                        <a:rPr lang="en-US" sz="1600" dirty="0">
                          <a:latin typeface="Times New Roman"/>
                          <a:ea typeface="Times New Roman"/>
                          <a:cs typeface="Times New Roman"/>
                        </a:rPr>
                        <a:t> (1-2 </a:t>
                      </a:r>
                      <a:r>
                        <a:rPr lang="en-US" sz="1600" dirty="0" err="1">
                          <a:latin typeface="Times New Roman"/>
                          <a:ea typeface="Times New Roman"/>
                          <a:cs typeface="Times New Roman"/>
                        </a:rPr>
                        <a:t>giờ</a:t>
                      </a:r>
                      <a:r>
                        <a:rPr lang="en-US" sz="1600" dirty="0">
                          <a:latin typeface="Times New Roman"/>
                          <a:ea typeface="Times New Roman"/>
                          <a:cs typeface="Times New Roman"/>
                        </a:rPr>
                        <a:t> </a:t>
                      </a:r>
                      <a:r>
                        <a:rPr lang="en-US" sz="1600" dirty="0" err="1">
                          <a:latin typeface="Times New Roman"/>
                          <a:ea typeface="Times New Roman"/>
                          <a:cs typeface="Times New Roman"/>
                        </a:rPr>
                        <a:t>sau</a:t>
                      </a:r>
                      <a:r>
                        <a:rPr lang="en-US" sz="1600" dirty="0">
                          <a:latin typeface="Times New Roman"/>
                          <a:ea typeface="Times New Roman"/>
                          <a:cs typeface="Times New Roman"/>
                        </a:rPr>
                        <a:t> </a:t>
                      </a:r>
                      <a:r>
                        <a:rPr lang="en-US" sz="1600" dirty="0" err="1">
                          <a:latin typeface="Times New Roman"/>
                          <a:ea typeface="Times New Roman"/>
                          <a:cs typeface="Times New Roman"/>
                        </a:rPr>
                        <a:t>än</a:t>
                      </a:r>
                      <a:r>
                        <a:rPr lang="en-US" sz="1600" dirty="0">
                          <a:latin typeface="Times New Roman"/>
                          <a:ea typeface="Times New Roman"/>
                          <a:cs typeface="Times New Roman"/>
                        </a:rPr>
                        <a:t>):</a:t>
                      </a:r>
                    </a:p>
                    <a:p>
                      <a:pPr marL="2540" marR="182880" algn="ctr">
                        <a:lnSpc>
                          <a:spcPct val="150000"/>
                        </a:lnSpc>
                        <a:spcBef>
                          <a:spcPts val="0"/>
                        </a:spcBef>
                        <a:spcAft>
                          <a:spcPts val="0"/>
                        </a:spcAft>
                      </a:pPr>
                      <a:r>
                        <a:rPr lang="en-US" sz="1600" dirty="0">
                          <a:latin typeface="Times New Roman"/>
                          <a:ea typeface="Times New Roman"/>
                          <a:cs typeface="Times New Roman"/>
                        </a:rPr>
                        <a:t>&lt; </a:t>
                      </a:r>
                      <a:r>
                        <a:rPr lang="en-US" sz="1600" dirty="0" smtClean="0">
                          <a:latin typeface="Times New Roman"/>
                          <a:ea typeface="Times New Roman"/>
                          <a:cs typeface="Times New Roman"/>
                        </a:rPr>
                        <a:t>10,0mmol/L </a:t>
                      </a:r>
                      <a:r>
                        <a:rPr lang="en-US" sz="1600" dirty="0">
                          <a:latin typeface="Times New Roman"/>
                          <a:ea typeface="Times New Roman"/>
                          <a:cs typeface="Times New Roman"/>
                        </a:rPr>
                        <a:t>(180mg/</a:t>
                      </a:r>
                      <a:r>
                        <a:rPr lang="en-US" sz="1600" dirty="0" err="1">
                          <a:latin typeface="Times New Roman"/>
                          <a:ea typeface="Times New Roman"/>
                          <a:cs typeface="Times New Roman"/>
                        </a:rPr>
                        <a:t>dL</a:t>
                      </a:r>
                      <a:r>
                        <a:rPr lang="en-US" sz="1600" dirty="0">
                          <a:latin typeface="Times New Roman"/>
                          <a:ea typeface="Times New Roman"/>
                          <a:cs typeface="Times New Roman"/>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7401">
                <a:tc>
                  <a:txBody>
                    <a:bodyPr/>
                    <a:lstStyle/>
                    <a:p>
                      <a:pPr marL="90805" marR="0" algn="ctr">
                        <a:lnSpc>
                          <a:spcPct val="150000"/>
                        </a:lnSpc>
                        <a:spcBef>
                          <a:spcPts val="0"/>
                        </a:spcBef>
                        <a:spcAft>
                          <a:spcPts val="0"/>
                        </a:spcAft>
                      </a:pPr>
                      <a:r>
                        <a:rPr lang="en-US" sz="1600" b="1" dirty="0" err="1">
                          <a:latin typeface="Times New Roman"/>
                          <a:ea typeface="Times New Roman"/>
                          <a:cs typeface="Times New Roman"/>
                        </a:rPr>
                        <a:t>Huyết</a:t>
                      </a:r>
                      <a:r>
                        <a:rPr lang="en-US" sz="1600" b="1" dirty="0">
                          <a:latin typeface="Times New Roman"/>
                          <a:ea typeface="Times New Roman"/>
                          <a:cs typeface="Times New Roman"/>
                        </a:rPr>
                        <a:t> </a:t>
                      </a:r>
                      <a:r>
                        <a:rPr lang="en-US" sz="1600" b="1" dirty="0" err="1">
                          <a:latin typeface="Times New Roman"/>
                          <a:ea typeface="Times New Roman"/>
                          <a:cs typeface="Times New Roman"/>
                        </a:rPr>
                        <a:t>áp</a:t>
                      </a:r>
                      <a:endParaRPr lang="en-US" sz="1600" b="1"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 marR="1270" algn="ctr">
                        <a:lnSpc>
                          <a:spcPct val="150000"/>
                        </a:lnSpc>
                        <a:spcBef>
                          <a:spcPts val="0"/>
                        </a:spcBef>
                        <a:spcAft>
                          <a:spcPts val="0"/>
                        </a:spcAft>
                      </a:pPr>
                      <a:r>
                        <a:rPr lang="en-US" sz="1600" dirty="0">
                          <a:latin typeface="Times New Roman"/>
                          <a:ea typeface="Times New Roman"/>
                          <a:cs typeface="Times New Roman"/>
                        </a:rPr>
                        <a:t>&lt; </a:t>
                      </a:r>
                      <a:r>
                        <a:rPr lang="en-US" sz="1600" dirty="0" smtClean="0">
                          <a:latin typeface="Times New Roman"/>
                          <a:ea typeface="Times New Roman"/>
                          <a:cs typeface="Times New Roman"/>
                        </a:rPr>
                        <a:t>140/90 mmHg</a:t>
                      </a:r>
                    </a:p>
                    <a:p>
                      <a:pPr marL="2540" marR="1270" algn="ctr">
                        <a:lnSpc>
                          <a:spcPct val="150000"/>
                        </a:lnSpc>
                        <a:spcBef>
                          <a:spcPts val="0"/>
                        </a:spcBef>
                        <a:spcAft>
                          <a:spcPts val="0"/>
                        </a:spcAft>
                      </a:pPr>
                      <a:r>
                        <a:rPr lang="vi-VN" sz="1800" b="0" i="0" kern="1200" dirty="0" smtClean="0">
                          <a:solidFill>
                            <a:schemeClr val="tx1"/>
                          </a:solidFill>
                          <a:latin typeface="+mn-lt"/>
                          <a:ea typeface="+mn-ea"/>
                          <a:cs typeface="+mn-cs"/>
                        </a:rPr>
                        <a:t>Nếu đã có biến chứng thận: Huyết áp &lt;130/85-80 mmHg</a:t>
                      </a:r>
                      <a:endParaRPr lang="en-US" sz="16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5155">
                <a:tc>
                  <a:txBody>
                    <a:bodyPr/>
                    <a:lstStyle/>
                    <a:p>
                      <a:pPr marL="0" marR="0" algn="ctr">
                        <a:lnSpc>
                          <a:spcPct val="150000"/>
                        </a:lnSpc>
                        <a:spcBef>
                          <a:spcPts val="0"/>
                        </a:spcBef>
                        <a:spcAft>
                          <a:spcPts val="0"/>
                        </a:spcAft>
                      </a:pPr>
                      <a:endParaRPr lang="en-US" sz="1600" b="1" dirty="0">
                        <a:latin typeface="Times New Roman"/>
                        <a:ea typeface="Times New Roman"/>
                        <a:cs typeface="Times New Roman"/>
                      </a:endParaRPr>
                    </a:p>
                    <a:p>
                      <a:pPr marL="90805" marR="0" algn="ctr">
                        <a:lnSpc>
                          <a:spcPct val="150000"/>
                        </a:lnSpc>
                        <a:spcBef>
                          <a:spcPts val="0"/>
                        </a:spcBef>
                        <a:spcAft>
                          <a:spcPts val="0"/>
                        </a:spcAft>
                      </a:pPr>
                      <a:r>
                        <a:rPr lang="en-US" sz="1600" b="1" dirty="0">
                          <a:latin typeface="Times New Roman"/>
                          <a:ea typeface="Times New Roman"/>
                          <a:cs typeface="Times New Roman"/>
                        </a:rPr>
                        <a:t>Lipid </a:t>
                      </a:r>
                      <a:r>
                        <a:rPr lang="en-US" sz="1600" b="1" dirty="0" err="1">
                          <a:latin typeface="Times New Roman"/>
                          <a:ea typeface="Times New Roman"/>
                          <a:cs typeface="Times New Roman"/>
                        </a:rPr>
                        <a:t>máu</a:t>
                      </a:r>
                      <a:endParaRPr lang="en-US" sz="1600" b="1"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vi-VN" sz="1800" b="0" i="0" kern="1200" dirty="0" smtClean="0">
                          <a:solidFill>
                            <a:schemeClr val="tx1"/>
                          </a:solidFill>
                          <a:latin typeface="+mn-lt"/>
                          <a:ea typeface="+mn-ea"/>
                          <a:cs typeface="+mn-cs"/>
                        </a:rPr>
                        <a:t>LDL cholesterol &lt;100 mg/dL (2,6 mmol/L), nếu chưa có biến chứng tim mạch.</a:t>
                      </a:r>
                    </a:p>
                    <a:p>
                      <a:r>
                        <a:rPr lang="vi-VN" sz="1800" b="0" i="0" kern="1200" dirty="0" smtClean="0">
                          <a:solidFill>
                            <a:schemeClr val="tx1"/>
                          </a:solidFill>
                          <a:latin typeface="+mn-lt"/>
                          <a:ea typeface="+mn-ea"/>
                          <a:cs typeface="+mn-cs"/>
                        </a:rPr>
                        <a:t>LDL cholesterol &lt;70 mg/dL (1,8 mmol/L) nếu đã có bệnh tim mạch.</a:t>
                      </a:r>
                    </a:p>
                    <a:p>
                      <a:r>
                        <a:rPr lang="vi-VN" sz="1800" b="0" i="0" kern="1200" dirty="0" smtClean="0">
                          <a:solidFill>
                            <a:schemeClr val="tx1"/>
                          </a:solidFill>
                          <a:latin typeface="+mn-lt"/>
                          <a:ea typeface="+mn-ea"/>
                          <a:cs typeface="+mn-cs"/>
                        </a:rPr>
                        <a:t>Triglycerides &lt;150 mg/dL (1,7 mmol/L)</a:t>
                      </a:r>
                    </a:p>
                    <a:p>
                      <a:r>
                        <a:rPr lang="vi-VN" sz="1800" b="0" i="0" kern="1200" dirty="0" smtClean="0">
                          <a:solidFill>
                            <a:schemeClr val="tx1"/>
                          </a:solidFill>
                          <a:latin typeface="+mn-lt"/>
                          <a:ea typeface="+mn-ea"/>
                          <a:cs typeface="+mn-cs"/>
                        </a:rPr>
                        <a:t>HDL cholesterol &gt;40 mg/dL (1,0 mmol/L) ở nam và &gt;50 mg/dL (1,3 mmol/L) ở nữ.</a:t>
                      </a:r>
                    </a:p>
                    <a:p>
                      <a:pPr marL="2540" marR="1270" algn="ctr">
                        <a:lnSpc>
                          <a:spcPct val="150000"/>
                        </a:lnSpc>
                        <a:spcBef>
                          <a:spcPts val="0"/>
                        </a:spcBef>
                        <a:spcAft>
                          <a:spcPts val="0"/>
                        </a:spcAft>
                      </a:pPr>
                      <a:endParaRPr lang="en-US" sz="16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073" name="Rectangle 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Box 10"/>
          <p:cNvSpPr txBox="1"/>
          <p:nvPr/>
        </p:nvSpPr>
        <p:spPr>
          <a:xfrm>
            <a:off x="3435927" y="872835"/>
            <a:ext cx="5545866" cy="830997"/>
          </a:xfrm>
          <a:prstGeom prst="rect">
            <a:avLst/>
          </a:prstGeom>
          <a:noFill/>
        </p:spPr>
        <p:txBody>
          <a:bodyPr wrap="square" rtlCol="0">
            <a:spAutoFit/>
          </a:bodyPr>
          <a:lstStyle/>
          <a:p>
            <a:r>
              <a:rPr lang="en-US" sz="2400" dirty="0" err="1" smtClean="0"/>
              <a:t>Các</a:t>
            </a:r>
            <a:r>
              <a:rPr lang="en-US" sz="2400" dirty="0" smtClean="0"/>
              <a:t> </a:t>
            </a:r>
            <a:r>
              <a:rPr lang="en-US" sz="2400" dirty="0" err="1" smtClean="0"/>
              <a:t>chỉ</a:t>
            </a:r>
            <a:r>
              <a:rPr lang="en-US" sz="2400" dirty="0" smtClean="0"/>
              <a:t> </a:t>
            </a:r>
            <a:r>
              <a:rPr lang="en-US" sz="2400" dirty="0" err="1" smtClean="0"/>
              <a:t>tiêu</a:t>
            </a:r>
            <a:r>
              <a:rPr lang="en-US" sz="2400" dirty="0" smtClean="0"/>
              <a:t> </a:t>
            </a:r>
            <a:r>
              <a:rPr lang="en-US" sz="2400" dirty="0" err="1" smtClean="0"/>
              <a:t>đích</a:t>
            </a:r>
            <a:r>
              <a:rPr lang="en-US" sz="2400" dirty="0" smtClean="0"/>
              <a:t> </a:t>
            </a:r>
            <a:r>
              <a:rPr lang="en-US" sz="2400" dirty="0" err="1" smtClean="0"/>
              <a:t>trong</a:t>
            </a:r>
            <a:r>
              <a:rPr lang="en-US" sz="2400" dirty="0" smtClean="0"/>
              <a:t> </a:t>
            </a:r>
            <a:r>
              <a:rPr lang="en-US" sz="2400" dirty="0" err="1" smtClean="0"/>
              <a:t>điều</a:t>
            </a:r>
            <a:r>
              <a:rPr lang="en-US" sz="2400" dirty="0" smtClean="0"/>
              <a:t> </a:t>
            </a:r>
            <a:r>
              <a:rPr lang="en-US" sz="2400" dirty="0" err="1" smtClean="0"/>
              <a:t>trị</a:t>
            </a:r>
            <a:r>
              <a:rPr lang="en-US" sz="2400" dirty="0" smtClean="0"/>
              <a:t> ĐTĐ </a:t>
            </a:r>
            <a:r>
              <a:rPr lang="en-US" sz="2400" dirty="0" err="1" smtClean="0"/>
              <a:t>typ</a:t>
            </a:r>
            <a:r>
              <a:rPr lang="en-US" sz="2400" dirty="0" smtClean="0"/>
              <a:t> 2</a:t>
            </a:r>
          </a:p>
          <a:p>
            <a:endParaRPr lang="en-US" sz="24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581842"/>
            <a:ext cx="10515600" cy="642739"/>
          </a:xfrm>
          <a:prstGeom prst="rect">
            <a:avLst/>
          </a:prstGeom>
        </p:spPr>
        <p:style>
          <a:lnRef idx="2">
            <a:schemeClr val="accent2"/>
          </a:lnRef>
          <a:fillRef idx="1">
            <a:schemeClr val="lt1"/>
          </a:fillRef>
          <a:effectRef idx="0">
            <a:schemeClr val="accent2"/>
          </a:effectRef>
          <a:fontRef idx="minor">
            <a:schemeClr val="dk1"/>
          </a:fontRef>
        </p:style>
        <p:txBody>
          <a:bodyPr vert="horz" wrap="square" lIns="0" tIns="148843" rIns="0" bIns="0" rtlCol="0">
            <a:spAutoFit/>
          </a:bodyPr>
          <a:lstStyle/>
          <a:p>
            <a:pPr marL="529590">
              <a:lnSpc>
                <a:spcPct val="100000"/>
              </a:lnSpc>
            </a:pPr>
            <a:r>
              <a:rPr sz="3200" spc="-10" dirty="0">
                <a:solidFill>
                  <a:srgbClr val="00B0F0"/>
                </a:solidFill>
              </a:rPr>
              <a:t>Khuyến </a:t>
            </a:r>
            <a:r>
              <a:rPr sz="3200" spc="-15" dirty="0">
                <a:solidFill>
                  <a:srgbClr val="00B0F0"/>
                </a:solidFill>
              </a:rPr>
              <a:t>cáo </a:t>
            </a:r>
            <a:r>
              <a:rPr sz="3200" spc="-20" dirty="0">
                <a:solidFill>
                  <a:srgbClr val="00B0F0"/>
                </a:solidFill>
              </a:rPr>
              <a:t>về </a:t>
            </a:r>
            <a:r>
              <a:rPr sz="3200" spc="-5" dirty="0">
                <a:solidFill>
                  <a:srgbClr val="00B0F0"/>
                </a:solidFill>
              </a:rPr>
              <a:t>đích HbA1C cho người</a:t>
            </a:r>
            <a:r>
              <a:rPr sz="3200" spc="95" dirty="0">
                <a:solidFill>
                  <a:srgbClr val="00B0F0"/>
                </a:solidFill>
              </a:rPr>
              <a:t> </a:t>
            </a:r>
            <a:r>
              <a:rPr sz="3200" spc="-5" dirty="0">
                <a:solidFill>
                  <a:srgbClr val="00B0F0"/>
                </a:solidFill>
              </a:rPr>
              <a:t>lớn</a:t>
            </a:r>
            <a:endParaRPr sz="3200" dirty="0">
              <a:solidFill>
                <a:srgbClr val="00B0F0"/>
              </a:solidFill>
            </a:endParaRPr>
          </a:p>
        </p:txBody>
      </p:sp>
      <p:sp>
        <p:nvSpPr>
          <p:cNvPr id="3" name="object 3"/>
          <p:cNvSpPr/>
          <p:nvPr/>
        </p:nvSpPr>
        <p:spPr>
          <a:xfrm>
            <a:off x="554182" y="2130686"/>
            <a:ext cx="11083636" cy="865094"/>
          </a:xfrm>
          <a:custGeom>
            <a:avLst/>
            <a:gdLst/>
            <a:ahLst/>
            <a:cxnLst/>
            <a:rect l="l" t="t" r="r" b="b"/>
            <a:pathLst>
              <a:path w="9144000" h="980439">
                <a:moveTo>
                  <a:pt x="0" y="0"/>
                </a:moveTo>
                <a:lnTo>
                  <a:pt x="0" y="979932"/>
                </a:lnTo>
                <a:lnTo>
                  <a:pt x="9144000" y="979931"/>
                </a:lnTo>
                <a:lnTo>
                  <a:pt x="9144000" y="0"/>
                </a:lnTo>
                <a:lnTo>
                  <a:pt x="0" y="0"/>
                </a:lnTo>
                <a:close/>
              </a:path>
            </a:pathLst>
          </a:custGeom>
          <a:solidFill>
            <a:srgbClr val="FFFFFF"/>
          </a:solidFill>
        </p:spPr>
        <p:txBody>
          <a:bodyPr wrap="square" lIns="0" tIns="0" rIns="0" bIns="0" rtlCol="0"/>
          <a:lstStyle/>
          <a:p>
            <a:endParaRPr/>
          </a:p>
        </p:txBody>
      </p:sp>
      <p:sp>
        <p:nvSpPr>
          <p:cNvPr id="4" name="object 4"/>
          <p:cNvSpPr/>
          <p:nvPr/>
        </p:nvSpPr>
        <p:spPr>
          <a:xfrm>
            <a:off x="554182" y="2994659"/>
            <a:ext cx="11083636" cy="865094"/>
          </a:xfrm>
          <a:custGeom>
            <a:avLst/>
            <a:gdLst/>
            <a:ahLst/>
            <a:cxnLst/>
            <a:rect l="l" t="t" r="r" b="b"/>
            <a:pathLst>
              <a:path w="9144000" h="980439">
                <a:moveTo>
                  <a:pt x="0" y="0"/>
                </a:moveTo>
                <a:lnTo>
                  <a:pt x="0" y="979932"/>
                </a:lnTo>
                <a:lnTo>
                  <a:pt x="9144000" y="979931"/>
                </a:lnTo>
                <a:lnTo>
                  <a:pt x="9144000" y="0"/>
                </a:lnTo>
                <a:lnTo>
                  <a:pt x="0" y="0"/>
                </a:lnTo>
                <a:close/>
              </a:path>
            </a:pathLst>
          </a:custGeom>
          <a:solidFill>
            <a:srgbClr val="FFFFFF"/>
          </a:solidFill>
        </p:spPr>
        <p:txBody>
          <a:bodyPr wrap="square" lIns="0" tIns="0" rIns="0" bIns="0" rtlCol="0"/>
          <a:lstStyle/>
          <a:p>
            <a:endParaRPr/>
          </a:p>
        </p:txBody>
      </p:sp>
      <p:sp>
        <p:nvSpPr>
          <p:cNvPr id="5" name="object 5"/>
          <p:cNvSpPr txBox="1">
            <a:spLocks noGrp="1"/>
          </p:cNvSpPr>
          <p:nvPr>
            <p:ph type="body" idx="1"/>
          </p:nvPr>
        </p:nvSpPr>
        <p:spPr>
          <a:xfrm>
            <a:off x="838200" y="1825625"/>
            <a:ext cx="10515600" cy="4211409"/>
          </a:xfrm>
          <a:prstGeom prst="rect">
            <a:avLst/>
          </a:prstGeom>
        </p:spPr>
        <p:txBody>
          <a:bodyPr vert="horz" wrap="square" lIns="0" tIns="0" rIns="0" bIns="0" rtlCol="0">
            <a:spAutoFit/>
          </a:bodyPr>
          <a:lstStyle/>
          <a:p>
            <a:pPr marL="355600" indent="-342900">
              <a:lnSpc>
                <a:spcPct val="100000"/>
              </a:lnSpc>
              <a:buFont typeface="Arial"/>
              <a:buChar char="•"/>
              <a:tabLst>
                <a:tab pos="354965" algn="l"/>
                <a:tab pos="355600" algn="l"/>
              </a:tabLst>
            </a:pPr>
            <a:r>
              <a:rPr sz="2400" spc="-5" dirty="0">
                <a:latin typeface="Times New Roman" pitchFamily="18" charset="0"/>
                <a:cs typeface="Times New Roman" pitchFamily="18" charset="0"/>
              </a:rPr>
              <a:t>Phần lớn </a:t>
            </a:r>
            <a:r>
              <a:rPr sz="2400" dirty="0">
                <a:latin typeface="Times New Roman" pitchFamily="18" charset="0"/>
                <a:cs typeface="Times New Roman" pitchFamily="18" charset="0"/>
              </a:rPr>
              <a:t>BN </a:t>
            </a:r>
            <a:r>
              <a:rPr sz="2400" spc="-10" dirty="0">
                <a:latin typeface="Times New Roman" pitchFamily="18" charset="0"/>
                <a:cs typeface="Times New Roman" pitchFamily="18" charset="0"/>
              </a:rPr>
              <a:t>ĐTĐ </a:t>
            </a:r>
            <a:r>
              <a:rPr sz="2400" spc="-5" dirty="0">
                <a:latin typeface="Times New Roman" pitchFamily="18" charset="0"/>
                <a:cs typeface="Times New Roman" pitchFamily="18" charset="0"/>
              </a:rPr>
              <a:t>người lớn, không mang thai:</a:t>
            </a:r>
            <a:r>
              <a:rPr sz="2400" b="1" spc="-5" dirty="0">
                <a:latin typeface="Times New Roman" pitchFamily="18" charset="0"/>
                <a:cs typeface="Times New Roman" pitchFamily="18" charset="0"/>
              </a:rPr>
              <a:t> </a:t>
            </a:r>
            <a:r>
              <a:rPr sz="2400" b="1" dirty="0">
                <a:latin typeface="Times New Roman" pitchFamily="18" charset="0"/>
                <a:cs typeface="Times New Roman" pitchFamily="18" charset="0"/>
              </a:rPr>
              <a:t>&lt;</a:t>
            </a:r>
            <a:r>
              <a:rPr sz="2400" b="1" spc="-65" dirty="0">
                <a:latin typeface="Times New Roman" pitchFamily="18" charset="0"/>
                <a:cs typeface="Times New Roman" pitchFamily="18" charset="0"/>
              </a:rPr>
              <a:t> </a:t>
            </a:r>
            <a:r>
              <a:rPr sz="2400" b="1" dirty="0">
                <a:latin typeface="Times New Roman" pitchFamily="18" charset="0"/>
                <a:cs typeface="Times New Roman" pitchFamily="18" charset="0"/>
              </a:rPr>
              <a:t>7</a:t>
            </a:r>
            <a:r>
              <a:rPr sz="2400" b="1" dirty="0" smtClean="0">
                <a:latin typeface="Times New Roman" pitchFamily="18" charset="0"/>
                <a:cs typeface="Times New Roman" pitchFamily="18" charset="0"/>
              </a:rPr>
              <a:t>%.</a:t>
            </a:r>
            <a:endParaRPr lang="en-US" sz="2400" dirty="0" smtClean="0">
              <a:solidFill>
                <a:srgbClr val="FF0000"/>
              </a:solidFill>
              <a:latin typeface="Times New Roman" pitchFamily="18" charset="0"/>
              <a:cs typeface="Times New Roman" pitchFamily="18" charset="0"/>
            </a:endParaRPr>
          </a:p>
          <a:p>
            <a:pPr marL="355600" indent="-342900">
              <a:lnSpc>
                <a:spcPct val="100000"/>
              </a:lnSpc>
              <a:buFont typeface="Arial"/>
              <a:buChar char="•"/>
              <a:tabLst>
                <a:tab pos="354965" algn="l"/>
                <a:tab pos="355600" algn="l"/>
              </a:tabLst>
            </a:pPr>
            <a:r>
              <a:rPr sz="2400" spc="-40" dirty="0" err="1" smtClean="0">
                <a:latin typeface="Times New Roman" pitchFamily="18" charset="0"/>
                <a:cs typeface="Times New Roman" pitchFamily="18" charset="0"/>
              </a:rPr>
              <a:t>Với</a:t>
            </a:r>
            <a:r>
              <a:rPr sz="2400" spc="-40" dirty="0" smtClean="0">
                <a:latin typeface="Times New Roman" pitchFamily="18" charset="0"/>
                <a:cs typeface="Times New Roman" pitchFamily="18" charset="0"/>
              </a:rPr>
              <a:t> </a:t>
            </a:r>
            <a:r>
              <a:rPr sz="2400" spc="-5" dirty="0">
                <a:latin typeface="Times New Roman" pitchFamily="18" charset="0"/>
                <a:cs typeface="Times New Roman" pitchFamily="18" charset="0"/>
              </a:rPr>
              <a:t>BN </a:t>
            </a:r>
            <a:r>
              <a:rPr sz="2400" b="1" spc="-5" dirty="0">
                <a:latin typeface="Times New Roman" pitchFamily="18" charset="0"/>
                <a:cs typeface="Times New Roman" pitchFamily="18" charset="0"/>
              </a:rPr>
              <a:t>mới </a:t>
            </a:r>
            <a:r>
              <a:rPr sz="2400" b="1" spc="-10" dirty="0">
                <a:latin typeface="Times New Roman" pitchFamily="18" charset="0"/>
                <a:cs typeface="Times New Roman" pitchFamily="18" charset="0"/>
              </a:rPr>
              <a:t>phát </a:t>
            </a:r>
            <a:r>
              <a:rPr sz="2400" b="1" spc="-5" dirty="0">
                <a:latin typeface="Times New Roman" pitchFamily="18" charset="0"/>
                <a:cs typeface="Times New Roman" pitchFamily="18" charset="0"/>
              </a:rPr>
              <a:t>hiện </a:t>
            </a:r>
            <a:r>
              <a:rPr sz="2400" spc="-25" dirty="0">
                <a:latin typeface="Times New Roman" pitchFamily="18" charset="0"/>
                <a:cs typeface="Times New Roman" pitchFamily="18" charset="0"/>
              </a:rPr>
              <a:t>ĐTĐ, </a:t>
            </a:r>
            <a:r>
              <a:rPr sz="2400" spc="-5" dirty="0">
                <a:latin typeface="Times New Roman" pitchFamily="18" charset="0"/>
                <a:cs typeface="Times New Roman" pitchFamily="18" charset="0"/>
              </a:rPr>
              <a:t>tuổi thọ </a:t>
            </a:r>
            <a:r>
              <a:rPr sz="2400" spc="-15" dirty="0">
                <a:latin typeface="Times New Roman" pitchFamily="18" charset="0"/>
                <a:cs typeface="Times New Roman" pitchFamily="18" charset="0"/>
              </a:rPr>
              <a:t>còn </a:t>
            </a:r>
            <a:r>
              <a:rPr sz="2400" spc="-5" dirty="0">
                <a:latin typeface="Times New Roman" pitchFamily="18" charset="0"/>
                <a:cs typeface="Times New Roman" pitchFamily="18" charset="0"/>
              </a:rPr>
              <a:t>dài, </a:t>
            </a:r>
            <a:r>
              <a:rPr sz="2400" b="1" spc="-5" dirty="0">
                <a:latin typeface="Times New Roman" pitchFamily="18" charset="0"/>
                <a:cs typeface="Times New Roman" pitchFamily="18" charset="0"/>
              </a:rPr>
              <a:t>không </a:t>
            </a:r>
            <a:r>
              <a:rPr sz="2400" b="1" spc="-15" dirty="0">
                <a:latin typeface="Times New Roman" pitchFamily="18" charset="0"/>
                <a:cs typeface="Times New Roman" pitchFamily="18" charset="0"/>
              </a:rPr>
              <a:t>có </a:t>
            </a:r>
            <a:r>
              <a:rPr sz="2400" b="1" spc="-5" dirty="0">
                <a:latin typeface="Times New Roman" pitchFamily="18" charset="0"/>
                <a:cs typeface="Times New Roman" pitchFamily="18" charset="0"/>
              </a:rPr>
              <a:t>bệnh </a:t>
            </a:r>
            <a:r>
              <a:rPr sz="2400" b="1" dirty="0">
                <a:latin typeface="Times New Roman" pitchFamily="18" charset="0"/>
                <a:cs typeface="Times New Roman" pitchFamily="18" charset="0"/>
              </a:rPr>
              <a:t>lí  </a:t>
            </a:r>
            <a:r>
              <a:rPr sz="2400" b="1" spc="-5" dirty="0">
                <a:latin typeface="Times New Roman" pitchFamily="18" charset="0"/>
                <a:cs typeface="Times New Roman" pitchFamily="18" charset="0"/>
              </a:rPr>
              <a:t>tim mạch </a:t>
            </a:r>
            <a:r>
              <a:rPr sz="2400" b="1" spc="-25" dirty="0">
                <a:latin typeface="Times New Roman" pitchFamily="18" charset="0"/>
                <a:cs typeface="Times New Roman" pitchFamily="18" charset="0"/>
              </a:rPr>
              <a:t>rõ </a:t>
            </a:r>
            <a:r>
              <a:rPr sz="2400" spc="-20" dirty="0">
                <a:latin typeface="Times New Roman" pitchFamily="18" charset="0"/>
                <a:cs typeface="Times New Roman" pitchFamily="18" charset="0"/>
              </a:rPr>
              <a:t>rệt </a:t>
            </a:r>
            <a:r>
              <a:rPr sz="2400" dirty="0">
                <a:latin typeface="Times New Roman" pitchFamily="18" charset="0"/>
                <a:cs typeface="Times New Roman" pitchFamily="18" charset="0"/>
              </a:rPr>
              <a:t>+ </a:t>
            </a:r>
            <a:r>
              <a:rPr sz="2400" spc="-10" dirty="0">
                <a:latin typeface="Times New Roman" pitchFamily="18" charset="0"/>
                <a:cs typeface="Times New Roman" pitchFamily="18" charset="0"/>
              </a:rPr>
              <a:t>có </a:t>
            </a:r>
            <a:r>
              <a:rPr sz="2400" spc="-5" dirty="0">
                <a:latin typeface="Times New Roman" pitchFamily="18" charset="0"/>
                <a:cs typeface="Times New Roman" pitchFamily="18" charset="0"/>
              </a:rPr>
              <a:t>thể </a:t>
            </a:r>
            <a:r>
              <a:rPr sz="2400" spc="-10" dirty="0">
                <a:latin typeface="Times New Roman" pitchFamily="18" charset="0"/>
                <a:cs typeface="Times New Roman" pitchFamily="18" charset="0"/>
              </a:rPr>
              <a:t>đạt </a:t>
            </a:r>
            <a:r>
              <a:rPr sz="2400" spc="-5" dirty="0">
                <a:latin typeface="Times New Roman" pitchFamily="18" charset="0"/>
                <a:cs typeface="Times New Roman" pitchFamily="18" charset="0"/>
              </a:rPr>
              <a:t>được mức HbA1C thấp hơn mà  </a:t>
            </a:r>
            <a:r>
              <a:rPr sz="2400" b="1" dirty="0">
                <a:latin typeface="Times New Roman" pitchFamily="18" charset="0"/>
                <a:cs typeface="Times New Roman" pitchFamily="18" charset="0"/>
              </a:rPr>
              <a:t>không </a:t>
            </a:r>
            <a:r>
              <a:rPr sz="2400" b="1" spc="-5" dirty="0">
                <a:latin typeface="Times New Roman" pitchFamily="18" charset="0"/>
                <a:cs typeface="Times New Roman" pitchFamily="18" charset="0"/>
              </a:rPr>
              <a:t>bị </a:t>
            </a:r>
            <a:r>
              <a:rPr sz="2400" b="1" spc="-5" dirty="0" err="1">
                <a:latin typeface="Times New Roman" pitchFamily="18" charset="0"/>
                <a:cs typeface="Times New Roman" pitchFamily="18" charset="0"/>
              </a:rPr>
              <a:t>tụt</a:t>
            </a:r>
            <a:r>
              <a:rPr sz="2400" b="1" spc="-5" dirty="0">
                <a:latin typeface="Times New Roman" pitchFamily="18" charset="0"/>
                <a:cs typeface="Times New Roman" pitchFamily="18" charset="0"/>
              </a:rPr>
              <a:t> </a:t>
            </a:r>
            <a:r>
              <a:rPr sz="2400" b="1" dirty="0" err="1" smtClean="0">
                <a:latin typeface="Times New Roman" pitchFamily="18" charset="0"/>
                <a:cs typeface="Times New Roman" pitchFamily="18" charset="0"/>
              </a:rPr>
              <a:t>Đ</a:t>
            </a:r>
            <a:r>
              <a:rPr lang="en-US" sz="2400" b="1" dirty="0" err="1" smtClean="0">
                <a:latin typeface="Times New Roman" pitchFamily="18" charset="0"/>
                <a:cs typeface="Times New Roman" pitchFamily="18" charset="0"/>
              </a:rPr>
              <a:t>ường</a:t>
            </a:r>
            <a:r>
              <a:rPr lang="en-US" sz="2400" b="1" dirty="0" smtClean="0">
                <a:latin typeface="Times New Roman" pitchFamily="18" charset="0"/>
                <a:cs typeface="Times New Roman" pitchFamily="18" charset="0"/>
              </a:rPr>
              <a:t> </a:t>
            </a:r>
            <a:r>
              <a:rPr sz="2400" b="1" dirty="0" err="1" smtClean="0">
                <a:latin typeface="Times New Roman" pitchFamily="18" charset="0"/>
                <a:cs typeface="Times New Roman" pitchFamily="18" charset="0"/>
              </a:rPr>
              <a:t>H</a:t>
            </a:r>
            <a:r>
              <a:rPr lang="en-US" sz="2400" b="1" dirty="0" err="1" smtClean="0">
                <a:latin typeface="Times New Roman" pitchFamily="18" charset="0"/>
                <a:cs typeface="Times New Roman" pitchFamily="18" charset="0"/>
              </a:rPr>
              <a:t>uyết</a:t>
            </a:r>
            <a:r>
              <a:rPr lang="en-US" sz="2400" b="1" dirty="0" smtClean="0">
                <a:latin typeface="Times New Roman" pitchFamily="18" charset="0"/>
                <a:cs typeface="Times New Roman" pitchFamily="18" charset="0"/>
              </a:rPr>
              <a:t> </a:t>
            </a:r>
            <a:r>
              <a:rPr sz="2400" b="1" dirty="0" smtClean="0">
                <a:latin typeface="Times New Roman" pitchFamily="18" charset="0"/>
                <a:cs typeface="Times New Roman" pitchFamily="18" charset="0"/>
              </a:rPr>
              <a:t> </a:t>
            </a:r>
            <a:r>
              <a:rPr sz="2400" spc="-20" dirty="0">
                <a:latin typeface="Times New Roman" pitchFamily="18" charset="0"/>
                <a:cs typeface="Times New Roman" pitchFamily="18" charset="0"/>
              </a:rPr>
              <a:t>rõ rệt </a:t>
            </a:r>
            <a:r>
              <a:rPr sz="2400" spc="-5" dirty="0">
                <a:latin typeface="Times New Roman" pitchFamily="18" charset="0"/>
                <a:cs typeface="Times New Roman" pitchFamily="18" charset="0"/>
              </a:rPr>
              <a:t>hoặc </a:t>
            </a:r>
            <a:r>
              <a:rPr sz="2400" spc="-15" dirty="0">
                <a:latin typeface="Times New Roman" pitchFamily="18" charset="0"/>
                <a:cs typeface="Times New Roman" pitchFamily="18" charset="0"/>
              </a:rPr>
              <a:t>gặp </a:t>
            </a:r>
            <a:r>
              <a:rPr sz="2400" spc="-10" dirty="0">
                <a:latin typeface="Times New Roman" pitchFamily="18" charset="0"/>
                <a:cs typeface="Times New Roman" pitchFamily="18" charset="0"/>
              </a:rPr>
              <a:t>các </a:t>
            </a:r>
            <a:r>
              <a:rPr sz="2400" spc="-5" dirty="0">
                <a:latin typeface="Times New Roman" pitchFamily="18" charset="0"/>
                <a:cs typeface="Times New Roman" pitchFamily="18" charset="0"/>
              </a:rPr>
              <a:t>TDKMM </a:t>
            </a:r>
            <a:r>
              <a:rPr sz="2400" dirty="0">
                <a:latin typeface="Times New Roman" pitchFamily="18" charset="0"/>
                <a:cs typeface="Times New Roman" pitchFamily="18" charset="0"/>
              </a:rPr>
              <a:t>khác </a:t>
            </a:r>
            <a:r>
              <a:rPr sz="2400" spc="-15" dirty="0">
                <a:latin typeface="Times New Roman" pitchFamily="18" charset="0"/>
                <a:cs typeface="Times New Roman" pitchFamily="18" charset="0"/>
              </a:rPr>
              <a:t>trong </a:t>
            </a:r>
            <a:r>
              <a:rPr sz="2400" dirty="0">
                <a:latin typeface="Times New Roman" pitchFamily="18" charset="0"/>
                <a:cs typeface="Times New Roman" pitchFamily="18" charset="0"/>
              </a:rPr>
              <a:t>điều  </a:t>
            </a:r>
            <a:r>
              <a:rPr sz="2400" spc="-5" dirty="0">
                <a:latin typeface="Times New Roman" pitchFamily="18" charset="0"/>
                <a:cs typeface="Times New Roman" pitchFamily="18" charset="0"/>
              </a:rPr>
              <a:t>trị: </a:t>
            </a:r>
            <a:r>
              <a:rPr sz="2400" b="1" dirty="0">
                <a:latin typeface="Times New Roman" pitchFamily="18" charset="0"/>
                <a:cs typeface="Times New Roman" pitchFamily="18" charset="0"/>
              </a:rPr>
              <a:t>&lt; 6,5</a:t>
            </a:r>
            <a:r>
              <a:rPr sz="2400" b="1" dirty="0" smtClean="0">
                <a:latin typeface="Times New Roman" pitchFamily="18" charset="0"/>
                <a:cs typeface="Times New Roman" pitchFamily="18" charset="0"/>
              </a:rPr>
              <a:t>%.</a:t>
            </a:r>
            <a:endParaRPr sz="2400" b="1" dirty="0">
              <a:latin typeface="Times New Roman" pitchFamily="18" charset="0"/>
              <a:cs typeface="Times New Roman" pitchFamily="18" charset="0"/>
            </a:endParaRPr>
          </a:p>
          <a:p>
            <a:pPr marL="355600" marR="5080" indent="-342900" algn="just">
              <a:lnSpc>
                <a:spcPct val="140000"/>
              </a:lnSpc>
              <a:spcBef>
                <a:spcPts val="575"/>
              </a:spcBef>
              <a:buFont typeface="Arial"/>
              <a:buChar char="•"/>
              <a:tabLst>
                <a:tab pos="355600" algn="l"/>
              </a:tabLst>
            </a:pPr>
            <a:r>
              <a:rPr sz="2400" spc="-40" dirty="0">
                <a:latin typeface="Times New Roman" pitchFamily="18" charset="0"/>
                <a:cs typeface="Times New Roman" pitchFamily="18" charset="0"/>
              </a:rPr>
              <a:t>Với </a:t>
            </a:r>
            <a:r>
              <a:rPr sz="2400" spc="-5" dirty="0">
                <a:latin typeface="Times New Roman" pitchFamily="18" charset="0"/>
                <a:cs typeface="Times New Roman" pitchFamily="18" charset="0"/>
              </a:rPr>
              <a:t>BN </a:t>
            </a:r>
            <a:r>
              <a:rPr sz="2400" spc="-10" dirty="0">
                <a:latin typeface="Times New Roman" pitchFamily="18" charset="0"/>
                <a:cs typeface="Times New Roman" pitchFamily="18" charset="0"/>
              </a:rPr>
              <a:t>có </a:t>
            </a:r>
            <a:r>
              <a:rPr sz="2400" b="1" spc="-5" dirty="0">
                <a:latin typeface="Times New Roman" pitchFamily="18" charset="0"/>
                <a:cs typeface="Times New Roman" pitchFamily="18" charset="0"/>
              </a:rPr>
              <a:t>tiền </a:t>
            </a:r>
            <a:r>
              <a:rPr sz="2400" b="1" dirty="0">
                <a:latin typeface="Times New Roman" pitchFamily="18" charset="0"/>
                <a:cs typeface="Times New Roman" pitchFamily="18" charset="0"/>
              </a:rPr>
              <a:t>sử </a:t>
            </a:r>
            <a:r>
              <a:rPr sz="2400" b="1" spc="-5" dirty="0">
                <a:latin typeface="Times New Roman" pitchFamily="18" charset="0"/>
                <a:cs typeface="Times New Roman" pitchFamily="18" charset="0"/>
              </a:rPr>
              <a:t>tụt </a:t>
            </a:r>
            <a:r>
              <a:rPr sz="2400" b="1" dirty="0">
                <a:latin typeface="Times New Roman" pitchFamily="18" charset="0"/>
                <a:cs typeface="Times New Roman" pitchFamily="18" charset="0"/>
              </a:rPr>
              <a:t>ĐH </a:t>
            </a:r>
            <a:r>
              <a:rPr sz="2400" spc="5" dirty="0">
                <a:latin typeface="Times New Roman" pitchFamily="18" charset="0"/>
                <a:cs typeface="Times New Roman" pitchFamily="18" charset="0"/>
              </a:rPr>
              <a:t>nặng, </a:t>
            </a:r>
            <a:r>
              <a:rPr sz="2400" spc="-5" dirty="0">
                <a:latin typeface="Times New Roman" pitchFamily="18" charset="0"/>
                <a:cs typeface="Times New Roman" pitchFamily="18" charset="0"/>
              </a:rPr>
              <a:t>tuổi thọ </a:t>
            </a:r>
            <a:r>
              <a:rPr sz="2400" spc="-15" dirty="0">
                <a:latin typeface="Times New Roman" pitchFamily="18" charset="0"/>
                <a:cs typeface="Times New Roman" pitchFamily="18" charset="0"/>
              </a:rPr>
              <a:t>ngắn, </a:t>
            </a:r>
            <a:r>
              <a:rPr sz="2400" spc="-10" dirty="0">
                <a:latin typeface="Times New Roman" pitchFamily="18" charset="0"/>
                <a:cs typeface="Times New Roman" pitchFamily="18" charset="0"/>
              </a:rPr>
              <a:t>có </a:t>
            </a:r>
            <a:r>
              <a:rPr sz="2400" b="1" spc="-5" dirty="0">
                <a:latin typeface="Times New Roman" pitchFamily="18" charset="0"/>
                <a:cs typeface="Times New Roman" pitchFamily="18" charset="0"/>
              </a:rPr>
              <a:t>biến chứng  mạch máu </a:t>
            </a:r>
            <a:r>
              <a:rPr sz="2400" spc="-5" dirty="0">
                <a:latin typeface="Times New Roman" pitchFamily="18" charset="0"/>
                <a:cs typeface="Times New Roman" pitchFamily="18" charset="0"/>
              </a:rPr>
              <a:t>lớn hoặc nhỏ đang tiến triển, hoặc </a:t>
            </a:r>
            <a:r>
              <a:rPr sz="2400" spc="-10" dirty="0">
                <a:latin typeface="Times New Roman" pitchFamily="18" charset="0"/>
                <a:cs typeface="Times New Roman" pitchFamily="18" charset="0"/>
              </a:rPr>
              <a:t>các </a:t>
            </a:r>
            <a:r>
              <a:rPr sz="2400" spc="-5" dirty="0">
                <a:latin typeface="Times New Roman" pitchFamily="18" charset="0"/>
                <a:cs typeface="Times New Roman" pitchFamily="18" charset="0"/>
              </a:rPr>
              <a:t>bệnh mắc  </a:t>
            </a:r>
            <a:r>
              <a:rPr sz="2400" spc="-30" dirty="0">
                <a:latin typeface="Times New Roman" pitchFamily="18" charset="0"/>
                <a:cs typeface="Times New Roman" pitchFamily="18" charset="0"/>
              </a:rPr>
              <a:t>kèm </a:t>
            </a:r>
            <a:r>
              <a:rPr sz="2400" spc="-5" dirty="0">
                <a:latin typeface="Times New Roman" pitchFamily="18" charset="0"/>
                <a:cs typeface="Times New Roman" pitchFamily="18" charset="0"/>
              </a:rPr>
              <a:t>nặng </a:t>
            </a:r>
            <a:r>
              <a:rPr sz="2400" dirty="0">
                <a:latin typeface="Times New Roman" pitchFamily="18" charset="0"/>
                <a:cs typeface="Times New Roman" pitchFamily="18" charset="0"/>
              </a:rPr>
              <a:t>+ </a:t>
            </a:r>
            <a:r>
              <a:rPr sz="2400" spc="-5" dirty="0">
                <a:latin typeface="Times New Roman" pitchFamily="18" charset="0"/>
                <a:cs typeface="Times New Roman" pitchFamily="18" charset="0"/>
              </a:rPr>
              <a:t>những </a:t>
            </a:r>
            <a:r>
              <a:rPr sz="2400" dirty="0">
                <a:latin typeface="Times New Roman" pitchFamily="18" charset="0"/>
                <a:cs typeface="Times New Roman" pitchFamily="18" charset="0"/>
              </a:rPr>
              <a:t>BN đã </a:t>
            </a:r>
            <a:r>
              <a:rPr sz="2400" spc="-5" dirty="0">
                <a:latin typeface="Times New Roman" pitchFamily="18" charset="0"/>
                <a:cs typeface="Times New Roman" pitchFamily="18" charset="0"/>
              </a:rPr>
              <a:t>được giáo dục, </a:t>
            </a:r>
            <a:r>
              <a:rPr sz="2400" dirty="0">
                <a:latin typeface="Times New Roman" pitchFamily="18" charset="0"/>
                <a:cs typeface="Times New Roman" pitchFamily="18" charset="0"/>
              </a:rPr>
              <a:t>đã </a:t>
            </a:r>
            <a:r>
              <a:rPr sz="2400" spc="-5" dirty="0">
                <a:latin typeface="Times New Roman" pitchFamily="18" charset="0"/>
                <a:cs typeface="Times New Roman" pitchFamily="18" charset="0"/>
              </a:rPr>
              <a:t>được theo </a:t>
            </a:r>
            <a:r>
              <a:rPr sz="2400" dirty="0">
                <a:latin typeface="Times New Roman" pitchFamily="18" charset="0"/>
                <a:cs typeface="Times New Roman" pitchFamily="18" charset="0"/>
              </a:rPr>
              <a:t>dõi ĐH  </a:t>
            </a:r>
            <a:r>
              <a:rPr sz="2400" spc="-5" dirty="0">
                <a:latin typeface="Times New Roman" pitchFamily="18" charset="0"/>
                <a:cs typeface="Times New Roman" pitchFamily="18" charset="0"/>
              </a:rPr>
              <a:t>phù hợp, </a:t>
            </a:r>
            <a:r>
              <a:rPr sz="2400" dirty="0">
                <a:latin typeface="Times New Roman" pitchFamily="18" charset="0"/>
                <a:cs typeface="Times New Roman" pitchFamily="18" charset="0"/>
              </a:rPr>
              <a:t>đã </a:t>
            </a:r>
            <a:r>
              <a:rPr sz="2400" spc="-5" dirty="0">
                <a:latin typeface="Times New Roman" pitchFamily="18" charset="0"/>
                <a:cs typeface="Times New Roman" pitchFamily="18" charset="0"/>
              </a:rPr>
              <a:t>được dùng thuốc điều trị </a:t>
            </a:r>
            <a:r>
              <a:rPr sz="2400" spc="-10" dirty="0">
                <a:latin typeface="Times New Roman" pitchFamily="18" charset="0"/>
                <a:cs typeface="Times New Roman" pitchFamily="18" charset="0"/>
              </a:rPr>
              <a:t>ĐTĐ </a:t>
            </a:r>
            <a:r>
              <a:rPr sz="2400" spc="-5" dirty="0">
                <a:latin typeface="Times New Roman" pitchFamily="18" charset="0"/>
                <a:cs typeface="Times New Roman" pitchFamily="18" charset="0"/>
              </a:rPr>
              <a:t>phù hợp </a:t>
            </a:r>
            <a:r>
              <a:rPr sz="2400" spc="-30" dirty="0">
                <a:latin typeface="Times New Roman" pitchFamily="18" charset="0"/>
                <a:cs typeface="Times New Roman" pitchFamily="18" charset="0"/>
              </a:rPr>
              <a:t>(kể </a:t>
            </a:r>
            <a:r>
              <a:rPr sz="2400" spc="-15" dirty="0">
                <a:latin typeface="Times New Roman" pitchFamily="18" charset="0"/>
                <a:cs typeface="Times New Roman" pitchFamily="18" charset="0"/>
              </a:rPr>
              <a:t>cả  </a:t>
            </a:r>
            <a:r>
              <a:rPr sz="2400" spc="-5" dirty="0">
                <a:latin typeface="Times New Roman" pitchFamily="18" charset="0"/>
                <a:cs typeface="Times New Roman" pitchFamily="18" charset="0"/>
              </a:rPr>
              <a:t>insulin) nhưng </a:t>
            </a:r>
            <a:r>
              <a:rPr sz="2400" spc="-15" dirty="0">
                <a:latin typeface="Times New Roman" pitchFamily="18" charset="0"/>
                <a:cs typeface="Times New Roman" pitchFamily="18" charset="0"/>
              </a:rPr>
              <a:t>vẫn </a:t>
            </a:r>
            <a:r>
              <a:rPr sz="2400" spc="-5" dirty="0">
                <a:latin typeface="Times New Roman" pitchFamily="18" charset="0"/>
                <a:cs typeface="Times New Roman" pitchFamily="18" charset="0"/>
              </a:rPr>
              <a:t>không </a:t>
            </a:r>
            <a:r>
              <a:rPr sz="2400" spc="-10" dirty="0">
                <a:latin typeface="Times New Roman" pitchFamily="18" charset="0"/>
                <a:cs typeface="Times New Roman" pitchFamily="18" charset="0"/>
              </a:rPr>
              <a:t>đạt </a:t>
            </a:r>
            <a:r>
              <a:rPr sz="2400" spc="-5" dirty="0">
                <a:latin typeface="Times New Roman" pitchFamily="18" charset="0"/>
                <a:cs typeface="Times New Roman" pitchFamily="18" charset="0"/>
              </a:rPr>
              <a:t>được mục </a:t>
            </a:r>
            <a:r>
              <a:rPr sz="2400" dirty="0">
                <a:latin typeface="Times New Roman" pitchFamily="18" charset="0"/>
                <a:cs typeface="Times New Roman" pitchFamily="18" charset="0"/>
              </a:rPr>
              <a:t>tiêu đề </a:t>
            </a:r>
            <a:r>
              <a:rPr sz="2400" spc="-20" dirty="0">
                <a:latin typeface="Times New Roman" pitchFamily="18" charset="0"/>
                <a:cs typeface="Times New Roman" pitchFamily="18" charset="0"/>
              </a:rPr>
              <a:t>ra: </a:t>
            </a:r>
            <a:r>
              <a:rPr sz="2400" b="1" dirty="0">
                <a:latin typeface="Times New Roman" pitchFamily="18" charset="0"/>
                <a:cs typeface="Times New Roman" pitchFamily="18" charset="0"/>
              </a:rPr>
              <a:t>&lt; 8,0%.</a:t>
            </a:r>
            <a:r>
              <a:rPr sz="2400" b="1" spc="-50" dirty="0">
                <a:latin typeface="Times New Roman" pitchFamily="18" charset="0"/>
                <a:cs typeface="Times New Roman" pitchFamily="18" charset="0"/>
              </a:rPr>
              <a:t> </a:t>
            </a:r>
            <a:endParaRPr lang="en-US" sz="2400" b="1" spc="-50" dirty="0" smtClean="0">
              <a:latin typeface="Times New Roman" pitchFamily="18" charset="0"/>
              <a:cs typeface="Times New Roman" pitchFamily="18" charset="0"/>
            </a:endParaRPr>
          </a:p>
          <a:p>
            <a:pPr>
              <a:buNone/>
            </a:pPr>
            <a:endParaRPr lang="en-US" sz="2400" dirty="0" smtClean="0"/>
          </a:p>
        </p:txBody>
      </p:sp>
      <p:sp>
        <p:nvSpPr>
          <p:cNvPr id="6" name="object 6"/>
          <p:cNvSpPr txBox="1"/>
          <p:nvPr/>
        </p:nvSpPr>
        <p:spPr>
          <a:xfrm>
            <a:off x="10769907" y="6105861"/>
            <a:ext cx="217824" cy="156882"/>
          </a:xfrm>
          <a:prstGeom prst="rect">
            <a:avLst/>
          </a:prstGeom>
        </p:spPr>
        <p:txBody>
          <a:bodyPr vert="horz" wrap="square" lIns="0" tIns="0" rIns="0" bIns="0" rtlCol="0">
            <a:spAutoFit/>
          </a:bodyPr>
          <a:lstStyle/>
          <a:p>
            <a:pPr marL="12700">
              <a:lnSpc>
                <a:spcPts val="1240"/>
              </a:lnSpc>
            </a:pPr>
            <a:r>
              <a:rPr sz="1200" spc="-5" dirty="0">
                <a:solidFill>
                  <a:srgbClr val="898989"/>
                </a:solidFill>
                <a:latin typeface="Calibri"/>
                <a:cs typeface="Calibri"/>
              </a:rPr>
              <a:t>29</a:t>
            </a:r>
            <a:endParaRPr sz="1200">
              <a:latin typeface="Calibri"/>
              <a:cs typeface="Calibri"/>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47273" y="1680883"/>
            <a:ext cx="7943273" cy="450476"/>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802909" y="1748118"/>
            <a:ext cx="4433455" cy="336176"/>
          </a:xfrm>
          <a:custGeom>
            <a:avLst/>
            <a:gdLst/>
            <a:ahLst/>
            <a:cxnLst/>
            <a:rect l="l" t="t" r="r" b="b"/>
            <a:pathLst>
              <a:path w="3657600" h="381000">
                <a:moveTo>
                  <a:pt x="0" y="0"/>
                </a:moveTo>
                <a:lnTo>
                  <a:pt x="0" y="380999"/>
                </a:lnTo>
                <a:lnTo>
                  <a:pt x="3657600" y="380999"/>
                </a:lnTo>
                <a:lnTo>
                  <a:pt x="3657600" y="0"/>
                </a:lnTo>
                <a:lnTo>
                  <a:pt x="0" y="0"/>
                </a:lnTo>
                <a:close/>
              </a:path>
            </a:pathLst>
          </a:custGeom>
          <a:solidFill>
            <a:srgbClr val="FFFFFF"/>
          </a:solidFill>
        </p:spPr>
        <p:txBody>
          <a:bodyPr wrap="square" lIns="0" tIns="0" rIns="0" bIns="0" rtlCol="0"/>
          <a:lstStyle/>
          <a:p>
            <a:endParaRPr/>
          </a:p>
        </p:txBody>
      </p:sp>
      <p:sp>
        <p:nvSpPr>
          <p:cNvPr id="4" name="object 4"/>
          <p:cNvSpPr txBox="1"/>
          <p:nvPr/>
        </p:nvSpPr>
        <p:spPr>
          <a:xfrm>
            <a:off x="2422081" y="833942"/>
            <a:ext cx="7347527" cy="430887"/>
          </a:xfrm>
          <a:prstGeom prst="rect">
            <a:avLst/>
          </a:prstGeom>
        </p:spPr>
        <p:txBody>
          <a:bodyPr vert="horz" wrap="square" lIns="0" tIns="0" rIns="0" bIns="0" rtlCol="0">
            <a:spAutoFit/>
          </a:bodyPr>
          <a:lstStyle/>
          <a:p>
            <a:pPr marL="12700">
              <a:lnSpc>
                <a:spcPct val="100000"/>
              </a:lnSpc>
            </a:pPr>
            <a:r>
              <a:rPr sz="2800" spc="-40" dirty="0">
                <a:solidFill>
                  <a:srgbClr val="0000FF"/>
                </a:solidFill>
                <a:latin typeface="Calibri"/>
                <a:cs typeface="Calibri"/>
              </a:rPr>
              <a:t>Tương </a:t>
            </a:r>
            <a:r>
              <a:rPr sz="2800" spc="-5" dirty="0">
                <a:solidFill>
                  <a:srgbClr val="0000FF"/>
                </a:solidFill>
                <a:latin typeface="Calibri"/>
                <a:cs typeface="Calibri"/>
              </a:rPr>
              <a:t>quan giữa HbA1C </a:t>
            </a:r>
            <a:r>
              <a:rPr sz="2800" spc="-25" dirty="0">
                <a:solidFill>
                  <a:srgbClr val="0000FF"/>
                </a:solidFill>
                <a:latin typeface="Calibri"/>
                <a:cs typeface="Calibri"/>
              </a:rPr>
              <a:t>và </a:t>
            </a:r>
            <a:r>
              <a:rPr sz="2800" dirty="0">
                <a:solidFill>
                  <a:srgbClr val="0000FF"/>
                </a:solidFill>
                <a:latin typeface="Calibri"/>
                <a:cs typeface="Calibri"/>
              </a:rPr>
              <a:t>ĐH </a:t>
            </a:r>
            <a:r>
              <a:rPr sz="2800" spc="-5" dirty="0" err="1">
                <a:solidFill>
                  <a:srgbClr val="0000FF"/>
                </a:solidFill>
                <a:latin typeface="Calibri"/>
                <a:cs typeface="Calibri"/>
              </a:rPr>
              <a:t>trung</a:t>
            </a:r>
            <a:r>
              <a:rPr sz="2800" spc="60" dirty="0">
                <a:solidFill>
                  <a:srgbClr val="0000FF"/>
                </a:solidFill>
                <a:latin typeface="Calibri"/>
                <a:cs typeface="Calibri"/>
              </a:rPr>
              <a:t> </a:t>
            </a:r>
            <a:r>
              <a:rPr sz="2800" spc="-5" dirty="0" err="1" smtClean="0">
                <a:solidFill>
                  <a:srgbClr val="0000FF"/>
                </a:solidFill>
                <a:latin typeface="Calibri"/>
                <a:cs typeface="Calibri"/>
              </a:rPr>
              <a:t>bình</a:t>
            </a:r>
            <a:endParaRPr sz="2800" dirty="0">
              <a:latin typeface="Calibri"/>
              <a:cs typeface="Calibri"/>
            </a:endParaRPr>
          </a:p>
        </p:txBody>
      </p:sp>
      <p:sp>
        <p:nvSpPr>
          <p:cNvPr id="5" name="object 5"/>
          <p:cNvSpPr/>
          <p:nvPr/>
        </p:nvSpPr>
        <p:spPr>
          <a:xfrm>
            <a:off x="1847273" y="2131358"/>
            <a:ext cx="7943273" cy="3920490"/>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10768984" y="6105861"/>
            <a:ext cx="217824" cy="156882"/>
          </a:xfrm>
          <a:prstGeom prst="rect">
            <a:avLst/>
          </a:prstGeom>
        </p:spPr>
        <p:txBody>
          <a:bodyPr vert="horz" wrap="square" lIns="0" tIns="0" rIns="0" bIns="0" rtlCol="0">
            <a:spAutoFit/>
          </a:bodyPr>
          <a:lstStyle/>
          <a:p>
            <a:pPr marL="12700">
              <a:lnSpc>
                <a:spcPts val="1240"/>
              </a:lnSpc>
            </a:pPr>
            <a:r>
              <a:rPr sz="1200" spc="-5" dirty="0">
                <a:solidFill>
                  <a:srgbClr val="898989"/>
                </a:solidFill>
                <a:latin typeface="Calibri"/>
                <a:cs typeface="Calibri"/>
              </a:rPr>
              <a:t>30</a:t>
            </a:r>
            <a:endParaRPr sz="1200">
              <a:latin typeface="Calibri"/>
              <a:cs typeface="Calibri"/>
            </a:endParaRPr>
          </a:p>
        </p:txBody>
      </p:sp>
      <p:sp>
        <p:nvSpPr>
          <p:cNvPr id="9" name="Rectangle 8"/>
          <p:cNvSpPr/>
          <p:nvPr/>
        </p:nvSpPr>
        <p:spPr>
          <a:xfrm>
            <a:off x="4710544" y="1676399"/>
            <a:ext cx="4488873" cy="48492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err="1" smtClean="0"/>
              <a:t>Đường</a:t>
            </a:r>
            <a:r>
              <a:rPr lang="en-US" dirty="0" smtClean="0"/>
              <a:t> </a:t>
            </a:r>
            <a:r>
              <a:rPr lang="en-US" dirty="0" err="1" smtClean="0"/>
              <a:t>huyết</a:t>
            </a:r>
            <a:r>
              <a:rPr lang="en-US" dirty="0" smtClean="0"/>
              <a:t> </a:t>
            </a:r>
            <a:r>
              <a:rPr lang="en-US" dirty="0" err="1" smtClean="0"/>
              <a:t>trung</a:t>
            </a:r>
            <a:r>
              <a:rPr lang="en-US" dirty="0" smtClean="0"/>
              <a:t> </a:t>
            </a:r>
            <a:r>
              <a:rPr lang="en-US" dirty="0" err="1" smtClean="0"/>
              <a:t>bình</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345" y="1216005"/>
            <a:ext cx="11485419" cy="3937886"/>
          </a:xfrm>
        </p:spPr>
        <p:txBody>
          <a:bodyPr>
            <a:normAutofit/>
          </a:bodyPr>
          <a:lstStyle/>
          <a:p>
            <a:pPr>
              <a:lnSpc>
                <a:spcPct val="150000"/>
              </a:lnSpc>
            </a:pPr>
            <a:r>
              <a:rPr lang="en-US" dirty="0" err="1" smtClean="0"/>
              <a:t>Những</a:t>
            </a:r>
            <a:r>
              <a:rPr lang="en-US" dirty="0" smtClean="0"/>
              <a:t> </a:t>
            </a:r>
            <a:r>
              <a:rPr lang="en-US" dirty="0" err="1" smtClean="0"/>
              <a:t>nguời</a:t>
            </a:r>
            <a:r>
              <a:rPr lang="en-US" dirty="0" smtClean="0"/>
              <a:t> </a:t>
            </a:r>
            <a:r>
              <a:rPr lang="en-US" dirty="0" err="1" smtClean="0"/>
              <a:t>có</a:t>
            </a:r>
            <a:r>
              <a:rPr lang="en-US" dirty="0" smtClean="0"/>
              <a:t> </a:t>
            </a:r>
            <a:r>
              <a:rPr lang="en-US" b="1" dirty="0" err="1" smtClean="0"/>
              <a:t>bệnh</a:t>
            </a:r>
            <a:r>
              <a:rPr lang="en-US" b="1" dirty="0" smtClean="0"/>
              <a:t> </a:t>
            </a:r>
            <a:r>
              <a:rPr lang="en-US" b="1" dirty="0" err="1" smtClean="0"/>
              <a:t>tiểu</a:t>
            </a:r>
            <a:r>
              <a:rPr lang="en-US" b="1" dirty="0" smtClean="0"/>
              <a:t> </a:t>
            </a:r>
            <a:r>
              <a:rPr lang="en-US" b="1" dirty="0" err="1" smtClean="0"/>
              <a:t>đường</a:t>
            </a:r>
            <a:r>
              <a:rPr lang="en-US" b="1" dirty="0" smtClean="0"/>
              <a:t> </a:t>
            </a:r>
            <a:r>
              <a:rPr lang="en-US" b="1" dirty="0" err="1" smtClean="0"/>
              <a:t>và</a:t>
            </a:r>
            <a:r>
              <a:rPr lang="en-US" b="1" dirty="0" smtClean="0"/>
              <a:t> </a:t>
            </a:r>
            <a:r>
              <a:rPr lang="en-US" b="1" dirty="0" err="1" smtClean="0"/>
              <a:t>cao</a:t>
            </a:r>
            <a:r>
              <a:rPr lang="en-US" b="1" dirty="0" smtClean="0"/>
              <a:t> </a:t>
            </a:r>
            <a:r>
              <a:rPr lang="en-US" b="1" dirty="0" err="1" smtClean="0"/>
              <a:t>huyết</a:t>
            </a:r>
            <a:r>
              <a:rPr lang="en-US" b="1" dirty="0" smtClean="0"/>
              <a:t> </a:t>
            </a:r>
            <a:r>
              <a:rPr lang="en-US" b="1" dirty="0" err="1" smtClean="0"/>
              <a:t>áp</a:t>
            </a:r>
            <a:r>
              <a:rPr lang="en-US" b="1" dirty="0" smtClean="0"/>
              <a:t> </a:t>
            </a:r>
            <a:r>
              <a:rPr lang="en-US" dirty="0" err="1" smtClean="0"/>
              <a:t>cần</a:t>
            </a:r>
            <a:r>
              <a:rPr lang="en-US" dirty="0" smtClean="0"/>
              <a:t> </a:t>
            </a:r>
            <a:r>
              <a:rPr lang="en-US" dirty="0" err="1" smtClean="0"/>
              <a:t>dược</a:t>
            </a:r>
            <a:r>
              <a:rPr lang="en-US" dirty="0" smtClean="0"/>
              <a:t> </a:t>
            </a:r>
            <a:r>
              <a:rPr lang="en-US" dirty="0" err="1" smtClean="0"/>
              <a:t>diều</a:t>
            </a:r>
            <a:r>
              <a:rPr lang="en-US" dirty="0" smtClean="0"/>
              <a:t> </a:t>
            </a:r>
            <a:r>
              <a:rPr lang="en-US" dirty="0" err="1" smtClean="0"/>
              <a:t>trị</a:t>
            </a:r>
            <a:r>
              <a:rPr lang="en-US" dirty="0" smtClean="0"/>
              <a:t>  </a:t>
            </a:r>
            <a:r>
              <a:rPr lang="en-US" dirty="0" err="1" smtClean="0"/>
              <a:t>dể</a:t>
            </a:r>
            <a:r>
              <a:rPr lang="en-US" dirty="0" smtClean="0"/>
              <a:t> </a:t>
            </a:r>
            <a:r>
              <a:rPr lang="en-US" dirty="0" err="1" smtClean="0"/>
              <a:t>huyết</a:t>
            </a:r>
            <a:r>
              <a:rPr lang="en-US" dirty="0" smtClean="0"/>
              <a:t> </a:t>
            </a:r>
            <a:r>
              <a:rPr lang="en-US" dirty="0" err="1" smtClean="0"/>
              <a:t>áp</a:t>
            </a:r>
            <a:r>
              <a:rPr lang="en-US" dirty="0" smtClean="0"/>
              <a:t>  </a:t>
            </a:r>
            <a:r>
              <a:rPr lang="en-US" b="1" dirty="0" smtClean="0"/>
              <a:t>&lt; 140 /90 mmHg </a:t>
            </a:r>
          </a:p>
          <a:p>
            <a:pPr>
              <a:lnSpc>
                <a:spcPct val="150000"/>
              </a:lnSpc>
            </a:pPr>
            <a:r>
              <a:rPr lang="en-US" dirty="0" err="1" smtClean="0"/>
              <a:t>Mục</a:t>
            </a:r>
            <a:r>
              <a:rPr lang="en-US" dirty="0" smtClean="0"/>
              <a:t> </a:t>
            </a:r>
            <a:r>
              <a:rPr lang="en-US" dirty="0" err="1" smtClean="0"/>
              <a:t>tiêu</a:t>
            </a:r>
            <a:r>
              <a:rPr lang="en-US" dirty="0" smtClean="0"/>
              <a:t> </a:t>
            </a:r>
            <a:r>
              <a:rPr lang="en-US" dirty="0" err="1" smtClean="0"/>
              <a:t>thấp</a:t>
            </a:r>
            <a:r>
              <a:rPr lang="en-US" dirty="0" smtClean="0"/>
              <a:t> </a:t>
            </a:r>
            <a:r>
              <a:rPr lang="en-US" dirty="0" err="1" smtClean="0"/>
              <a:t>hơn</a:t>
            </a:r>
            <a:r>
              <a:rPr lang="en-US" dirty="0" smtClean="0"/>
              <a:t>, </a:t>
            </a:r>
            <a:r>
              <a:rPr lang="en-US" dirty="0" err="1" smtClean="0"/>
              <a:t>chẳng</a:t>
            </a:r>
            <a:r>
              <a:rPr lang="en-US" dirty="0" smtClean="0"/>
              <a:t> </a:t>
            </a:r>
            <a:r>
              <a:rPr lang="en-US" dirty="0" err="1" smtClean="0"/>
              <a:t>hạn</a:t>
            </a:r>
            <a:r>
              <a:rPr lang="en-US" dirty="0" smtClean="0"/>
              <a:t> </a:t>
            </a:r>
            <a:r>
              <a:rPr lang="en-US" b="1" dirty="0" smtClean="0"/>
              <a:t>:  &lt;130/ 80 mmHg</a:t>
            </a:r>
            <a:r>
              <a:rPr lang="en-US" dirty="0" smtClean="0"/>
              <a:t>, </a:t>
            </a:r>
            <a:r>
              <a:rPr lang="en-US" dirty="0" err="1" smtClean="0"/>
              <a:t>có</a:t>
            </a:r>
            <a:r>
              <a:rPr lang="en-US" dirty="0" smtClean="0"/>
              <a:t> </a:t>
            </a:r>
            <a:r>
              <a:rPr lang="en-US" dirty="0" err="1" smtClean="0"/>
              <a:t>thể</a:t>
            </a:r>
            <a:r>
              <a:rPr lang="en-US" dirty="0" smtClean="0"/>
              <a:t> </a:t>
            </a:r>
            <a:r>
              <a:rPr lang="en-US" dirty="0" err="1" smtClean="0"/>
              <a:t>thích</a:t>
            </a:r>
            <a:r>
              <a:rPr lang="en-US" dirty="0" smtClean="0"/>
              <a:t> </a:t>
            </a:r>
            <a:r>
              <a:rPr lang="en-US" dirty="0" err="1" smtClean="0"/>
              <a:t>hợp</a:t>
            </a:r>
            <a:r>
              <a:rPr lang="en-US" dirty="0" smtClean="0"/>
              <a:t> </a:t>
            </a:r>
            <a:r>
              <a:rPr lang="en-US" dirty="0" err="1" smtClean="0"/>
              <a:t>cho</a:t>
            </a:r>
            <a:r>
              <a:rPr lang="en-US" dirty="0" smtClean="0"/>
              <a:t> </a:t>
            </a:r>
            <a:r>
              <a:rPr lang="en-US" dirty="0" err="1" smtClean="0"/>
              <a:t>một</a:t>
            </a:r>
            <a:r>
              <a:rPr lang="en-US" dirty="0" smtClean="0"/>
              <a:t> </a:t>
            </a:r>
            <a:r>
              <a:rPr lang="en-US" dirty="0" err="1" smtClean="0"/>
              <a:t>số</a:t>
            </a:r>
            <a:r>
              <a:rPr lang="en-US" dirty="0" smtClean="0"/>
              <a:t> </a:t>
            </a:r>
            <a:r>
              <a:rPr lang="en-US" dirty="0" err="1" smtClean="0"/>
              <a:t>cá</a:t>
            </a:r>
            <a:r>
              <a:rPr lang="en-US" dirty="0" smtClean="0"/>
              <a:t> </a:t>
            </a:r>
            <a:r>
              <a:rPr lang="en-US" dirty="0" err="1" smtClean="0"/>
              <a:t>nhân</a:t>
            </a:r>
            <a:r>
              <a:rPr lang="en-US" dirty="0" smtClean="0"/>
              <a:t>, </a:t>
            </a:r>
            <a:r>
              <a:rPr lang="en-US" dirty="0" err="1" smtClean="0"/>
              <a:t>nhu</a:t>
            </a:r>
            <a:r>
              <a:rPr lang="en-US" dirty="0" smtClean="0"/>
              <a:t> </a:t>
            </a:r>
            <a:r>
              <a:rPr lang="en-US" dirty="0" err="1" smtClean="0"/>
              <a:t>bệnh</a:t>
            </a:r>
            <a:r>
              <a:rPr lang="en-US" dirty="0" smtClean="0"/>
              <a:t> </a:t>
            </a:r>
            <a:r>
              <a:rPr lang="en-US" dirty="0" err="1" smtClean="0"/>
              <a:t>nhân</a:t>
            </a:r>
            <a:r>
              <a:rPr lang="en-US" dirty="0" smtClean="0"/>
              <a:t> </a:t>
            </a:r>
            <a:r>
              <a:rPr lang="en-US" dirty="0" err="1" smtClean="0"/>
              <a:t>trẻ</a:t>
            </a:r>
            <a:r>
              <a:rPr lang="en-US" dirty="0" smtClean="0"/>
              <a:t> , </a:t>
            </a:r>
            <a:r>
              <a:rPr lang="en-US" dirty="0" err="1" smtClean="0"/>
              <a:t>người</a:t>
            </a:r>
            <a:r>
              <a:rPr lang="en-US" dirty="0" smtClean="0"/>
              <a:t> </a:t>
            </a:r>
            <a:r>
              <a:rPr lang="en-US" dirty="0" err="1" smtClean="0"/>
              <a:t>có</a:t>
            </a:r>
            <a:r>
              <a:rPr lang="en-US" dirty="0" smtClean="0"/>
              <a:t> albumin </a:t>
            </a:r>
            <a:r>
              <a:rPr lang="en-US" dirty="0" err="1" smtClean="0"/>
              <a:t>niệu</a:t>
            </a:r>
            <a:r>
              <a:rPr lang="en-US" dirty="0" smtClean="0"/>
              <a:t>, </a:t>
            </a:r>
            <a:r>
              <a:rPr lang="en-US" dirty="0" err="1" smtClean="0"/>
              <a:t>và</a:t>
            </a:r>
            <a:r>
              <a:rPr lang="en-US" dirty="0" smtClean="0"/>
              <a:t> / </a:t>
            </a:r>
            <a:r>
              <a:rPr lang="en-US" dirty="0" err="1" smtClean="0"/>
              <a:t>hoặc</a:t>
            </a:r>
            <a:r>
              <a:rPr lang="en-US" dirty="0" smtClean="0"/>
              <a:t> </a:t>
            </a:r>
            <a:r>
              <a:rPr lang="en-US" dirty="0" err="1" smtClean="0"/>
              <a:t>xơ</a:t>
            </a:r>
            <a:r>
              <a:rPr lang="en-US" dirty="0" smtClean="0"/>
              <a:t> </a:t>
            </a:r>
            <a:r>
              <a:rPr lang="en-US" dirty="0" err="1" smtClean="0"/>
              <a:t>vữa</a:t>
            </a:r>
            <a:r>
              <a:rPr lang="en-US" dirty="0" smtClean="0"/>
              <a:t> </a:t>
            </a:r>
            <a:r>
              <a:rPr lang="en-US" dirty="0" err="1" smtClean="0"/>
              <a:t>động</a:t>
            </a:r>
            <a:r>
              <a:rPr lang="en-US" dirty="0" smtClean="0"/>
              <a:t> </a:t>
            </a:r>
            <a:r>
              <a:rPr lang="en-US" dirty="0" err="1" smtClean="0"/>
              <a:t>mạch</a:t>
            </a:r>
            <a:endParaRPr lang="en-US" b="1" dirty="0" smtClean="0"/>
          </a:p>
        </p:txBody>
      </p:sp>
      <p:sp>
        <p:nvSpPr>
          <p:cNvPr id="4" name="Title 3"/>
          <p:cNvSpPr txBox="1">
            <a:spLocks noGrp="1"/>
          </p:cNvSpPr>
          <p:nvPr>
            <p:ph type="title"/>
          </p:nvPr>
        </p:nvSpPr>
        <p:spPr>
          <a:xfrm>
            <a:off x="838200" y="420477"/>
            <a:ext cx="10515600" cy="4801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b="1" dirty="0" err="1" smtClean="0">
                <a:solidFill>
                  <a:srgbClr val="FF0000"/>
                </a:solidFill>
              </a:rPr>
              <a:t>Kiểm</a:t>
            </a:r>
            <a:r>
              <a:rPr lang="en-US" sz="2800" b="1" dirty="0" smtClean="0">
                <a:solidFill>
                  <a:srgbClr val="FF0000"/>
                </a:solidFill>
              </a:rPr>
              <a:t> </a:t>
            </a:r>
            <a:r>
              <a:rPr lang="en-US" sz="2800" b="1" dirty="0" err="1" smtClean="0">
                <a:solidFill>
                  <a:srgbClr val="FF0000"/>
                </a:solidFill>
              </a:rPr>
              <a:t>soát</a:t>
            </a:r>
            <a:r>
              <a:rPr lang="en-US" sz="2800" b="1" dirty="0" smtClean="0">
                <a:solidFill>
                  <a:srgbClr val="FF0000"/>
                </a:solidFill>
              </a:rPr>
              <a:t> </a:t>
            </a:r>
            <a:r>
              <a:rPr lang="en-US" sz="2800" b="1" dirty="0" err="1" smtClean="0">
                <a:solidFill>
                  <a:srgbClr val="FF0000"/>
                </a:solidFill>
              </a:rPr>
              <a:t>huyết</a:t>
            </a:r>
            <a:r>
              <a:rPr lang="en-US" sz="2800" b="1" dirty="0" smtClean="0">
                <a:solidFill>
                  <a:srgbClr val="FF0000"/>
                </a:solidFill>
              </a:rPr>
              <a:t> </a:t>
            </a:r>
            <a:r>
              <a:rPr lang="en-US" sz="2800" b="1" dirty="0" err="1" smtClean="0">
                <a:solidFill>
                  <a:srgbClr val="FF0000"/>
                </a:solidFill>
              </a:rPr>
              <a:t>áp</a:t>
            </a:r>
            <a:endParaRPr lang="en-US" sz="2800" b="1" dirty="0">
              <a:solidFill>
                <a:srgbClr val="FF0000"/>
              </a:solidFill>
            </a:endParaRPr>
          </a:p>
        </p:txBody>
      </p:sp>
      <p:sp>
        <p:nvSpPr>
          <p:cNvPr id="8" name="TextBox 7"/>
          <p:cNvSpPr txBox="1"/>
          <p:nvPr/>
        </p:nvSpPr>
        <p:spPr>
          <a:xfrm>
            <a:off x="9019339" y="5735782"/>
            <a:ext cx="1111010" cy="369332"/>
          </a:xfrm>
          <a:prstGeom prst="rect">
            <a:avLst/>
          </a:prstGeom>
          <a:noFill/>
        </p:spPr>
        <p:txBody>
          <a:bodyPr wrap="none" rtlCol="0">
            <a:spAutoFit/>
          </a:bodyPr>
          <a:lstStyle/>
          <a:p>
            <a:r>
              <a:rPr lang="en-US" dirty="0" smtClean="0"/>
              <a:t>ADA 2018</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3381" y="1274618"/>
            <a:ext cx="7952509" cy="4902345"/>
          </a:xfrm>
        </p:spPr>
        <p:txBody>
          <a:bodyPr/>
          <a:lstStyle/>
          <a:p>
            <a:pPr>
              <a:lnSpc>
                <a:spcPct val="150000"/>
              </a:lnSpc>
            </a:pPr>
            <a:r>
              <a:rPr lang="en-US" dirty="0" smtClean="0"/>
              <a:t>Ở </a:t>
            </a:r>
            <a:r>
              <a:rPr lang="en-US" dirty="0" err="1" smtClean="0"/>
              <a:t>những</a:t>
            </a:r>
            <a:r>
              <a:rPr lang="en-US" dirty="0" smtClean="0"/>
              <a:t> </a:t>
            </a:r>
            <a:r>
              <a:rPr lang="en-US" dirty="0" err="1" smtClean="0"/>
              <a:t>bệnh</a:t>
            </a:r>
            <a:r>
              <a:rPr lang="en-US" dirty="0" smtClean="0"/>
              <a:t> </a:t>
            </a:r>
            <a:r>
              <a:rPr lang="en-US" dirty="0" err="1" smtClean="0"/>
              <a:t>nhân</a:t>
            </a:r>
            <a:r>
              <a:rPr lang="en-US" dirty="0" smtClean="0"/>
              <a:t> </a:t>
            </a:r>
            <a:r>
              <a:rPr lang="en-US" dirty="0" err="1" smtClean="0"/>
              <a:t>mang</a:t>
            </a:r>
            <a:r>
              <a:rPr lang="en-US" dirty="0" smtClean="0"/>
              <a:t> </a:t>
            </a:r>
            <a:r>
              <a:rPr lang="en-US" dirty="0" err="1" smtClean="0"/>
              <a:t>thai</a:t>
            </a:r>
            <a:r>
              <a:rPr lang="en-US" dirty="0" smtClean="0"/>
              <a:t> </a:t>
            </a:r>
            <a:r>
              <a:rPr lang="en-US" dirty="0" err="1" smtClean="0"/>
              <a:t>bị</a:t>
            </a:r>
            <a:r>
              <a:rPr lang="en-US" dirty="0" smtClean="0"/>
              <a:t> </a:t>
            </a:r>
            <a:r>
              <a:rPr lang="en-US" dirty="0" err="1" smtClean="0"/>
              <a:t>bệnh</a:t>
            </a:r>
            <a:r>
              <a:rPr lang="en-US" dirty="0" smtClean="0"/>
              <a:t> </a:t>
            </a:r>
            <a:r>
              <a:rPr lang="en-US" dirty="0" err="1" smtClean="0"/>
              <a:t>tiểu</a:t>
            </a:r>
            <a:r>
              <a:rPr lang="en-US" dirty="0" smtClean="0"/>
              <a:t> </a:t>
            </a:r>
            <a:r>
              <a:rPr lang="en-US" dirty="0" err="1" smtClean="0"/>
              <a:t>duờng</a:t>
            </a:r>
            <a:r>
              <a:rPr lang="en-US" dirty="0" smtClean="0"/>
              <a:t> </a:t>
            </a:r>
            <a:r>
              <a:rPr lang="en-US" dirty="0" err="1" smtClean="0"/>
              <a:t>và</a:t>
            </a:r>
            <a:r>
              <a:rPr lang="en-US" dirty="0" smtClean="0"/>
              <a:t> </a:t>
            </a:r>
            <a:r>
              <a:rPr lang="en-US" dirty="0" err="1" smtClean="0"/>
              <a:t>cao</a:t>
            </a:r>
            <a:r>
              <a:rPr lang="en-US" dirty="0" smtClean="0"/>
              <a:t> </a:t>
            </a:r>
            <a:r>
              <a:rPr lang="en-US" dirty="0" err="1" smtClean="0"/>
              <a:t>huyết</a:t>
            </a:r>
            <a:r>
              <a:rPr lang="en-US" dirty="0" smtClean="0"/>
              <a:t> </a:t>
            </a:r>
            <a:r>
              <a:rPr lang="en-US" dirty="0" err="1" smtClean="0"/>
              <a:t>áp</a:t>
            </a:r>
            <a:r>
              <a:rPr lang="en-US" dirty="0" smtClean="0"/>
              <a:t> </a:t>
            </a:r>
            <a:r>
              <a:rPr lang="en-US" dirty="0" err="1" smtClean="0"/>
              <a:t>mạn</a:t>
            </a:r>
            <a:r>
              <a:rPr lang="en-US" dirty="0" smtClean="0"/>
              <a:t> </a:t>
            </a:r>
            <a:r>
              <a:rPr lang="en-US" dirty="0" err="1" smtClean="0"/>
              <a:t>tính</a:t>
            </a:r>
            <a:r>
              <a:rPr lang="en-US" dirty="0" smtClean="0"/>
              <a:t>, </a:t>
            </a:r>
            <a:r>
              <a:rPr lang="en-US" dirty="0" err="1" smtClean="0"/>
              <a:t>mục</a:t>
            </a:r>
            <a:r>
              <a:rPr lang="en-US" dirty="0" smtClean="0"/>
              <a:t> </a:t>
            </a:r>
            <a:r>
              <a:rPr lang="en-US" dirty="0" err="1" smtClean="0"/>
              <a:t>tiêu</a:t>
            </a:r>
            <a:r>
              <a:rPr lang="en-US" dirty="0" smtClean="0"/>
              <a:t>  </a:t>
            </a:r>
            <a:r>
              <a:rPr lang="en-US" dirty="0" err="1" smtClean="0"/>
              <a:t>huyết</a:t>
            </a:r>
            <a:r>
              <a:rPr lang="en-US" dirty="0" smtClean="0"/>
              <a:t> </a:t>
            </a:r>
            <a:r>
              <a:rPr lang="en-US" dirty="0" err="1" smtClean="0"/>
              <a:t>áp</a:t>
            </a:r>
            <a:r>
              <a:rPr lang="en-US" dirty="0" smtClean="0"/>
              <a:t> 120-160/80-105mmHg </a:t>
            </a:r>
            <a:r>
              <a:rPr lang="en-US" dirty="0" err="1" smtClean="0"/>
              <a:t>được</a:t>
            </a:r>
            <a:r>
              <a:rPr lang="en-US" dirty="0" smtClean="0"/>
              <a:t> </a:t>
            </a:r>
            <a:r>
              <a:rPr lang="en-US" dirty="0" err="1" smtClean="0"/>
              <a:t>đề</a:t>
            </a:r>
            <a:r>
              <a:rPr lang="en-US" dirty="0" smtClean="0"/>
              <a:t> </a:t>
            </a:r>
            <a:r>
              <a:rPr lang="en-US" dirty="0" err="1" smtClean="0"/>
              <a:t>nghị</a:t>
            </a:r>
            <a:r>
              <a:rPr lang="en-US" dirty="0" smtClean="0"/>
              <a:t> </a:t>
            </a:r>
            <a:r>
              <a:rPr lang="en-US" dirty="0" err="1" smtClean="0"/>
              <a:t>vì</a:t>
            </a:r>
            <a:r>
              <a:rPr lang="en-US" dirty="0" smtClean="0"/>
              <a:t> </a:t>
            </a:r>
            <a:r>
              <a:rPr lang="en-US" dirty="0" err="1" smtClean="0"/>
              <a:t>lợi</a:t>
            </a:r>
            <a:r>
              <a:rPr lang="en-US" dirty="0" smtClean="0"/>
              <a:t> </a:t>
            </a:r>
            <a:r>
              <a:rPr lang="en-US" dirty="0" err="1" smtClean="0"/>
              <a:t>ích</a:t>
            </a:r>
            <a:r>
              <a:rPr lang="en-US" dirty="0" smtClean="0"/>
              <a:t> </a:t>
            </a:r>
            <a:r>
              <a:rPr lang="en-US" dirty="0" err="1" smtClean="0"/>
              <a:t>sức</a:t>
            </a:r>
            <a:r>
              <a:rPr lang="en-US" dirty="0" smtClean="0"/>
              <a:t> </a:t>
            </a:r>
            <a:r>
              <a:rPr lang="en-US" dirty="0" err="1" smtClean="0"/>
              <a:t>khỏe</a:t>
            </a:r>
            <a:r>
              <a:rPr lang="en-US" dirty="0" smtClean="0"/>
              <a:t> </a:t>
            </a:r>
            <a:r>
              <a:rPr lang="en-US" dirty="0" err="1" smtClean="0"/>
              <a:t>bà</a:t>
            </a:r>
            <a:r>
              <a:rPr lang="en-US" dirty="0" smtClean="0"/>
              <a:t> </a:t>
            </a:r>
            <a:r>
              <a:rPr lang="en-US" dirty="0" err="1" smtClean="0"/>
              <a:t>mẹ</a:t>
            </a:r>
            <a:r>
              <a:rPr lang="en-US" dirty="0" smtClean="0"/>
              <a:t> </a:t>
            </a:r>
            <a:r>
              <a:rPr lang="en-US" dirty="0" err="1" smtClean="0"/>
              <a:t>dài</a:t>
            </a:r>
            <a:r>
              <a:rPr lang="en-US" dirty="0" smtClean="0"/>
              <a:t> </a:t>
            </a:r>
            <a:r>
              <a:rPr lang="en-US" dirty="0" err="1" smtClean="0"/>
              <a:t>hạn</a:t>
            </a:r>
            <a:r>
              <a:rPr lang="en-US" dirty="0" smtClean="0"/>
              <a:t> </a:t>
            </a:r>
            <a:r>
              <a:rPr lang="en-US" dirty="0" err="1" smtClean="0"/>
              <a:t>và</a:t>
            </a:r>
            <a:r>
              <a:rPr lang="en-US" dirty="0" smtClean="0"/>
              <a:t> </a:t>
            </a:r>
            <a:r>
              <a:rPr lang="en-US" dirty="0" err="1" smtClean="0"/>
              <a:t>giảm</a:t>
            </a:r>
            <a:r>
              <a:rPr lang="en-US" dirty="0" smtClean="0"/>
              <a:t> </a:t>
            </a:r>
            <a:r>
              <a:rPr lang="en-US" dirty="0" err="1" smtClean="0"/>
              <a:t>thiểu</a:t>
            </a:r>
            <a:r>
              <a:rPr lang="en-US" dirty="0" smtClean="0"/>
              <a:t> </a:t>
            </a:r>
            <a:r>
              <a:rPr lang="en-US" dirty="0" err="1" smtClean="0"/>
              <a:t>sự</a:t>
            </a:r>
            <a:r>
              <a:rPr lang="en-US" dirty="0" smtClean="0"/>
              <a:t> </a:t>
            </a:r>
            <a:r>
              <a:rPr lang="en-US" dirty="0" err="1" smtClean="0"/>
              <a:t>suy</a:t>
            </a:r>
            <a:r>
              <a:rPr lang="en-US" dirty="0" smtClean="0"/>
              <a:t> </a:t>
            </a:r>
            <a:r>
              <a:rPr lang="en-US" dirty="0" err="1" smtClean="0"/>
              <a:t>thai</a:t>
            </a:r>
            <a:endParaRPr lang="en-US" dirty="0"/>
          </a:p>
        </p:txBody>
      </p:sp>
      <p:sp>
        <p:nvSpPr>
          <p:cNvPr id="4" name="Title 3"/>
          <p:cNvSpPr txBox="1">
            <a:spLocks noGrp="1"/>
          </p:cNvSpPr>
          <p:nvPr>
            <p:ph type="title"/>
          </p:nvPr>
        </p:nvSpPr>
        <p:spPr>
          <a:xfrm>
            <a:off x="838200" y="422716"/>
            <a:ext cx="10515600" cy="4801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b="1" dirty="0" err="1" smtClean="0">
                <a:solidFill>
                  <a:srgbClr val="FF0000"/>
                </a:solidFill>
              </a:rPr>
              <a:t>Kiểm</a:t>
            </a:r>
            <a:r>
              <a:rPr lang="en-US" sz="2800" b="1" dirty="0" smtClean="0">
                <a:solidFill>
                  <a:srgbClr val="FF0000"/>
                </a:solidFill>
              </a:rPr>
              <a:t> </a:t>
            </a:r>
            <a:r>
              <a:rPr lang="en-US" sz="2800" b="1" dirty="0" err="1" smtClean="0">
                <a:solidFill>
                  <a:srgbClr val="FF0000"/>
                </a:solidFill>
              </a:rPr>
              <a:t>soát</a:t>
            </a:r>
            <a:r>
              <a:rPr lang="en-US" sz="2800" b="1" dirty="0" smtClean="0">
                <a:solidFill>
                  <a:srgbClr val="FF0000"/>
                </a:solidFill>
              </a:rPr>
              <a:t> </a:t>
            </a:r>
            <a:r>
              <a:rPr lang="en-US" sz="2800" b="1" dirty="0" err="1" smtClean="0">
                <a:solidFill>
                  <a:srgbClr val="FF0000"/>
                </a:solidFill>
              </a:rPr>
              <a:t>huyết</a:t>
            </a:r>
            <a:r>
              <a:rPr lang="en-US" sz="2800" b="1" dirty="0" smtClean="0">
                <a:solidFill>
                  <a:srgbClr val="FF0000"/>
                </a:solidFill>
              </a:rPr>
              <a:t> </a:t>
            </a:r>
            <a:r>
              <a:rPr lang="en-US" sz="2800" b="1" dirty="0" err="1" smtClean="0">
                <a:solidFill>
                  <a:srgbClr val="FF0000"/>
                </a:solidFill>
              </a:rPr>
              <a:t>áp</a:t>
            </a:r>
            <a:endParaRPr lang="en-US" sz="2800" b="1"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8000" y="304800"/>
            <a:ext cx="11074400" cy="457200"/>
          </a:xfrm>
          <a:prstGeom prst="rect">
            <a:avLst/>
          </a:prstGeom>
          <a:ln>
            <a:no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3200" b="1" dirty="0">
                <a:solidFill>
                  <a:schemeClr val="tx2">
                    <a:lumMod val="50000"/>
                  </a:schemeClr>
                </a:solidFill>
              </a:rPr>
              <a:t>ĐẠI CƯƠNG</a:t>
            </a:r>
          </a:p>
        </p:txBody>
      </p:sp>
      <p:cxnSp>
        <p:nvCxnSpPr>
          <p:cNvPr id="6" name="Straight Connector 5"/>
          <p:cNvCxnSpPr/>
          <p:nvPr/>
        </p:nvCxnSpPr>
        <p:spPr>
          <a:xfrm>
            <a:off x="508000" y="762000"/>
            <a:ext cx="11074400" cy="1588"/>
          </a:xfrm>
          <a:prstGeom prst="line">
            <a:avLst/>
          </a:prstGeom>
        </p:spPr>
        <p:style>
          <a:lnRef idx="3">
            <a:schemeClr val="accent5"/>
          </a:lnRef>
          <a:fillRef idx="0">
            <a:schemeClr val="accent5"/>
          </a:fillRef>
          <a:effectRef idx="2">
            <a:schemeClr val="accent5"/>
          </a:effectRef>
          <a:fontRef idx="minor">
            <a:schemeClr val="tx1"/>
          </a:fontRef>
        </p:style>
      </p:cxnSp>
      <p:sp>
        <p:nvSpPr>
          <p:cNvPr id="15" name="Slide Number Placeholder 14"/>
          <p:cNvSpPr>
            <a:spLocks noGrp="1"/>
          </p:cNvSpPr>
          <p:nvPr>
            <p:ph type="sldNum" sz="quarter" idx="12"/>
          </p:nvPr>
        </p:nvSpPr>
        <p:spPr/>
        <p:txBody>
          <a:bodyPr/>
          <a:lstStyle/>
          <a:p>
            <a:pPr>
              <a:defRPr/>
            </a:pPr>
            <a:fld id="{4D2AD7FB-0743-4BB4-B6D9-889540E220AD}" type="slidenum">
              <a:rPr lang="en-US" smtClean="0"/>
              <a:pPr>
                <a:defRPr/>
              </a:pPr>
              <a:t>6</a:t>
            </a:fld>
            <a:endParaRPr lang="en-US"/>
          </a:p>
        </p:txBody>
      </p:sp>
      <p:pic>
        <p:nvPicPr>
          <p:cNvPr id="1026" name="Picture 2" descr="D:\hinh nen dep\7 (1).jpg"/>
          <p:cNvPicPr>
            <a:picLocks noChangeAspect="1" noChangeArrowheads="1"/>
          </p:cNvPicPr>
          <p:nvPr/>
        </p:nvPicPr>
        <p:blipFill>
          <a:blip r:embed="rId3" cstate="print"/>
          <a:srcRect/>
          <a:stretch>
            <a:fillRect/>
          </a:stretch>
        </p:blipFill>
        <p:spPr bwMode="auto">
          <a:xfrm>
            <a:off x="239775" y="969810"/>
            <a:ext cx="6724650" cy="4336481"/>
          </a:xfrm>
          <a:prstGeom prst="rect">
            <a:avLst/>
          </a:prstGeom>
          <a:noFill/>
        </p:spPr>
      </p:pic>
      <p:pic>
        <p:nvPicPr>
          <p:cNvPr id="7" name="Picture 3" descr="D:\hinh nen dep\tuyn-ty-5-638.jpg"/>
          <p:cNvPicPr>
            <a:picLocks noChangeAspect="1" noChangeArrowheads="1"/>
          </p:cNvPicPr>
          <p:nvPr/>
        </p:nvPicPr>
        <p:blipFill>
          <a:blip r:embed="rId4" cstate="print"/>
          <a:srcRect/>
          <a:stretch>
            <a:fillRect/>
          </a:stretch>
        </p:blipFill>
        <p:spPr bwMode="auto">
          <a:xfrm>
            <a:off x="6525492" y="845127"/>
            <a:ext cx="5375564" cy="6012873"/>
          </a:xfrm>
          <a:prstGeom prst="rect">
            <a:avLst/>
          </a:prstGeom>
          <a:noFill/>
        </p:spPr>
      </p:pic>
      <p:sp>
        <p:nvSpPr>
          <p:cNvPr id="9" name="TextBox 8"/>
          <p:cNvSpPr txBox="1"/>
          <p:nvPr/>
        </p:nvSpPr>
        <p:spPr>
          <a:xfrm>
            <a:off x="858982" y="401774"/>
            <a:ext cx="2702984" cy="461665"/>
          </a:xfrm>
          <a:prstGeom prst="rect">
            <a:avLst/>
          </a:prstGeom>
          <a:noFill/>
        </p:spPr>
        <p:txBody>
          <a:bodyPr wrap="none" rtlCol="0">
            <a:spAutoFit/>
          </a:bodyPr>
          <a:lstStyle/>
          <a:p>
            <a:r>
              <a:rPr lang="en-US" sz="2400" dirty="0" smtClean="0"/>
              <a:t>3 . </a:t>
            </a:r>
            <a:r>
              <a:rPr lang="en-US" sz="2400" dirty="0" err="1" smtClean="0"/>
              <a:t>Cơ</a:t>
            </a:r>
            <a:r>
              <a:rPr lang="en-US" sz="2400" dirty="0" smtClean="0"/>
              <a:t> </a:t>
            </a:r>
            <a:r>
              <a:rPr lang="en-US" sz="2400" dirty="0" err="1" smtClean="0"/>
              <a:t>chế</a:t>
            </a:r>
            <a:r>
              <a:rPr lang="en-US" sz="2400" dirty="0" smtClean="0"/>
              <a:t> </a:t>
            </a:r>
            <a:r>
              <a:rPr lang="en-US" sz="2400" dirty="0" err="1" smtClean="0"/>
              <a:t>bệnh</a:t>
            </a:r>
            <a:r>
              <a:rPr lang="en-US" sz="2400" dirty="0" smtClean="0"/>
              <a:t> </a:t>
            </a:r>
            <a:r>
              <a:rPr lang="en-US" sz="2400" dirty="0" err="1" smtClean="0"/>
              <a:t>sinh</a:t>
            </a:r>
            <a:endParaRPr lang="en-US" sz="24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94500"/>
            <a:ext cx="10515600" cy="4791508"/>
          </a:xfrm>
        </p:spPr>
        <p:txBody>
          <a:bodyPr/>
          <a:lstStyle/>
          <a:p>
            <a:pPr>
              <a:lnSpc>
                <a:spcPct val="150000"/>
              </a:lnSpc>
            </a:pPr>
            <a:r>
              <a:rPr lang="en-US" b="1" dirty="0" err="1" smtClean="0">
                <a:solidFill>
                  <a:srgbClr val="00B0F0"/>
                </a:solidFill>
              </a:rPr>
              <a:t>Ðiều</a:t>
            </a:r>
            <a:r>
              <a:rPr lang="en-US" b="1" dirty="0" smtClean="0">
                <a:solidFill>
                  <a:srgbClr val="00B0F0"/>
                </a:solidFill>
              </a:rPr>
              <a:t> </a:t>
            </a:r>
            <a:r>
              <a:rPr lang="en-US" b="1" dirty="0" err="1" smtClean="0">
                <a:solidFill>
                  <a:srgbClr val="00B0F0"/>
                </a:solidFill>
              </a:rPr>
              <a:t>trị</a:t>
            </a:r>
            <a:r>
              <a:rPr lang="en-US" b="1" dirty="0" smtClean="0">
                <a:solidFill>
                  <a:srgbClr val="00B0F0"/>
                </a:solidFill>
              </a:rPr>
              <a:t> </a:t>
            </a:r>
            <a:r>
              <a:rPr lang="en-US" b="1" dirty="0" err="1" smtClean="0">
                <a:solidFill>
                  <a:srgbClr val="00B0F0"/>
                </a:solidFill>
              </a:rPr>
              <a:t>lối</a:t>
            </a:r>
            <a:r>
              <a:rPr lang="en-US" b="1" dirty="0" smtClean="0">
                <a:solidFill>
                  <a:srgbClr val="00B0F0"/>
                </a:solidFill>
              </a:rPr>
              <a:t> </a:t>
            </a:r>
            <a:r>
              <a:rPr lang="en-US" b="1" dirty="0" err="1" smtClean="0">
                <a:solidFill>
                  <a:srgbClr val="00B0F0"/>
                </a:solidFill>
              </a:rPr>
              <a:t>sống</a:t>
            </a:r>
            <a:r>
              <a:rPr lang="en-US" b="1" dirty="0" smtClean="0">
                <a:solidFill>
                  <a:srgbClr val="00B0F0"/>
                </a:solidFill>
              </a:rPr>
              <a:t> </a:t>
            </a:r>
            <a:r>
              <a:rPr lang="en-US" b="1" dirty="0" err="1" smtClean="0">
                <a:solidFill>
                  <a:srgbClr val="00B0F0"/>
                </a:solidFill>
              </a:rPr>
              <a:t>cho</a:t>
            </a:r>
            <a:r>
              <a:rPr lang="en-US" b="1" dirty="0" smtClean="0">
                <a:solidFill>
                  <a:srgbClr val="00B0F0"/>
                </a:solidFill>
              </a:rPr>
              <a:t> </a:t>
            </a:r>
            <a:r>
              <a:rPr lang="en-US" b="1" dirty="0" err="1" smtClean="0">
                <a:solidFill>
                  <a:srgbClr val="00B0F0"/>
                </a:solidFill>
              </a:rPr>
              <a:t>tăng</a:t>
            </a:r>
            <a:r>
              <a:rPr lang="en-US" b="1" dirty="0" smtClean="0">
                <a:solidFill>
                  <a:srgbClr val="00B0F0"/>
                </a:solidFill>
              </a:rPr>
              <a:t> </a:t>
            </a:r>
            <a:r>
              <a:rPr lang="en-US" b="1" dirty="0" err="1" smtClean="0">
                <a:solidFill>
                  <a:srgbClr val="00B0F0"/>
                </a:solidFill>
              </a:rPr>
              <a:t>huyết</a:t>
            </a:r>
            <a:r>
              <a:rPr lang="en-US" b="1" dirty="0" smtClean="0">
                <a:solidFill>
                  <a:srgbClr val="00B0F0"/>
                </a:solidFill>
              </a:rPr>
              <a:t> </a:t>
            </a:r>
            <a:r>
              <a:rPr lang="en-US" b="1" dirty="0" err="1" smtClean="0">
                <a:solidFill>
                  <a:srgbClr val="00B0F0"/>
                </a:solidFill>
              </a:rPr>
              <a:t>áp</a:t>
            </a:r>
            <a:r>
              <a:rPr lang="en-US" b="1" dirty="0" smtClean="0">
                <a:solidFill>
                  <a:srgbClr val="00B0F0"/>
                </a:solidFill>
              </a:rPr>
              <a:t>  </a:t>
            </a:r>
          </a:p>
          <a:p>
            <a:pPr>
              <a:lnSpc>
                <a:spcPct val="150000"/>
              </a:lnSpc>
              <a:buNone/>
            </a:pPr>
            <a:r>
              <a:rPr lang="en-US" dirty="0" smtClean="0"/>
              <a:t>– </a:t>
            </a:r>
            <a:r>
              <a:rPr lang="en-US" dirty="0" err="1" smtClean="0"/>
              <a:t>Giảm</a:t>
            </a:r>
            <a:r>
              <a:rPr lang="en-US" dirty="0" smtClean="0"/>
              <a:t> </a:t>
            </a:r>
            <a:r>
              <a:rPr lang="en-US" dirty="0" err="1" smtClean="0"/>
              <a:t>cân</a:t>
            </a:r>
            <a:r>
              <a:rPr lang="en-US" dirty="0" smtClean="0"/>
              <a:t> </a:t>
            </a:r>
            <a:r>
              <a:rPr lang="en-US" dirty="0" err="1" smtClean="0"/>
              <a:t>nếu</a:t>
            </a:r>
            <a:r>
              <a:rPr lang="en-US" dirty="0" smtClean="0"/>
              <a:t> </a:t>
            </a:r>
            <a:r>
              <a:rPr lang="en-US" dirty="0" err="1" smtClean="0"/>
              <a:t>thừa</a:t>
            </a:r>
            <a:r>
              <a:rPr lang="en-US" dirty="0" smtClean="0"/>
              <a:t> </a:t>
            </a:r>
            <a:r>
              <a:rPr lang="en-US" dirty="0" err="1" smtClean="0"/>
              <a:t>cân</a:t>
            </a:r>
            <a:endParaRPr lang="en-US" dirty="0" smtClean="0"/>
          </a:p>
          <a:p>
            <a:pPr>
              <a:lnSpc>
                <a:spcPct val="150000"/>
              </a:lnSpc>
              <a:buNone/>
            </a:pPr>
            <a:r>
              <a:rPr lang="en-US" dirty="0" smtClean="0"/>
              <a:t>– </a:t>
            </a:r>
            <a:r>
              <a:rPr lang="en-US" dirty="0" err="1" smtClean="0"/>
              <a:t>Chế</a:t>
            </a:r>
            <a:r>
              <a:rPr lang="en-US" dirty="0" smtClean="0"/>
              <a:t> </a:t>
            </a:r>
            <a:r>
              <a:rPr lang="en-US" dirty="0" err="1" smtClean="0"/>
              <a:t>độ</a:t>
            </a:r>
            <a:r>
              <a:rPr lang="en-US" dirty="0" smtClean="0"/>
              <a:t> </a:t>
            </a:r>
            <a:r>
              <a:rPr lang="en-US" dirty="0" err="1" smtClean="0"/>
              <a:t>ăn</a:t>
            </a:r>
            <a:r>
              <a:rPr lang="en-US" dirty="0" smtClean="0"/>
              <a:t> </a:t>
            </a:r>
            <a:r>
              <a:rPr lang="en-US" dirty="0" err="1" smtClean="0"/>
              <a:t>bao</a:t>
            </a:r>
            <a:r>
              <a:rPr lang="en-US" dirty="0" smtClean="0"/>
              <a:t> </a:t>
            </a:r>
            <a:r>
              <a:rPr lang="en-US" dirty="0" err="1" smtClean="0"/>
              <a:t>gồm</a:t>
            </a:r>
            <a:r>
              <a:rPr lang="en-US" dirty="0" smtClean="0"/>
              <a:t> </a:t>
            </a:r>
            <a:r>
              <a:rPr lang="en-US" dirty="0" err="1" smtClean="0"/>
              <a:t>giảm</a:t>
            </a:r>
            <a:r>
              <a:rPr lang="en-US" dirty="0" smtClean="0"/>
              <a:t> </a:t>
            </a:r>
            <a:r>
              <a:rPr lang="en-US" dirty="0" err="1" smtClean="0"/>
              <a:t>natri</a:t>
            </a:r>
            <a:r>
              <a:rPr lang="en-US" dirty="0" smtClean="0"/>
              <a:t>, </a:t>
            </a:r>
            <a:r>
              <a:rPr lang="en-US" dirty="0" err="1" smtClean="0"/>
              <a:t>tăng</a:t>
            </a:r>
            <a:r>
              <a:rPr lang="en-US" dirty="0" smtClean="0"/>
              <a:t> kali </a:t>
            </a:r>
            <a:r>
              <a:rPr lang="en-US" dirty="0" err="1" smtClean="0"/>
              <a:t>ăn</a:t>
            </a:r>
            <a:r>
              <a:rPr lang="en-US" dirty="0" smtClean="0"/>
              <a:t> </a:t>
            </a:r>
            <a:r>
              <a:rPr lang="en-US" dirty="0" err="1" smtClean="0"/>
              <a:t>vào</a:t>
            </a:r>
            <a:endParaRPr lang="en-US" dirty="0" smtClean="0"/>
          </a:p>
          <a:p>
            <a:pPr>
              <a:lnSpc>
                <a:spcPct val="150000"/>
              </a:lnSpc>
              <a:buNone/>
            </a:pPr>
            <a:r>
              <a:rPr lang="en-US" dirty="0" smtClean="0"/>
              <a:t>– </a:t>
            </a:r>
            <a:r>
              <a:rPr lang="en-US" dirty="0" err="1" smtClean="0"/>
              <a:t>Uống</a:t>
            </a:r>
            <a:r>
              <a:rPr lang="en-US" dirty="0" smtClean="0"/>
              <a:t> </a:t>
            </a:r>
            <a:r>
              <a:rPr lang="en-US" dirty="0" err="1" smtClean="0"/>
              <a:t>rượu</a:t>
            </a:r>
            <a:r>
              <a:rPr lang="en-US" dirty="0" smtClean="0"/>
              <a:t> </a:t>
            </a:r>
            <a:r>
              <a:rPr lang="en-US" dirty="0" err="1" smtClean="0"/>
              <a:t>vừa</a:t>
            </a:r>
            <a:r>
              <a:rPr lang="en-US" dirty="0" smtClean="0"/>
              <a:t> </a:t>
            </a:r>
            <a:r>
              <a:rPr lang="en-US" dirty="0" err="1" smtClean="0"/>
              <a:t>phải</a:t>
            </a:r>
            <a:endParaRPr lang="en-US" dirty="0" smtClean="0"/>
          </a:p>
          <a:p>
            <a:pPr>
              <a:lnSpc>
                <a:spcPct val="150000"/>
              </a:lnSpc>
              <a:buNone/>
            </a:pPr>
            <a:r>
              <a:rPr lang="en-US" dirty="0" smtClean="0"/>
              <a:t>– </a:t>
            </a:r>
            <a:r>
              <a:rPr lang="en-US" dirty="0" err="1" smtClean="0"/>
              <a:t>Tăng</a:t>
            </a:r>
            <a:r>
              <a:rPr lang="en-US" dirty="0" smtClean="0"/>
              <a:t> </a:t>
            </a:r>
            <a:r>
              <a:rPr lang="en-US" dirty="0" err="1" smtClean="0"/>
              <a:t>tập</a:t>
            </a:r>
            <a:r>
              <a:rPr lang="en-US" dirty="0" smtClean="0"/>
              <a:t> </a:t>
            </a:r>
            <a:r>
              <a:rPr lang="en-US" dirty="0" err="1" smtClean="0"/>
              <a:t>luyện</a:t>
            </a:r>
            <a:r>
              <a:rPr lang="en-US" dirty="0" smtClean="0"/>
              <a:t> </a:t>
            </a:r>
            <a:r>
              <a:rPr lang="en-US" dirty="0" err="1" smtClean="0"/>
              <a:t>thể</a:t>
            </a:r>
            <a:r>
              <a:rPr lang="en-US" dirty="0" smtClean="0"/>
              <a:t> </a:t>
            </a:r>
            <a:r>
              <a:rPr lang="en-US" dirty="0" err="1" smtClean="0"/>
              <a:t>dục</a:t>
            </a:r>
            <a:endParaRPr lang="en-US" dirty="0"/>
          </a:p>
        </p:txBody>
      </p:sp>
      <p:sp>
        <p:nvSpPr>
          <p:cNvPr id="4" name="Title 3"/>
          <p:cNvSpPr txBox="1">
            <a:spLocks noGrp="1"/>
          </p:cNvSpPr>
          <p:nvPr>
            <p:ph type="title"/>
          </p:nvPr>
        </p:nvSpPr>
        <p:spPr>
          <a:xfrm>
            <a:off x="838200" y="427406"/>
            <a:ext cx="10515600" cy="4801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b="1" dirty="0" err="1" smtClean="0">
                <a:solidFill>
                  <a:srgbClr val="FF0000"/>
                </a:solidFill>
              </a:rPr>
              <a:t>Kiểm</a:t>
            </a:r>
            <a:r>
              <a:rPr lang="en-US" sz="2800" b="1" dirty="0" smtClean="0">
                <a:solidFill>
                  <a:srgbClr val="FF0000"/>
                </a:solidFill>
              </a:rPr>
              <a:t> </a:t>
            </a:r>
            <a:r>
              <a:rPr lang="en-US" sz="2800" b="1" dirty="0" err="1" smtClean="0">
                <a:solidFill>
                  <a:srgbClr val="FF0000"/>
                </a:solidFill>
              </a:rPr>
              <a:t>soát</a:t>
            </a:r>
            <a:r>
              <a:rPr lang="en-US" sz="2800" b="1" dirty="0" smtClean="0">
                <a:solidFill>
                  <a:srgbClr val="FF0000"/>
                </a:solidFill>
              </a:rPr>
              <a:t> </a:t>
            </a:r>
            <a:r>
              <a:rPr lang="en-US" sz="2800" b="1" dirty="0" err="1" smtClean="0">
                <a:solidFill>
                  <a:srgbClr val="FF0000"/>
                </a:solidFill>
              </a:rPr>
              <a:t>huyết</a:t>
            </a:r>
            <a:r>
              <a:rPr lang="en-US" sz="2800" b="1" dirty="0" smtClean="0">
                <a:solidFill>
                  <a:srgbClr val="FF0000"/>
                </a:solidFill>
              </a:rPr>
              <a:t> </a:t>
            </a:r>
            <a:r>
              <a:rPr lang="en-US" sz="2800" b="1" dirty="0" err="1" smtClean="0">
                <a:solidFill>
                  <a:srgbClr val="FF0000"/>
                </a:solidFill>
              </a:rPr>
              <a:t>áp</a:t>
            </a:r>
            <a:endParaRPr lang="en-US" sz="2800" b="1" dirty="0">
              <a:solidFill>
                <a:srgbClr val="FF0000"/>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DELL\Downloads\IMG_0424.JPG"/>
          <p:cNvPicPr>
            <a:picLocks noGrp="1" noChangeAspect="1" noChangeArrowheads="1"/>
          </p:cNvPicPr>
          <p:nvPr>
            <p:ph idx="1"/>
          </p:nvPr>
        </p:nvPicPr>
        <p:blipFill>
          <a:blip r:embed="rId3" cstate="print"/>
          <a:srcRect/>
          <a:stretch>
            <a:fillRect/>
          </a:stretch>
        </p:blipFill>
        <p:spPr bwMode="auto">
          <a:xfrm>
            <a:off x="1" y="0"/>
            <a:ext cx="11956472" cy="6858000"/>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noGrp="1"/>
          </p:cNvSpPr>
          <p:nvPr>
            <p:ph idx="1"/>
          </p:nvPr>
        </p:nvSpPr>
        <p:spPr>
          <a:xfrm>
            <a:off x="602665" y="1022035"/>
            <a:ext cx="2621102" cy="480131"/>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800" b="1" dirty="0" err="1" smtClean="0">
                <a:solidFill>
                  <a:srgbClr val="FF0000"/>
                </a:solidFill>
              </a:rPr>
              <a:t>Kiểm</a:t>
            </a:r>
            <a:r>
              <a:rPr lang="en-US" sz="2800" b="1" dirty="0" smtClean="0">
                <a:solidFill>
                  <a:srgbClr val="FF0000"/>
                </a:solidFill>
              </a:rPr>
              <a:t> </a:t>
            </a:r>
            <a:r>
              <a:rPr lang="en-US" sz="2800" b="1" dirty="0" err="1" smtClean="0">
                <a:solidFill>
                  <a:srgbClr val="FF0000"/>
                </a:solidFill>
              </a:rPr>
              <a:t>soát</a:t>
            </a:r>
            <a:r>
              <a:rPr lang="en-US" sz="2800" b="1" dirty="0" smtClean="0">
                <a:solidFill>
                  <a:srgbClr val="FF0000"/>
                </a:solidFill>
              </a:rPr>
              <a:t> </a:t>
            </a:r>
            <a:r>
              <a:rPr lang="en-US" b="1" dirty="0" smtClean="0">
                <a:solidFill>
                  <a:srgbClr val="FF0000"/>
                </a:solidFill>
              </a:rPr>
              <a:t>lipid</a:t>
            </a:r>
            <a:endParaRPr lang="en-US" sz="2800" b="1" dirty="0">
              <a:solidFill>
                <a:srgbClr val="FF0000"/>
              </a:solidFill>
            </a:endParaRPr>
          </a:p>
        </p:txBody>
      </p:sp>
      <p:sp>
        <p:nvSpPr>
          <p:cNvPr id="6" name="TextBox 9"/>
          <p:cNvSpPr txBox="1">
            <a:spLocks noGrp="1" noChangeArrowheads="1"/>
          </p:cNvSpPr>
          <p:nvPr>
            <p:ph type="title"/>
          </p:nvPr>
        </p:nvSpPr>
        <p:spPr bwMode="auto">
          <a:xfrm>
            <a:off x="838200" y="365125"/>
            <a:ext cx="10515600" cy="369888"/>
          </a:xfrm>
          <a:prstGeom prst="rect">
            <a:avLst/>
          </a:prstGeom>
          <a:noFill/>
          <a:ln w="9525">
            <a:noFill/>
            <a:miter lim="800000"/>
            <a:headEnd/>
            <a:tailEnd/>
          </a:ln>
        </p:spPr>
        <p:txBody>
          <a:bodyPr>
            <a:spAutoFit/>
          </a:bodyPr>
          <a:lstStyle/>
          <a:p>
            <a:pPr algn="just">
              <a:lnSpc>
                <a:spcPct val="150000"/>
              </a:lnSpc>
            </a:pPr>
            <a:r>
              <a:rPr lang="en-US" sz="2400" b="1" dirty="0">
                <a:solidFill>
                  <a:srgbClr val="10888E"/>
                </a:solidFill>
              </a:rPr>
              <a:t>2</a:t>
            </a:r>
            <a:r>
              <a:rPr lang="en-US" sz="2400" b="1" dirty="0" smtClean="0">
                <a:solidFill>
                  <a:srgbClr val="10888E"/>
                </a:solidFill>
              </a:rPr>
              <a:t>. </a:t>
            </a:r>
            <a:r>
              <a:rPr lang="en-US" sz="2400" b="1" dirty="0">
                <a:solidFill>
                  <a:srgbClr val="10888E"/>
                </a:solidFill>
              </a:rPr>
              <a:t>MỤC TIÊU ĐIỀU TRỊ </a:t>
            </a:r>
          </a:p>
        </p:txBody>
      </p:sp>
      <p:graphicFrame>
        <p:nvGraphicFramePr>
          <p:cNvPr id="4" name="Table 3"/>
          <p:cNvGraphicFramePr>
            <a:graphicFrameLocks noGrp="1"/>
          </p:cNvGraphicFramePr>
          <p:nvPr/>
        </p:nvGraphicFramePr>
        <p:xfrm>
          <a:off x="748145" y="2092035"/>
          <a:ext cx="9975273" cy="4516578"/>
        </p:xfrm>
        <a:graphic>
          <a:graphicData uri="http://schemas.openxmlformats.org/drawingml/2006/table">
            <a:tbl>
              <a:tblPr/>
              <a:tblGrid>
                <a:gridCol w="3690970"/>
                <a:gridCol w="3694911"/>
                <a:gridCol w="2589392"/>
              </a:tblGrid>
              <a:tr h="473055">
                <a:tc rowSpan="2">
                  <a:txBody>
                    <a:bodyPr/>
                    <a:lstStyle/>
                    <a:p>
                      <a:pPr marL="0" marR="0" algn="ctr">
                        <a:lnSpc>
                          <a:spcPct val="115000"/>
                        </a:lnSpc>
                        <a:spcBef>
                          <a:spcPts val="0"/>
                        </a:spcBef>
                        <a:spcAft>
                          <a:spcPts val="0"/>
                        </a:spcAft>
                      </a:pPr>
                      <a:endParaRPr lang="en-US" sz="2000" dirty="0">
                        <a:latin typeface="Times New Roman"/>
                        <a:ea typeface="Times New Roman"/>
                        <a:cs typeface="Times New Roman"/>
                      </a:endParaRPr>
                    </a:p>
                    <a:p>
                      <a:pPr marL="381000" marR="0" algn="ctr">
                        <a:lnSpc>
                          <a:spcPct val="115000"/>
                        </a:lnSpc>
                        <a:spcBef>
                          <a:spcPts val="0"/>
                        </a:spcBef>
                        <a:spcAft>
                          <a:spcPts val="0"/>
                        </a:spcAft>
                      </a:pPr>
                      <a:r>
                        <a:rPr lang="en-US" sz="2000" b="1" dirty="0" err="1">
                          <a:latin typeface="Times New Roman"/>
                          <a:ea typeface="Times New Roman"/>
                          <a:cs typeface="Times New Roman"/>
                        </a:rPr>
                        <a:t>Thể</a:t>
                      </a:r>
                      <a:r>
                        <a:rPr lang="en-US" sz="2000" b="1" dirty="0">
                          <a:latin typeface="Times New Roman"/>
                          <a:ea typeface="Times New Roman"/>
                          <a:cs typeface="Times New Roman"/>
                        </a:rPr>
                        <a:t> </a:t>
                      </a:r>
                      <a:r>
                        <a:rPr lang="en-US" sz="2000" b="1" dirty="0" err="1">
                          <a:latin typeface="Times New Roman"/>
                          <a:ea typeface="Times New Roman"/>
                          <a:cs typeface="Times New Roman"/>
                        </a:rPr>
                        <a:t>trạng</a:t>
                      </a:r>
                      <a:endParaRPr lang="en-US" sz="20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tabLst>
                          <a:tab pos="3171825" algn="l"/>
                        </a:tabLst>
                      </a:pPr>
                      <a:r>
                        <a:rPr lang="en-US" sz="2000" b="1">
                          <a:latin typeface="Times New Roman"/>
                          <a:ea typeface="Times New Roman"/>
                          <a:cs typeface="Times New Roman"/>
                        </a:rPr>
                        <a:t>Chỉ số khối cơ thể (kg/m</a:t>
                      </a:r>
                      <a:r>
                        <a:rPr lang="en-US" sz="2000" b="1" baseline="30000">
                          <a:latin typeface="Times New Roman"/>
                          <a:ea typeface="Times New Roman"/>
                          <a:cs typeface="Times New Roman"/>
                        </a:rPr>
                        <a:t>2</a:t>
                      </a:r>
                      <a:r>
                        <a:rPr lang="en-US" sz="2000" b="1">
                          <a:latin typeface="Times New Roman"/>
                          <a:ea typeface="Times New Roman"/>
                          <a:cs typeface="Times New Roman"/>
                        </a:rPr>
                        <a:t>)</a:t>
                      </a:r>
                      <a:endParaRPr lang="en-US" sz="2000">
                        <a:latin typeface="Calibri"/>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588392">
                <a:tc vMerge="1">
                  <a:txBody>
                    <a:bodyPr/>
                    <a:lstStyle/>
                    <a:p>
                      <a:endParaRPr lang="en-US"/>
                    </a:p>
                  </a:txBody>
                  <a:tcPr/>
                </a:tc>
                <a:tc>
                  <a:txBody>
                    <a:bodyPr/>
                    <a:lstStyle/>
                    <a:p>
                      <a:pPr marL="382905" marR="382905" algn="ctr">
                        <a:lnSpc>
                          <a:spcPct val="115000"/>
                        </a:lnSpc>
                        <a:spcBef>
                          <a:spcPts val="0"/>
                        </a:spcBef>
                        <a:spcAft>
                          <a:spcPts val="0"/>
                        </a:spcAft>
                      </a:pPr>
                      <a:r>
                        <a:rPr lang="en-US" sz="2000" b="1" dirty="0" err="1">
                          <a:latin typeface="Times New Roman"/>
                          <a:ea typeface="Times New Roman"/>
                          <a:cs typeface="Times New Roman"/>
                        </a:rPr>
                        <a:t>Châu</a:t>
                      </a:r>
                      <a:r>
                        <a:rPr lang="en-US" sz="2000" b="1" dirty="0">
                          <a:latin typeface="Times New Roman"/>
                          <a:ea typeface="Times New Roman"/>
                          <a:cs typeface="Times New Roman"/>
                        </a:rPr>
                        <a:t> </a:t>
                      </a:r>
                      <a:r>
                        <a:rPr lang="en-US" sz="2000" b="1" dirty="0" err="1">
                          <a:latin typeface="Times New Roman"/>
                          <a:ea typeface="Times New Roman"/>
                          <a:cs typeface="Times New Roman"/>
                        </a:rPr>
                        <a:t>Âu</a:t>
                      </a:r>
                      <a:r>
                        <a:rPr lang="en-US" sz="2000" b="1" dirty="0">
                          <a:latin typeface="Times New Roman"/>
                          <a:ea typeface="Times New Roman"/>
                          <a:cs typeface="Times New Roman"/>
                        </a:rPr>
                        <a:t> - </a:t>
                      </a:r>
                      <a:r>
                        <a:rPr lang="en-US" sz="2000" b="1" dirty="0" err="1">
                          <a:latin typeface="Times New Roman"/>
                          <a:ea typeface="Times New Roman"/>
                          <a:cs typeface="Times New Roman"/>
                        </a:rPr>
                        <a:t>Mỹ</a:t>
                      </a:r>
                      <a:endParaRPr lang="en-US" sz="20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94665" marR="498475" algn="ctr">
                        <a:lnSpc>
                          <a:spcPct val="115000"/>
                        </a:lnSpc>
                        <a:spcBef>
                          <a:spcPts val="0"/>
                        </a:spcBef>
                        <a:spcAft>
                          <a:spcPts val="0"/>
                        </a:spcAft>
                      </a:pPr>
                      <a:r>
                        <a:rPr lang="en-US" sz="2000" b="1">
                          <a:latin typeface="Times New Roman"/>
                          <a:ea typeface="Times New Roman"/>
                          <a:cs typeface="Times New Roman"/>
                        </a:rPr>
                        <a:t>Châu Á*</a:t>
                      </a:r>
                      <a:endParaRPr lang="en-US" sz="200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4413">
                <a:tc>
                  <a:txBody>
                    <a:bodyPr/>
                    <a:lstStyle/>
                    <a:p>
                      <a:pPr marL="2540" marR="0" algn="ctr">
                        <a:lnSpc>
                          <a:spcPct val="115000"/>
                        </a:lnSpc>
                        <a:spcBef>
                          <a:spcPts val="0"/>
                        </a:spcBef>
                        <a:spcAft>
                          <a:spcPts val="0"/>
                        </a:spcAft>
                      </a:pPr>
                      <a:r>
                        <a:rPr lang="en-US" sz="2000">
                          <a:latin typeface="Times New Roman"/>
                          <a:ea typeface="Times New Roman"/>
                          <a:cs typeface="Times New Roman"/>
                        </a:rPr>
                        <a:t>Gầy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2905" marR="382905" algn="ctr">
                        <a:lnSpc>
                          <a:spcPct val="115000"/>
                        </a:lnSpc>
                        <a:spcBef>
                          <a:spcPts val="0"/>
                        </a:spcBef>
                        <a:spcAft>
                          <a:spcPts val="0"/>
                        </a:spcAft>
                      </a:pPr>
                      <a:r>
                        <a:rPr lang="en-US" sz="2000">
                          <a:latin typeface="Times New Roman"/>
                          <a:ea typeface="Times New Roman"/>
                          <a:cs typeface="Times New Roman"/>
                        </a:rPr>
                        <a:t>&lt; 18,5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94665" marR="496570" algn="ctr">
                        <a:lnSpc>
                          <a:spcPct val="115000"/>
                        </a:lnSpc>
                        <a:spcBef>
                          <a:spcPts val="0"/>
                        </a:spcBef>
                        <a:spcAft>
                          <a:spcPts val="0"/>
                        </a:spcAft>
                      </a:pPr>
                      <a:r>
                        <a:rPr lang="en-US" sz="2000">
                          <a:latin typeface="Times New Roman"/>
                          <a:ea typeface="Times New Roman"/>
                          <a:cs typeface="Times New Roman"/>
                        </a:rPr>
                        <a:t>&lt; 18,5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4413">
                <a:tc>
                  <a:txBody>
                    <a:bodyPr/>
                    <a:lstStyle/>
                    <a:p>
                      <a:pPr marL="2540" marR="0" algn="ctr">
                        <a:lnSpc>
                          <a:spcPct val="115000"/>
                        </a:lnSpc>
                        <a:spcBef>
                          <a:spcPts val="0"/>
                        </a:spcBef>
                        <a:spcAft>
                          <a:spcPts val="0"/>
                        </a:spcAft>
                      </a:pPr>
                      <a:r>
                        <a:rPr lang="en-US" sz="2000" dirty="0" err="1">
                          <a:latin typeface="Times New Roman"/>
                          <a:ea typeface="Times New Roman"/>
                          <a:cs typeface="Times New Roman"/>
                        </a:rPr>
                        <a:t>Bình</a:t>
                      </a:r>
                      <a:r>
                        <a:rPr lang="en-US" sz="2000" dirty="0">
                          <a:latin typeface="Times New Roman"/>
                          <a:ea typeface="Times New Roman"/>
                          <a:cs typeface="Times New Roman"/>
                        </a:rPr>
                        <a:t> </a:t>
                      </a:r>
                      <a:r>
                        <a:rPr lang="en-US" sz="2000" dirty="0" err="1">
                          <a:latin typeface="Times New Roman"/>
                          <a:ea typeface="Times New Roman"/>
                          <a:cs typeface="Times New Roman"/>
                        </a:rPr>
                        <a:t>thường</a:t>
                      </a:r>
                      <a:endParaRPr lang="en-US" sz="20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2270" marR="382905" algn="ctr">
                        <a:lnSpc>
                          <a:spcPct val="115000"/>
                        </a:lnSpc>
                        <a:spcBef>
                          <a:spcPts val="0"/>
                        </a:spcBef>
                        <a:spcAft>
                          <a:spcPts val="0"/>
                        </a:spcAft>
                      </a:pPr>
                      <a:r>
                        <a:rPr lang="en-US" sz="2000">
                          <a:latin typeface="Times New Roman"/>
                          <a:ea typeface="Times New Roman"/>
                          <a:cs typeface="Times New Roman"/>
                        </a:rPr>
                        <a:t>18,5-24,9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94665" marR="498475" algn="ctr">
                        <a:lnSpc>
                          <a:spcPct val="115000"/>
                        </a:lnSpc>
                        <a:spcBef>
                          <a:spcPts val="0"/>
                        </a:spcBef>
                        <a:spcAft>
                          <a:spcPts val="0"/>
                        </a:spcAft>
                      </a:pPr>
                      <a:r>
                        <a:rPr lang="en-US" sz="2000">
                          <a:latin typeface="Times New Roman"/>
                          <a:ea typeface="Times New Roman"/>
                          <a:cs typeface="Times New Roman"/>
                        </a:rPr>
                        <a:t>18,5-22,9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4413">
                <a:tc>
                  <a:txBody>
                    <a:bodyPr/>
                    <a:lstStyle/>
                    <a:p>
                      <a:pPr marL="2540" marR="0" algn="ctr">
                        <a:lnSpc>
                          <a:spcPct val="115000"/>
                        </a:lnSpc>
                        <a:spcBef>
                          <a:spcPts val="0"/>
                        </a:spcBef>
                        <a:spcAft>
                          <a:spcPts val="0"/>
                        </a:spcAft>
                      </a:pPr>
                      <a:r>
                        <a:rPr lang="en-US" sz="2000">
                          <a:latin typeface="Times New Roman"/>
                          <a:ea typeface="Times New Roman"/>
                          <a:cs typeface="Times New Roman"/>
                        </a:rPr>
                        <a:t>Thừa cân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2270" marR="382905" algn="ctr">
                        <a:lnSpc>
                          <a:spcPct val="115000"/>
                        </a:lnSpc>
                        <a:spcBef>
                          <a:spcPts val="0"/>
                        </a:spcBef>
                        <a:spcAft>
                          <a:spcPts val="0"/>
                        </a:spcAft>
                      </a:pPr>
                      <a:r>
                        <a:rPr lang="en-US" sz="2000">
                          <a:latin typeface="Times New Roman"/>
                          <a:ea typeface="Times New Roman"/>
                          <a:cs typeface="Times New Roman"/>
                        </a:rPr>
                        <a:t>25-29,9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94665" marR="496570" algn="ctr">
                        <a:lnSpc>
                          <a:spcPct val="115000"/>
                        </a:lnSpc>
                        <a:spcBef>
                          <a:spcPts val="0"/>
                        </a:spcBef>
                        <a:spcAft>
                          <a:spcPts val="0"/>
                        </a:spcAft>
                      </a:pPr>
                      <a:r>
                        <a:rPr lang="en-US" sz="2000">
                          <a:latin typeface="Times New Roman"/>
                          <a:ea typeface="Times New Roman"/>
                          <a:cs typeface="Times New Roman"/>
                        </a:rPr>
                        <a:t>23 - 24,9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4429">
                <a:tc>
                  <a:txBody>
                    <a:bodyPr/>
                    <a:lstStyle/>
                    <a:p>
                      <a:pPr marL="2540" marR="0" algn="ctr">
                        <a:lnSpc>
                          <a:spcPct val="115000"/>
                        </a:lnSpc>
                        <a:spcBef>
                          <a:spcPts val="0"/>
                        </a:spcBef>
                        <a:spcAft>
                          <a:spcPts val="0"/>
                        </a:spcAft>
                      </a:pPr>
                      <a:r>
                        <a:rPr lang="en-US" sz="2000">
                          <a:latin typeface="Times New Roman"/>
                          <a:ea typeface="Times New Roman"/>
                          <a:cs typeface="Times New Roman"/>
                        </a:rPr>
                        <a:t>Béo phì độ 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2905" marR="382905" algn="ctr">
                        <a:lnSpc>
                          <a:spcPct val="115000"/>
                        </a:lnSpc>
                        <a:spcBef>
                          <a:spcPts val="0"/>
                        </a:spcBef>
                        <a:spcAft>
                          <a:spcPts val="0"/>
                        </a:spcAft>
                      </a:pPr>
                      <a:r>
                        <a:rPr lang="en-US" sz="2000">
                          <a:latin typeface="Times New Roman"/>
                          <a:ea typeface="Times New Roman"/>
                          <a:cs typeface="Times New Roman"/>
                        </a:rPr>
                        <a:t>30 - 34,9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94665" marR="498475" algn="ctr">
                        <a:lnSpc>
                          <a:spcPct val="115000"/>
                        </a:lnSpc>
                        <a:spcBef>
                          <a:spcPts val="0"/>
                        </a:spcBef>
                        <a:spcAft>
                          <a:spcPts val="0"/>
                        </a:spcAft>
                      </a:pPr>
                      <a:r>
                        <a:rPr lang="en-US" sz="2000">
                          <a:latin typeface="Times New Roman"/>
                          <a:ea typeface="Times New Roman"/>
                          <a:cs typeface="Times New Roman"/>
                        </a:rPr>
                        <a:t>25-29,9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4413">
                <a:tc>
                  <a:txBody>
                    <a:bodyPr/>
                    <a:lstStyle/>
                    <a:p>
                      <a:pPr marL="2540" marR="0" algn="ctr">
                        <a:lnSpc>
                          <a:spcPct val="115000"/>
                        </a:lnSpc>
                        <a:spcBef>
                          <a:spcPts val="0"/>
                        </a:spcBef>
                        <a:spcAft>
                          <a:spcPts val="0"/>
                        </a:spcAft>
                      </a:pPr>
                      <a:r>
                        <a:rPr lang="en-US" sz="2000">
                          <a:latin typeface="Times New Roman"/>
                          <a:ea typeface="Times New Roman"/>
                          <a:cs typeface="Times New Roman"/>
                        </a:rPr>
                        <a:t>Béo phì độ II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2905" marR="382905" algn="ctr">
                        <a:lnSpc>
                          <a:spcPct val="115000"/>
                        </a:lnSpc>
                        <a:spcBef>
                          <a:spcPts val="0"/>
                        </a:spcBef>
                        <a:spcAft>
                          <a:spcPts val="0"/>
                        </a:spcAft>
                      </a:pPr>
                      <a:r>
                        <a:rPr lang="en-US" sz="2000">
                          <a:latin typeface="Times New Roman"/>
                          <a:ea typeface="Times New Roman"/>
                          <a:cs typeface="Times New Roman"/>
                        </a:rPr>
                        <a:t>35 - 39,9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94665" marR="498475" algn="ctr">
                        <a:lnSpc>
                          <a:spcPct val="115000"/>
                        </a:lnSpc>
                        <a:spcBef>
                          <a:spcPts val="0"/>
                        </a:spcBef>
                        <a:spcAft>
                          <a:spcPts val="0"/>
                        </a:spcAft>
                      </a:pPr>
                      <a:r>
                        <a:rPr lang="en-US" sz="2000">
                          <a:latin typeface="Times New Roman"/>
                          <a:ea typeface="Times New Roman"/>
                          <a:cs typeface="Times New Roman"/>
                        </a:rPr>
                        <a:t>≥30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3050">
                <a:tc>
                  <a:txBody>
                    <a:bodyPr/>
                    <a:lstStyle/>
                    <a:p>
                      <a:pPr marL="5715" marR="0" algn="ctr">
                        <a:lnSpc>
                          <a:spcPts val="1405"/>
                        </a:lnSpc>
                        <a:spcBef>
                          <a:spcPts val="0"/>
                        </a:spcBef>
                        <a:spcAft>
                          <a:spcPts val="0"/>
                        </a:spcAft>
                        <a:tabLst>
                          <a:tab pos="1830705" algn="l"/>
                        </a:tabLst>
                      </a:pPr>
                      <a:r>
                        <a:rPr lang="en-US" sz="2000" dirty="0" err="1">
                          <a:latin typeface="Times New Roman"/>
                          <a:ea typeface="Times New Roman"/>
                          <a:cs typeface="Times New Roman"/>
                        </a:rPr>
                        <a:t>Béo</a:t>
                      </a:r>
                      <a:r>
                        <a:rPr lang="en-US" sz="2000" dirty="0">
                          <a:latin typeface="Times New Roman"/>
                          <a:ea typeface="Times New Roman"/>
                          <a:cs typeface="Times New Roman"/>
                        </a:rPr>
                        <a:t> </a:t>
                      </a:r>
                      <a:r>
                        <a:rPr lang="en-US" sz="2000" dirty="0" err="1">
                          <a:latin typeface="Times New Roman"/>
                          <a:ea typeface="Times New Roman"/>
                          <a:cs typeface="Times New Roman"/>
                        </a:rPr>
                        <a:t>phì</a:t>
                      </a:r>
                      <a:r>
                        <a:rPr lang="en-US" sz="2000" dirty="0">
                          <a:latin typeface="Times New Roman"/>
                          <a:ea typeface="Times New Roman"/>
                          <a:cs typeface="Times New Roman"/>
                        </a:rPr>
                        <a:t> </a:t>
                      </a:r>
                      <a:r>
                        <a:rPr lang="en-US" sz="2000" dirty="0" err="1">
                          <a:latin typeface="Times New Roman"/>
                          <a:ea typeface="Times New Roman"/>
                          <a:cs typeface="Times New Roman"/>
                        </a:rPr>
                        <a:t>độ</a:t>
                      </a:r>
                      <a:r>
                        <a:rPr lang="en-US" sz="2000" dirty="0">
                          <a:latin typeface="Times New Roman"/>
                          <a:ea typeface="Times New Roman"/>
                          <a:cs typeface="Times New Roman"/>
                        </a:rPr>
                        <a:t> III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715" marR="0" algn="ctr">
                        <a:lnSpc>
                          <a:spcPts val="1405"/>
                        </a:lnSpc>
                        <a:spcBef>
                          <a:spcPts val="0"/>
                        </a:spcBef>
                        <a:spcAft>
                          <a:spcPts val="0"/>
                        </a:spcAft>
                        <a:tabLst>
                          <a:tab pos="1830705" algn="l"/>
                        </a:tabLst>
                      </a:pPr>
                      <a:r>
                        <a:rPr lang="en-US" sz="2000">
                          <a:latin typeface="Times New Roman"/>
                          <a:ea typeface="Times New Roman"/>
                          <a:cs typeface="Times New Roman"/>
                        </a:rPr>
                        <a:t>≥40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 marR="0" algn="ctr">
                        <a:lnSpc>
                          <a:spcPct val="115000"/>
                        </a:lnSpc>
                        <a:spcBef>
                          <a:spcPts val="0"/>
                        </a:spcBef>
                        <a:spcAft>
                          <a:spcPts val="0"/>
                        </a:spcAft>
                      </a:pPr>
                      <a:endParaRPr lang="en-US" sz="20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1"/>
          <p:cNvSpPr>
            <a:spLocks noChangeArrowheads="1"/>
          </p:cNvSpPr>
          <p:nvPr/>
        </p:nvSpPr>
        <p:spPr bwMode="auto">
          <a:xfrm>
            <a:off x="4093449" y="1330915"/>
            <a:ext cx="3395481"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Phân</a:t>
            </a:r>
            <a:r>
              <a:rPr kumimoji="0" lang="en-U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loại</a:t>
            </a:r>
            <a:r>
              <a:rPr kumimoji="0" lang="en-U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thể</a:t>
            </a:r>
            <a:r>
              <a:rPr kumimoji="0" lang="en-U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trạng</a:t>
            </a:r>
            <a:r>
              <a:rPr kumimoji="0" lang="en-U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theo</a:t>
            </a:r>
            <a:r>
              <a:rPr kumimoji="0" lang="en-U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BMI</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4.jpeg"/>
          <p:cNvPicPr>
            <a:picLocks noGrp="1"/>
          </p:cNvPicPr>
          <p:nvPr>
            <p:ph idx="1"/>
          </p:nvPr>
        </p:nvPicPr>
        <p:blipFill>
          <a:blip r:embed="rId2" cstate="print"/>
          <a:stretch>
            <a:fillRect/>
          </a:stretch>
        </p:blipFill>
        <p:spPr>
          <a:xfrm>
            <a:off x="2576945" y="3392146"/>
            <a:ext cx="6497781" cy="3327319"/>
          </a:xfrm>
          <a:prstGeom prst="rect">
            <a:avLst/>
          </a:prstGeom>
        </p:spPr>
      </p:pic>
      <p:sp>
        <p:nvSpPr>
          <p:cNvPr id="5" name="Content Placeholder 4"/>
          <p:cNvSpPr txBox="1">
            <a:spLocks/>
          </p:cNvSpPr>
          <p:nvPr/>
        </p:nvSpPr>
        <p:spPr>
          <a:xfrm>
            <a:off x="602665" y="1271425"/>
            <a:ext cx="2621102" cy="480131"/>
          </a:xfrm>
          <a:prstGeom prst="rect">
            <a:avLst/>
          </a:prstGeom>
        </p:spPr>
        <p:style>
          <a:lnRef idx="2">
            <a:schemeClr val="accent2"/>
          </a:lnRef>
          <a:fillRef idx="1">
            <a:schemeClr val="lt1"/>
          </a:fillRef>
          <a:effectRef idx="0">
            <a:schemeClr val="accent2"/>
          </a:effectRef>
          <a:fontRef idx="minor">
            <a:schemeClr val="dk1"/>
          </a:fontRef>
        </p:style>
        <p:txBody>
          <a:bodyPr vert="horz" wrap="none" lIns="91440" tIns="45720" rIns="91440" bIns="45720" rtlCol="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err="1" smtClean="0">
                <a:ln>
                  <a:noFill/>
                </a:ln>
                <a:solidFill>
                  <a:srgbClr val="FF0000"/>
                </a:solidFill>
                <a:effectLst/>
                <a:uLnTx/>
                <a:uFillTx/>
                <a:latin typeface="+mn-lt"/>
                <a:ea typeface="+mn-ea"/>
                <a:cs typeface="+mn-cs"/>
              </a:rPr>
              <a:t>Kiểm</a:t>
            </a:r>
            <a:r>
              <a:rPr kumimoji="0" lang="en-US" sz="2800" b="1" i="0" u="none" strike="noStrike" kern="1200" cap="none" spc="0" normalizeH="0" baseline="0" noProof="0" dirty="0" smtClean="0">
                <a:ln>
                  <a:noFill/>
                </a:ln>
                <a:solidFill>
                  <a:srgbClr val="FF0000"/>
                </a:solidFill>
                <a:effectLst/>
                <a:uLnTx/>
                <a:uFillTx/>
                <a:latin typeface="+mn-lt"/>
                <a:ea typeface="+mn-ea"/>
                <a:cs typeface="+mn-cs"/>
              </a:rPr>
              <a:t> </a:t>
            </a:r>
            <a:r>
              <a:rPr kumimoji="0" lang="en-US" sz="2800" b="1" i="0" u="none" strike="noStrike" kern="1200" cap="none" spc="0" normalizeH="0" baseline="0" noProof="0" dirty="0" err="1" smtClean="0">
                <a:ln>
                  <a:noFill/>
                </a:ln>
                <a:solidFill>
                  <a:srgbClr val="FF0000"/>
                </a:solidFill>
                <a:effectLst/>
                <a:uLnTx/>
                <a:uFillTx/>
                <a:latin typeface="+mn-lt"/>
                <a:ea typeface="+mn-ea"/>
                <a:cs typeface="+mn-cs"/>
              </a:rPr>
              <a:t>soát</a:t>
            </a:r>
            <a:r>
              <a:rPr kumimoji="0" lang="en-US" sz="2800" b="1" i="0" u="none" strike="noStrike" kern="1200" cap="none" spc="0" normalizeH="0" baseline="0" noProof="0" dirty="0" smtClean="0">
                <a:ln>
                  <a:noFill/>
                </a:ln>
                <a:solidFill>
                  <a:srgbClr val="FF0000"/>
                </a:solidFill>
                <a:effectLst/>
                <a:uLnTx/>
                <a:uFillTx/>
                <a:latin typeface="+mn-lt"/>
                <a:ea typeface="+mn-ea"/>
                <a:cs typeface="+mn-cs"/>
              </a:rPr>
              <a:t> lipid</a:t>
            </a:r>
            <a:endParaRPr kumimoji="0" lang="en-US" sz="2800" b="1" i="0" u="none" strike="noStrike" kern="1200" cap="none" spc="0" normalizeH="0" baseline="0" noProof="0" dirty="0">
              <a:ln>
                <a:noFill/>
              </a:ln>
              <a:solidFill>
                <a:srgbClr val="FF0000"/>
              </a:solidFill>
              <a:effectLst/>
              <a:uLnTx/>
              <a:uFillTx/>
              <a:latin typeface="+mn-lt"/>
              <a:ea typeface="+mn-ea"/>
              <a:cs typeface="+mn-cs"/>
            </a:endParaRPr>
          </a:p>
        </p:txBody>
      </p:sp>
      <p:sp>
        <p:nvSpPr>
          <p:cNvPr id="6" name="TextBox 9"/>
          <p:cNvSpPr txBox="1">
            <a:spLocks noGrp="1" noChangeArrowheads="1"/>
          </p:cNvSpPr>
          <p:nvPr>
            <p:ph type="title"/>
          </p:nvPr>
        </p:nvSpPr>
        <p:spPr bwMode="auto">
          <a:xfrm>
            <a:off x="838200" y="427432"/>
            <a:ext cx="10515600" cy="646331"/>
          </a:xfrm>
          <a:prstGeom prst="rect">
            <a:avLst/>
          </a:prstGeom>
          <a:noFill/>
          <a:ln w="9525">
            <a:noFill/>
            <a:miter lim="800000"/>
            <a:headEnd/>
            <a:tailEnd/>
          </a:ln>
        </p:spPr>
        <p:txBody>
          <a:bodyPr wrap="square">
            <a:spAutoFit/>
          </a:bodyPr>
          <a:lstStyle/>
          <a:p>
            <a:pPr algn="just">
              <a:lnSpc>
                <a:spcPct val="150000"/>
              </a:lnSpc>
            </a:pPr>
            <a:r>
              <a:rPr lang="en-US" sz="2400" b="1" dirty="0">
                <a:solidFill>
                  <a:srgbClr val="10888E"/>
                </a:solidFill>
              </a:rPr>
              <a:t>2</a:t>
            </a:r>
            <a:r>
              <a:rPr lang="en-US" sz="2400" b="1" dirty="0" smtClean="0">
                <a:solidFill>
                  <a:srgbClr val="10888E"/>
                </a:solidFill>
              </a:rPr>
              <a:t>. </a:t>
            </a:r>
            <a:r>
              <a:rPr lang="en-US" sz="2400" b="1" dirty="0">
                <a:solidFill>
                  <a:srgbClr val="10888E"/>
                </a:solidFill>
              </a:rPr>
              <a:t>MỤC TIÊU ĐIỀU TRỊ </a:t>
            </a:r>
          </a:p>
        </p:txBody>
      </p:sp>
      <p:sp>
        <p:nvSpPr>
          <p:cNvPr id="7" name="TextBox 6"/>
          <p:cNvSpPr txBox="1"/>
          <p:nvPr/>
        </p:nvSpPr>
        <p:spPr>
          <a:xfrm>
            <a:off x="900545" y="1787225"/>
            <a:ext cx="10078657" cy="1938992"/>
          </a:xfrm>
          <a:prstGeom prst="rect">
            <a:avLst/>
          </a:prstGeom>
          <a:noFill/>
        </p:spPr>
        <p:txBody>
          <a:bodyPr wrap="none" rtlCol="0">
            <a:spAutoFit/>
          </a:bodyPr>
          <a:lstStyle/>
          <a:p>
            <a:pPr>
              <a:lnSpc>
                <a:spcPct val="150000"/>
              </a:lnSpc>
              <a:buFont typeface="Wingdings" pitchFamily="2" charset="2"/>
              <a:buChar char="Ø"/>
            </a:pP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Nguy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cơ</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với</a:t>
            </a:r>
            <a:r>
              <a:rPr lang="en-US" sz="2000" dirty="0" smtClean="0">
                <a:latin typeface="Times New Roman" pitchFamily="18" charset="0"/>
                <a:cs typeface="Times New Roman" pitchFamily="18" charset="0"/>
              </a:rPr>
              <a:t> ĐTĐ </a:t>
            </a:r>
            <a:r>
              <a:rPr lang="en-US" sz="2000" dirty="0" err="1" smtClean="0">
                <a:latin typeface="Times New Roman" pitchFamily="18" charset="0"/>
                <a:cs typeface="Times New Roman" pitchFamily="18" charset="0"/>
              </a:rPr>
              <a:t>typ</a:t>
            </a:r>
            <a:r>
              <a:rPr lang="en-US" sz="2000" dirty="0" smtClean="0">
                <a:latin typeface="Times New Roman" pitchFamily="18" charset="0"/>
                <a:cs typeface="Times New Roman" pitchFamily="18" charset="0"/>
              </a:rPr>
              <a:t> 2 </a:t>
            </a:r>
            <a:r>
              <a:rPr lang="en-US" sz="2000" dirty="0" err="1" smtClean="0">
                <a:latin typeface="Times New Roman" pitchFamily="18" charset="0"/>
                <a:cs typeface="Times New Roman" pitchFamily="18" charset="0"/>
              </a:rPr>
              <a:t>là</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béo</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bụng</a:t>
            </a:r>
            <a:endParaRPr lang="en-US" sz="2000" dirty="0" smtClean="0">
              <a:latin typeface="Times New Roman" pitchFamily="18" charset="0"/>
              <a:cs typeface="Times New Roman" pitchFamily="18" charset="0"/>
            </a:endParaRPr>
          </a:p>
          <a:p>
            <a:pPr>
              <a:lnSpc>
                <a:spcPct val="150000"/>
              </a:lnSpc>
            </a:pPr>
            <a:r>
              <a:rPr lang="en-US" sz="2000" b="1" dirty="0" smtClean="0">
                <a:latin typeface="Times New Roman" pitchFamily="18" charset="0"/>
                <a:cs typeface="Times New Roman" pitchFamily="18" charset="0"/>
              </a:rPr>
              <a:t>WHR (Waist-Hip Ratio) </a:t>
            </a:r>
            <a:r>
              <a:rPr lang="en-US" sz="2000" dirty="0" err="1" smtClean="0">
                <a:latin typeface="Times New Roman" pitchFamily="18" charset="0"/>
                <a:cs typeface="Times New Roman" pitchFamily="18" charset="0"/>
              </a:rPr>
              <a:t>là</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chỉ</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số</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tính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từ</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số</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đo</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chu</a:t>
            </a:r>
            <a:r>
              <a:rPr lang="en-US" sz="2000" dirty="0" smtClean="0">
                <a:latin typeface="Times New Roman" pitchFamily="18" charset="0"/>
                <a:cs typeface="Times New Roman" pitchFamily="18" charset="0"/>
              </a:rPr>
              <a:t> vi </a:t>
            </a:r>
            <a:r>
              <a:rPr lang="en-US" sz="2000" dirty="0" err="1" smtClean="0">
                <a:latin typeface="Times New Roman" pitchFamily="18" charset="0"/>
                <a:cs typeface="Times New Roman" pitchFamily="18" charset="0"/>
              </a:rPr>
              <a:t>vòng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eo</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chia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cho</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số</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đo</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chu</a:t>
            </a:r>
            <a:r>
              <a:rPr lang="en-US" sz="2000" dirty="0" smtClean="0">
                <a:latin typeface="Times New Roman" pitchFamily="18" charset="0"/>
                <a:cs typeface="Times New Roman" pitchFamily="18" charset="0"/>
              </a:rPr>
              <a:t> vi </a:t>
            </a:r>
            <a:r>
              <a:rPr lang="en-US" sz="2000" dirty="0" err="1" smtClean="0">
                <a:latin typeface="Times New Roman" pitchFamily="18" charset="0"/>
                <a:cs typeface="Times New Roman" pitchFamily="18" charset="0"/>
              </a:rPr>
              <a:t>vòng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hông</a:t>
            </a:r>
            <a:endParaRPr lang="en-US" sz="2000" dirty="0" smtClean="0">
              <a:latin typeface="Times New Roman" pitchFamily="18" charset="0"/>
              <a:cs typeface="Times New Roman" pitchFamily="18" charset="0"/>
            </a:endParaRPr>
          </a:p>
          <a:p>
            <a:pPr>
              <a:lnSpc>
                <a:spcPct val="150000"/>
              </a:lnSpc>
            </a:pPr>
            <a:r>
              <a:rPr lang="en-US" sz="2000" dirty="0" smtClean="0">
                <a:latin typeface="Times New Roman" pitchFamily="18" charset="0"/>
                <a:cs typeface="Times New Roman" pitchFamily="18" charset="0"/>
              </a:rPr>
              <a:t>WHR </a:t>
            </a:r>
            <a:r>
              <a:rPr lang="en-US" sz="2000" dirty="0" err="1" smtClean="0">
                <a:latin typeface="Times New Roman" pitchFamily="18" charset="0"/>
                <a:cs typeface="Times New Roman" pitchFamily="18" charset="0"/>
              </a:rPr>
              <a:t>khoảng</a:t>
            </a:r>
            <a:r>
              <a:rPr lang="en-US" sz="2000"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0,7</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cho</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nữ</a:t>
            </a:r>
            <a:r>
              <a:rPr lang="en-US" sz="2000"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và</a:t>
            </a:r>
            <a:r>
              <a:rPr lang="en-US" sz="2000" b="1" dirty="0" smtClean="0">
                <a:latin typeface="Times New Roman" pitchFamily="18" charset="0"/>
                <a:cs typeface="Times New Roman" pitchFamily="18" charset="0"/>
              </a:rPr>
              <a:t> 0,9 </a:t>
            </a:r>
            <a:r>
              <a:rPr lang="en-US" sz="2000" dirty="0" err="1" smtClean="0">
                <a:latin typeface="Times New Roman" pitchFamily="18" charset="0"/>
                <a:cs typeface="Times New Roman" pitchFamily="18" charset="0"/>
              </a:rPr>
              <a:t>cho</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nam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được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coi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là</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tốt</a:t>
            </a:r>
            <a:r>
              <a:rPr lang="en-US" sz="2000" dirty="0" smtClean="0">
                <a:latin typeface="Times New Roman" pitchFamily="18" charset="0"/>
                <a:cs typeface="Times New Roman" pitchFamily="18" charset="0"/>
              </a:rPr>
              <a:t>.</a:t>
            </a:r>
          </a:p>
          <a:p>
            <a:pPr>
              <a:lnSpc>
                <a:spcPct val="150000"/>
              </a:lnSpc>
            </a:pP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err="1" smtClean="0"/>
              <a:t>Ðể</a:t>
            </a:r>
            <a:r>
              <a:rPr lang="en-US" dirty="0" smtClean="0"/>
              <a:t> </a:t>
            </a:r>
            <a:r>
              <a:rPr lang="en-US" dirty="0" err="1" smtClean="0"/>
              <a:t>cải</a:t>
            </a:r>
            <a:r>
              <a:rPr lang="en-US" dirty="0" smtClean="0"/>
              <a:t> </a:t>
            </a:r>
            <a:r>
              <a:rPr lang="en-US" dirty="0" err="1" smtClean="0"/>
              <a:t>thiện</a:t>
            </a:r>
            <a:r>
              <a:rPr lang="en-US" dirty="0" smtClean="0"/>
              <a:t> lipid ở </a:t>
            </a:r>
            <a:r>
              <a:rPr lang="en-US" dirty="0" err="1" smtClean="0"/>
              <a:t>bệnh</a:t>
            </a:r>
            <a:r>
              <a:rPr lang="en-US" dirty="0" smtClean="0"/>
              <a:t> </a:t>
            </a:r>
            <a:r>
              <a:rPr lang="en-US" dirty="0" err="1" smtClean="0"/>
              <a:t>nhân</a:t>
            </a:r>
            <a:r>
              <a:rPr lang="en-US" dirty="0" smtClean="0"/>
              <a:t> </a:t>
            </a:r>
            <a:r>
              <a:rPr lang="en-US" dirty="0" err="1" smtClean="0"/>
              <a:t>tiểu</a:t>
            </a:r>
            <a:r>
              <a:rPr lang="en-US" dirty="0" smtClean="0"/>
              <a:t> </a:t>
            </a:r>
            <a:r>
              <a:rPr lang="en-US" dirty="0" err="1" smtClean="0"/>
              <a:t>duờng</a:t>
            </a:r>
            <a:r>
              <a:rPr lang="en-US" dirty="0" smtClean="0"/>
              <a:t>, </a:t>
            </a:r>
            <a:r>
              <a:rPr lang="en-US" dirty="0" err="1" smtClean="0"/>
              <a:t>khuyên</a:t>
            </a:r>
            <a:r>
              <a:rPr lang="en-US" dirty="0" smtClean="0"/>
              <a:t> </a:t>
            </a:r>
            <a:r>
              <a:rPr lang="en-US" dirty="0" err="1" smtClean="0"/>
              <a:t>thay</a:t>
            </a:r>
            <a:r>
              <a:rPr lang="en-US" dirty="0" smtClean="0"/>
              <a:t> </a:t>
            </a:r>
            <a:r>
              <a:rPr lang="en-US" dirty="0" err="1" smtClean="0"/>
              <a:t>dổi</a:t>
            </a:r>
            <a:r>
              <a:rPr lang="en-US" dirty="0" smtClean="0"/>
              <a:t> </a:t>
            </a:r>
            <a:r>
              <a:rPr lang="en-US" dirty="0" err="1" smtClean="0"/>
              <a:t>lối</a:t>
            </a:r>
            <a:r>
              <a:rPr lang="en-US" dirty="0" smtClean="0"/>
              <a:t> </a:t>
            </a:r>
            <a:r>
              <a:rPr lang="en-US" dirty="0" err="1" smtClean="0"/>
              <a:t>sống</a:t>
            </a:r>
            <a:r>
              <a:rPr lang="en-US" dirty="0" smtClean="0"/>
              <a:t> </a:t>
            </a:r>
            <a:r>
              <a:rPr lang="en-US" b="1" dirty="0" smtClean="0"/>
              <a:t>:</a:t>
            </a:r>
          </a:p>
          <a:p>
            <a:pPr>
              <a:buNone/>
            </a:pPr>
            <a:r>
              <a:rPr lang="en-US" dirty="0" smtClean="0"/>
              <a:t>– </a:t>
            </a:r>
            <a:r>
              <a:rPr lang="en-US" dirty="0" err="1" smtClean="0"/>
              <a:t>Giảm</a:t>
            </a:r>
            <a:r>
              <a:rPr lang="en-US" dirty="0" smtClean="0"/>
              <a:t> </a:t>
            </a:r>
            <a:r>
              <a:rPr lang="en-US" dirty="0" err="1" smtClean="0"/>
              <a:t>chất</a:t>
            </a:r>
            <a:r>
              <a:rPr lang="en-US" dirty="0" smtClean="0"/>
              <a:t> </a:t>
            </a:r>
            <a:r>
              <a:rPr lang="en-US" dirty="0" err="1" smtClean="0"/>
              <a:t>béo</a:t>
            </a:r>
            <a:r>
              <a:rPr lang="en-US" dirty="0" smtClean="0"/>
              <a:t> </a:t>
            </a:r>
            <a:r>
              <a:rPr lang="en-US" dirty="0" err="1" smtClean="0"/>
              <a:t>bão</a:t>
            </a:r>
            <a:r>
              <a:rPr lang="en-US" dirty="0" smtClean="0"/>
              <a:t> </a:t>
            </a:r>
            <a:r>
              <a:rPr lang="en-US" dirty="0" err="1" smtClean="0"/>
              <a:t>hòa</a:t>
            </a:r>
            <a:r>
              <a:rPr lang="en-US" dirty="0" smtClean="0"/>
              <a:t> , </a:t>
            </a:r>
            <a:r>
              <a:rPr lang="en-US" dirty="0" err="1" smtClean="0"/>
              <a:t>chất</a:t>
            </a:r>
            <a:r>
              <a:rPr lang="en-US" dirty="0" smtClean="0"/>
              <a:t> </a:t>
            </a:r>
            <a:r>
              <a:rPr lang="en-US" dirty="0" err="1" smtClean="0"/>
              <a:t>béo</a:t>
            </a:r>
            <a:r>
              <a:rPr lang="en-US" dirty="0" smtClean="0"/>
              <a:t> trans, cholesterol</a:t>
            </a:r>
          </a:p>
          <a:p>
            <a:pPr>
              <a:buNone/>
            </a:pPr>
            <a:r>
              <a:rPr lang="en-US" dirty="0" smtClean="0"/>
              <a:t>– </a:t>
            </a:r>
            <a:r>
              <a:rPr lang="en-US" dirty="0" err="1" smtClean="0"/>
              <a:t>Giảm</a:t>
            </a:r>
            <a:r>
              <a:rPr lang="en-US" dirty="0" smtClean="0"/>
              <a:t> </a:t>
            </a:r>
            <a:r>
              <a:rPr lang="en-US" dirty="0" err="1" smtClean="0"/>
              <a:t>cân</a:t>
            </a:r>
            <a:r>
              <a:rPr lang="en-US" dirty="0" smtClean="0"/>
              <a:t> ( </a:t>
            </a:r>
            <a:r>
              <a:rPr lang="en-US" dirty="0" err="1" smtClean="0"/>
              <a:t>nếu</a:t>
            </a:r>
            <a:r>
              <a:rPr lang="en-US" dirty="0" smtClean="0"/>
              <a:t> </a:t>
            </a:r>
            <a:r>
              <a:rPr lang="en-US" dirty="0" err="1" smtClean="0"/>
              <a:t>có</a:t>
            </a:r>
            <a:r>
              <a:rPr lang="en-US" dirty="0" smtClean="0"/>
              <a:t> </a:t>
            </a:r>
            <a:r>
              <a:rPr lang="en-US" dirty="0" err="1" smtClean="0"/>
              <a:t>chỉ</a:t>
            </a:r>
            <a:r>
              <a:rPr lang="en-US" dirty="0" smtClean="0"/>
              <a:t> </a:t>
            </a:r>
            <a:r>
              <a:rPr lang="en-US" dirty="0" err="1" smtClean="0"/>
              <a:t>định</a:t>
            </a:r>
            <a:r>
              <a:rPr lang="en-US" dirty="0" smtClean="0"/>
              <a:t>)</a:t>
            </a:r>
          </a:p>
          <a:p>
            <a:pPr>
              <a:buNone/>
            </a:pPr>
            <a:r>
              <a:rPr lang="en-US" dirty="0" smtClean="0"/>
              <a:t>– </a:t>
            </a:r>
            <a:r>
              <a:rPr lang="en-US" dirty="0" err="1" smtClean="0"/>
              <a:t>Tăng</a:t>
            </a:r>
            <a:r>
              <a:rPr lang="en-US" dirty="0" smtClean="0"/>
              <a:t> </a:t>
            </a:r>
            <a:r>
              <a:rPr lang="en-US" dirty="0" err="1" smtClean="0"/>
              <a:t>cường</a:t>
            </a:r>
            <a:r>
              <a:rPr lang="en-US" dirty="0" smtClean="0"/>
              <a:t> </a:t>
            </a:r>
            <a:r>
              <a:rPr lang="en-US" dirty="0" err="1" smtClean="0"/>
              <a:t>hoạt</a:t>
            </a:r>
            <a:r>
              <a:rPr lang="en-US" dirty="0" smtClean="0"/>
              <a:t> </a:t>
            </a:r>
            <a:r>
              <a:rPr lang="en-US" dirty="0" err="1" smtClean="0"/>
              <a:t>động</a:t>
            </a:r>
            <a:r>
              <a:rPr lang="en-US" dirty="0" smtClean="0"/>
              <a:t> </a:t>
            </a:r>
            <a:r>
              <a:rPr lang="en-US" dirty="0" err="1" smtClean="0"/>
              <a:t>thể</a:t>
            </a:r>
            <a:r>
              <a:rPr lang="en-US" dirty="0" smtClean="0"/>
              <a:t> </a:t>
            </a:r>
            <a:r>
              <a:rPr lang="en-US" dirty="0" err="1" smtClean="0"/>
              <a:t>lực</a:t>
            </a:r>
            <a:r>
              <a:rPr lang="en-US" dirty="0" smtClean="0"/>
              <a:t>.</a:t>
            </a:r>
            <a:endParaRPr lang="en-US" dirty="0"/>
          </a:p>
        </p:txBody>
      </p:sp>
      <p:sp>
        <p:nvSpPr>
          <p:cNvPr id="4" name="Content Placeholder 4"/>
          <p:cNvSpPr txBox="1">
            <a:spLocks noGrp="1"/>
          </p:cNvSpPr>
          <p:nvPr>
            <p:ph type="title"/>
          </p:nvPr>
        </p:nvSpPr>
        <p:spPr>
          <a:xfrm>
            <a:off x="838200" y="1092439"/>
            <a:ext cx="10515600" cy="480131"/>
          </a:xfrm>
          <a:prstGeom prst="rect">
            <a:avLst/>
          </a:prstGeom>
          <a:noFill/>
        </p:spPr>
        <p:txBody>
          <a:bodyPr vert="horz" wrap="square" lIns="91440" tIns="45720" rIns="91440" bIns="45720" rtlCol="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err="1" smtClean="0">
                <a:ln>
                  <a:noFill/>
                </a:ln>
                <a:solidFill>
                  <a:srgbClr val="FF0000"/>
                </a:solidFill>
                <a:effectLst/>
                <a:uLnTx/>
                <a:uFillTx/>
                <a:latin typeface="+mn-lt"/>
                <a:ea typeface="+mn-ea"/>
                <a:cs typeface="+mn-cs"/>
              </a:rPr>
              <a:t>Kiểm</a:t>
            </a:r>
            <a:r>
              <a:rPr kumimoji="0" lang="en-US" sz="2800" b="1" i="0" u="none" strike="noStrike" kern="1200" cap="none" spc="0" normalizeH="0" baseline="0" noProof="0" dirty="0" smtClean="0">
                <a:ln>
                  <a:noFill/>
                </a:ln>
                <a:solidFill>
                  <a:srgbClr val="FF0000"/>
                </a:solidFill>
                <a:effectLst/>
                <a:uLnTx/>
                <a:uFillTx/>
                <a:latin typeface="+mn-lt"/>
                <a:ea typeface="+mn-ea"/>
                <a:cs typeface="+mn-cs"/>
              </a:rPr>
              <a:t> </a:t>
            </a:r>
            <a:r>
              <a:rPr kumimoji="0" lang="en-US" sz="2800" b="1" i="0" u="none" strike="noStrike" kern="1200" cap="none" spc="0" normalizeH="0" baseline="0" noProof="0" dirty="0" err="1" smtClean="0">
                <a:ln>
                  <a:noFill/>
                </a:ln>
                <a:solidFill>
                  <a:srgbClr val="FF0000"/>
                </a:solidFill>
                <a:effectLst/>
                <a:uLnTx/>
                <a:uFillTx/>
                <a:latin typeface="+mn-lt"/>
                <a:ea typeface="+mn-ea"/>
                <a:cs typeface="+mn-cs"/>
              </a:rPr>
              <a:t>soát</a:t>
            </a:r>
            <a:r>
              <a:rPr kumimoji="0" lang="en-US" sz="2800" b="1" i="0" u="none" strike="noStrike" kern="1200" cap="none" spc="0" normalizeH="0" baseline="0" noProof="0" dirty="0" smtClean="0">
                <a:ln>
                  <a:noFill/>
                </a:ln>
                <a:solidFill>
                  <a:srgbClr val="FF0000"/>
                </a:solidFill>
                <a:effectLst/>
                <a:uLnTx/>
                <a:uFillTx/>
                <a:latin typeface="+mn-lt"/>
                <a:ea typeface="+mn-ea"/>
                <a:cs typeface="+mn-cs"/>
              </a:rPr>
              <a:t> lipid</a:t>
            </a:r>
            <a:endParaRPr kumimoji="0" lang="en-US" sz="2800" b="1" i="0" u="none" strike="noStrike" kern="1200" cap="none" spc="0" normalizeH="0" baseline="0" noProof="0" dirty="0">
              <a:ln>
                <a:noFill/>
              </a:ln>
              <a:solidFill>
                <a:srgbClr val="FF0000"/>
              </a:solidFill>
              <a:effectLst/>
              <a:uLnTx/>
              <a:uFillTx/>
              <a:latin typeface="+mn-lt"/>
              <a:ea typeface="+mn-ea"/>
              <a:cs typeface="+mn-cs"/>
            </a:endParaRPr>
          </a:p>
        </p:txBody>
      </p:sp>
      <p:sp>
        <p:nvSpPr>
          <p:cNvPr id="5" name="TextBox 9"/>
          <p:cNvSpPr txBox="1">
            <a:spLocks noChangeArrowheads="1"/>
          </p:cNvSpPr>
          <p:nvPr/>
        </p:nvSpPr>
        <p:spPr bwMode="auto">
          <a:xfrm>
            <a:off x="838200" y="427432"/>
            <a:ext cx="10515600" cy="646331"/>
          </a:xfrm>
          <a:prstGeom prst="rect">
            <a:avLst/>
          </a:prstGeom>
          <a:noFill/>
          <a:ln w="9525">
            <a:noFill/>
            <a:miter lim="800000"/>
            <a:headEnd/>
            <a:tailEnd/>
          </a:ln>
        </p:spPr>
        <p:txBody>
          <a:bodyPr vert="horz" wrap="square" lIns="91440" tIns="45720" rIns="91440" bIns="45720" rtlCol="0" anchor="ctr">
            <a:spAutoFit/>
          </a:bodyPr>
          <a:lstStyle/>
          <a:p>
            <a:pPr marL="0" marR="0" lvl="0" indent="0" algn="just" defTabSz="914400" rtl="0" eaLnBrk="1" fontAlgn="auto" latinLnBrk="0" hangingPunct="1">
              <a:lnSpc>
                <a:spcPct val="15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10888E"/>
                </a:solidFill>
                <a:effectLst/>
                <a:uLnTx/>
                <a:uFillTx/>
                <a:latin typeface="+mj-lt"/>
                <a:ea typeface="+mj-ea"/>
                <a:cs typeface="+mj-cs"/>
              </a:rPr>
              <a:t>2. MỤC TIÊU ĐIỀU TRỊ </a:t>
            </a:r>
            <a:endParaRPr kumimoji="0" lang="en-US" sz="2400" b="1" i="0" u="none" strike="noStrike" kern="1200" cap="none" spc="0" normalizeH="0" baseline="0" noProof="0" dirty="0">
              <a:ln>
                <a:noFill/>
              </a:ln>
              <a:solidFill>
                <a:srgbClr val="10888E"/>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34670"/>
            <a:ext cx="10515600" cy="4351338"/>
          </a:xfrm>
        </p:spPr>
        <p:txBody>
          <a:bodyPr>
            <a:noAutofit/>
          </a:bodyPr>
          <a:lstStyle/>
          <a:p>
            <a:pPr>
              <a:lnSpc>
                <a:spcPct val="170000"/>
              </a:lnSpc>
              <a:buFont typeface="Wingdings" pitchFamily="2" charset="2"/>
              <a:buChar char="Ø"/>
            </a:pPr>
            <a:r>
              <a:rPr lang="en-US" sz="2400" dirty="0" smtClean="0"/>
              <a:t> </a:t>
            </a:r>
            <a:r>
              <a:rPr lang="en-US" sz="2400" dirty="0" err="1" smtClean="0"/>
              <a:t>Ðiều</a:t>
            </a:r>
            <a:r>
              <a:rPr lang="en-US" sz="2400" dirty="0" smtClean="0"/>
              <a:t> </a:t>
            </a:r>
            <a:r>
              <a:rPr lang="en-US" sz="2400" dirty="0" err="1" smtClean="0"/>
              <a:t>trị</a:t>
            </a:r>
            <a:r>
              <a:rPr lang="en-US" sz="2400" dirty="0" smtClean="0"/>
              <a:t> </a:t>
            </a:r>
            <a:r>
              <a:rPr lang="en-US" sz="2400" dirty="0" err="1" smtClean="0"/>
              <a:t>bằng</a:t>
            </a:r>
            <a:r>
              <a:rPr lang="en-US" sz="2400" dirty="0" smtClean="0"/>
              <a:t> </a:t>
            </a:r>
            <a:r>
              <a:rPr lang="en-US" sz="2400" dirty="0" err="1" smtClean="0"/>
              <a:t>statin</a:t>
            </a:r>
            <a:r>
              <a:rPr lang="en-US" sz="2400" dirty="0" smtClean="0"/>
              <a:t> </a:t>
            </a:r>
            <a:r>
              <a:rPr lang="en-US" sz="2400" dirty="0" err="1" smtClean="0"/>
              <a:t>nên</a:t>
            </a:r>
            <a:r>
              <a:rPr lang="en-US" sz="2400" dirty="0" smtClean="0"/>
              <a:t> </a:t>
            </a:r>
            <a:r>
              <a:rPr lang="en-US" sz="2400" dirty="0" err="1" smtClean="0"/>
              <a:t>được</a:t>
            </a:r>
            <a:r>
              <a:rPr lang="en-US" sz="2400" dirty="0" smtClean="0"/>
              <a:t> </a:t>
            </a:r>
            <a:r>
              <a:rPr lang="en-US" sz="2400" dirty="0" err="1" smtClean="0"/>
              <a:t>thêm</a:t>
            </a:r>
            <a:r>
              <a:rPr lang="en-US" sz="2400" dirty="0" smtClean="0"/>
              <a:t> </a:t>
            </a:r>
            <a:r>
              <a:rPr lang="en-US" sz="2400" dirty="0" err="1" smtClean="0"/>
              <a:t>vào</a:t>
            </a:r>
            <a:r>
              <a:rPr lang="en-US" sz="2400" dirty="0" smtClean="0"/>
              <a:t> </a:t>
            </a:r>
            <a:r>
              <a:rPr lang="en-US" sz="2400" dirty="0" err="1" smtClean="0"/>
              <a:t>điều</a:t>
            </a:r>
            <a:r>
              <a:rPr lang="en-US" sz="2400" dirty="0" smtClean="0"/>
              <a:t>  </a:t>
            </a:r>
            <a:r>
              <a:rPr lang="en-US" sz="2400" dirty="0" err="1" smtClean="0"/>
              <a:t>trị</a:t>
            </a:r>
            <a:r>
              <a:rPr lang="en-US" sz="2400" dirty="0" smtClean="0"/>
              <a:t> </a:t>
            </a:r>
            <a:r>
              <a:rPr lang="en-US" sz="2400" dirty="0" err="1" smtClean="0"/>
              <a:t>lối</a:t>
            </a:r>
            <a:r>
              <a:rPr lang="en-US" sz="2400" dirty="0" smtClean="0"/>
              <a:t> </a:t>
            </a:r>
            <a:r>
              <a:rPr lang="en-US" sz="2400" dirty="0" err="1" smtClean="0"/>
              <a:t>sống</a:t>
            </a:r>
            <a:endParaRPr lang="en-US" sz="2400" dirty="0" smtClean="0"/>
          </a:p>
          <a:p>
            <a:pPr>
              <a:lnSpc>
                <a:spcPct val="170000"/>
              </a:lnSpc>
              <a:buNone/>
            </a:pPr>
            <a:r>
              <a:rPr lang="en-US" sz="2400" dirty="0" smtClean="0"/>
              <a:t>– </a:t>
            </a:r>
            <a:r>
              <a:rPr lang="en-US" sz="2400" dirty="0" err="1" smtClean="0"/>
              <a:t>Với</a:t>
            </a:r>
            <a:r>
              <a:rPr lang="en-US" sz="2400" dirty="0" smtClean="0"/>
              <a:t> </a:t>
            </a:r>
            <a:r>
              <a:rPr lang="en-US" sz="2400" dirty="0" err="1" smtClean="0"/>
              <a:t>bệnh</a:t>
            </a:r>
            <a:r>
              <a:rPr lang="en-US" sz="2400" dirty="0" smtClean="0"/>
              <a:t> </a:t>
            </a:r>
            <a:r>
              <a:rPr lang="en-US" sz="2400" dirty="0" err="1" smtClean="0"/>
              <a:t>tim</a:t>
            </a:r>
            <a:r>
              <a:rPr lang="en-US" sz="2400" dirty="0" smtClean="0"/>
              <a:t> </a:t>
            </a:r>
            <a:r>
              <a:rPr lang="en-US" sz="2400" dirty="0" err="1" smtClean="0"/>
              <a:t>mạch</a:t>
            </a:r>
            <a:r>
              <a:rPr lang="en-US" sz="2400" dirty="0" smtClean="0"/>
              <a:t> </a:t>
            </a:r>
            <a:r>
              <a:rPr lang="en-US" sz="2400" dirty="0" err="1" smtClean="0"/>
              <a:t>rõ</a:t>
            </a:r>
            <a:r>
              <a:rPr lang="en-US" sz="2400" dirty="0" smtClean="0"/>
              <a:t> </a:t>
            </a:r>
            <a:endParaRPr lang="en-US" sz="2400" b="1" dirty="0" smtClean="0"/>
          </a:p>
          <a:p>
            <a:pPr>
              <a:lnSpc>
                <a:spcPct val="170000"/>
              </a:lnSpc>
              <a:buNone/>
            </a:pPr>
            <a:r>
              <a:rPr lang="en-US" sz="2400" dirty="0" smtClean="0"/>
              <a:t>–  &gt;40 </a:t>
            </a:r>
            <a:r>
              <a:rPr lang="en-US" sz="2400" dirty="0" err="1" smtClean="0"/>
              <a:t>tuổi</a:t>
            </a:r>
            <a:r>
              <a:rPr lang="en-US" sz="2400" dirty="0" smtClean="0"/>
              <a:t> </a:t>
            </a:r>
            <a:r>
              <a:rPr lang="en-US" sz="2400" dirty="0" err="1" smtClean="0"/>
              <a:t>có</a:t>
            </a:r>
            <a:r>
              <a:rPr lang="en-US" sz="2400" dirty="0" smtClean="0"/>
              <a:t> </a:t>
            </a:r>
            <a:r>
              <a:rPr lang="en-US" sz="2400" dirty="0" err="1" smtClean="0"/>
              <a:t>một</a:t>
            </a:r>
            <a:r>
              <a:rPr lang="en-US" sz="2400" dirty="0" smtClean="0"/>
              <a:t> </a:t>
            </a:r>
            <a:r>
              <a:rPr lang="en-US" sz="2400" dirty="0" err="1" smtClean="0"/>
              <a:t>hoặc</a:t>
            </a:r>
            <a:r>
              <a:rPr lang="en-US" sz="2400" dirty="0" smtClean="0"/>
              <a:t> </a:t>
            </a:r>
            <a:r>
              <a:rPr lang="en-US" sz="2400" dirty="0" err="1" smtClean="0"/>
              <a:t>nhiều</a:t>
            </a:r>
            <a:r>
              <a:rPr lang="en-US" sz="2400" dirty="0" smtClean="0"/>
              <a:t> </a:t>
            </a:r>
            <a:r>
              <a:rPr lang="en-US" sz="2400" dirty="0" err="1" smtClean="0"/>
              <a:t>yếu</a:t>
            </a:r>
            <a:r>
              <a:rPr lang="en-US" sz="2400" dirty="0" smtClean="0"/>
              <a:t> </a:t>
            </a:r>
            <a:r>
              <a:rPr lang="en-US" sz="2400" dirty="0" err="1" smtClean="0"/>
              <a:t>tố</a:t>
            </a:r>
            <a:r>
              <a:rPr lang="en-US" sz="2400" dirty="0" smtClean="0"/>
              <a:t> </a:t>
            </a:r>
            <a:r>
              <a:rPr lang="en-US" sz="2400" dirty="0" err="1" smtClean="0"/>
              <a:t>nguy</a:t>
            </a:r>
            <a:r>
              <a:rPr lang="en-US" sz="2400" dirty="0" smtClean="0"/>
              <a:t> </a:t>
            </a:r>
            <a:r>
              <a:rPr lang="en-US" sz="2400" dirty="0" err="1" smtClean="0"/>
              <a:t>cơ</a:t>
            </a:r>
            <a:r>
              <a:rPr lang="en-US" sz="2400" dirty="0" smtClean="0"/>
              <a:t> </a:t>
            </a:r>
            <a:r>
              <a:rPr lang="en-US" sz="2400" dirty="0" err="1" smtClean="0"/>
              <a:t>tim</a:t>
            </a:r>
            <a:r>
              <a:rPr lang="en-US" sz="2400" dirty="0" smtClean="0"/>
              <a:t> </a:t>
            </a:r>
            <a:r>
              <a:rPr lang="en-US" sz="2400" dirty="0" err="1" smtClean="0"/>
              <a:t>mạch</a:t>
            </a:r>
            <a:r>
              <a:rPr lang="en-US" sz="2400" dirty="0" smtClean="0"/>
              <a:t> </a:t>
            </a:r>
            <a:r>
              <a:rPr lang="en-US" sz="2400" dirty="0" err="1" smtClean="0"/>
              <a:t>khác</a:t>
            </a:r>
            <a:r>
              <a:rPr lang="en-US" sz="2400" dirty="0" smtClean="0"/>
              <a:t> </a:t>
            </a:r>
            <a:endParaRPr lang="en-US" sz="2400" b="1" dirty="0" smtClean="0"/>
          </a:p>
          <a:p>
            <a:pPr>
              <a:lnSpc>
                <a:spcPct val="170000"/>
              </a:lnSpc>
              <a:buFont typeface="Wingdings" pitchFamily="2" charset="2"/>
              <a:buChar char="Ø"/>
            </a:pPr>
            <a:r>
              <a:rPr lang="en-US" sz="2400" dirty="0" smtClean="0"/>
              <a:t> </a:t>
            </a:r>
            <a:r>
              <a:rPr lang="en-US" sz="2400" dirty="0" err="1" smtClean="0"/>
              <a:t>Ðối</a:t>
            </a:r>
            <a:r>
              <a:rPr lang="en-US" sz="2400" dirty="0" smtClean="0"/>
              <a:t> </a:t>
            </a:r>
            <a:r>
              <a:rPr lang="en-US" sz="2400" dirty="0" err="1" smtClean="0"/>
              <a:t>với</a:t>
            </a:r>
            <a:r>
              <a:rPr lang="en-US" sz="2400" dirty="0" smtClean="0"/>
              <a:t> </a:t>
            </a:r>
            <a:r>
              <a:rPr lang="en-US" sz="2400" dirty="0" err="1" smtClean="0"/>
              <a:t>bệnh</a:t>
            </a:r>
            <a:r>
              <a:rPr lang="en-US" sz="2400" dirty="0" smtClean="0"/>
              <a:t> </a:t>
            </a:r>
            <a:r>
              <a:rPr lang="en-US" sz="2400" dirty="0" err="1" smtClean="0"/>
              <a:t>nhân</a:t>
            </a:r>
            <a:r>
              <a:rPr lang="en-US" sz="2400" dirty="0" smtClean="0"/>
              <a:t> </a:t>
            </a:r>
            <a:r>
              <a:rPr lang="en-US" sz="2400" dirty="0" err="1" smtClean="0"/>
              <a:t>có</a:t>
            </a:r>
            <a:r>
              <a:rPr lang="en-US" sz="2400" dirty="0" smtClean="0"/>
              <a:t> </a:t>
            </a:r>
            <a:r>
              <a:rPr lang="en-US" sz="2400" dirty="0" err="1" smtClean="0"/>
              <a:t>nguy</a:t>
            </a:r>
            <a:r>
              <a:rPr lang="en-US" sz="2400" dirty="0" smtClean="0"/>
              <a:t> </a:t>
            </a:r>
            <a:r>
              <a:rPr lang="en-US" sz="2400" dirty="0" err="1" smtClean="0"/>
              <a:t>cơ</a:t>
            </a:r>
            <a:r>
              <a:rPr lang="en-US" sz="2400" dirty="0" smtClean="0"/>
              <a:t> </a:t>
            </a:r>
            <a:r>
              <a:rPr lang="en-US" sz="2400" dirty="0" err="1" smtClean="0"/>
              <a:t>thấp</a:t>
            </a:r>
            <a:r>
              <a:rPr lang="en-US" sz="2400" dirty="0" smtClean="0"/>
              <a:t> </a:t>
            </a:r>
            <a:r>
              <a:rPr lang="en-US" sz="2400" dirty="0" err="1" smtClean="0"/>
              <a:t>hơn</a:t>
            </a:r>
            <a:r>
              <a:rPr lang="en-US" sz="2400" dirty="0" smtClean="0"/>
              <a:t> (</a:t>
            </a:r>
            <a:r>
              <a:rPr lang="en-US" sz="2400" dirty="0" err="1" smtClean="0"/>
              <a:t>không</a:t>
            </a:r>
            <a:r>
              <a:rPr lang="en-US" sz="2400" dirty="0" smtClean="0"/>
              <a:t> </a:t>
            </a:r>
            <a:r>
              <a:rPr lang="en-US" sz="2400" dirty="0" err="1" smtClean="0"/>
              <a:t>có</a:t>
            </a:r>
            <a:r>
              <a:rPr lang="en-US" sz="2400" dirty="0" smtClean="0"/>
              <a:t> </a:t>
            </a:r>
            <a:r>
              <a:rPr lang="en-US" sz="2400" dirty="0" err="1" smtClean="0"/>
              <a:t>bệnh</a:t>
            </a:r>
            <a:r>
              <a:rPr lang="en-US" sz="2400" dirty="0" smtClean="0"/>
              <a:t> </a:t>
            </a:r>
            <a:r>
              <a:rPr lang="en-US" sz="2400" dirty="0" err="1" smtClean="0"/>
              <a:t>tim</a:t>
            </a:r>
            <a:r>
              <a:rPr lang="en-US" sz="2400" dirty="0" smtClean="0"/>
              <a:t> </a:t>
            </a:r>
            <a:r>
              <a:rPr lang="en-US" sz="2400" dirty="0" err="1" smtClean="0"/>
              <a:t>mạch</a:t>
            </a:r>
            <a:r>
              <a:rPr lang="en-US" sz="2400" dirty="0" smtClean="0"/>
              <a:t> </a:t>
            </a:r>
            <a:r>
              <a:rPr lang="en-US" sz="2400" dirty="0" err="1" smtClean="0"/>
              <a:t>rõ</a:t>
            </a:r>
            <a:r>
              <a:rPr lang="en-US" sz="2400" dirty="0" smtClean="0"/>
              <a:t>, &lt;40 </a:t>
            </a:r>
            <a:r>
              <a:rPr lang="en-US" sz="2400" dirty="0" err="1" smtClean="0"/>
              <a:t>tuổi</a:t>
            </a:r>
            <a:r>
              <a:rPr lang="en-US" sz="2400" dirty="0" smtClean="0"/>
              <a:t>)  +</a:t>
            </a:r>
            <a:r>
              <a:rPr lang="en-US" sz="2400" dirty="0" err="1" smtClean="0"/>
              <a:t>Xem</a:t>
            </a:r>
            <a:r>
              <a:rPr lang="en-US" sz="2400" dirty="0" smtClean="0"/>
              <a:t> </a:t>
            </a:r>
            <a:r>
              <a:rPr lang="en-US" sz="2400" dirty="0" err="1" smtClean="0"/>
              <a:t>xét</a:t>
            </a:r>
            <a:r>
              <a:rPr lang="en-US" sz="2400" dirty="0" smtClean="0"/>
              <a:t> </a:t>
            </a:r>
            <a:r>
              <a:rPr lang="en-US" sz="2400" dirty="0" err="1" smtClean="0"/>
              <a:t>diều</a:t>
            </a:r>
            <a:r>
              <a:rPr lang="en-US" sz="2400" dirty="0" smtClean="0"/>
              <a:t> </a:t>
            </a:r>
            <a:r>
              <a:rPr lang="en-US" sz="2400" dirty="0" err="1" smtClean="0"/>
              <a:t>trị</a:t>
            </a:r>
            <a:r>
              <a:rPr lang="en-US" sz="2400" dirty="0" smtClean="0"/>
              <a:t> </a:t>
            </a:r>
            <a:r>
              <a:rPr lang="en-US" sz="2400" dirty="0" err="1" smtClean="0"/>
              <a:t>bằng</a:t>
            </a:r>
            <a:r>
              <a:rPr lang="en-US" sz="2400" dirty="0" smtClean="0"/>
              <a:t> </a:t>
            </a:r>
            <a:r>
              <a:rPr lang="en-US" sz="2400" dirty="0" err="1" smtClean="0"/>
              <a:t>statin</a:t>
            </a:r>
            <a:r>
              <a:rPr lang="en-US" sz="2400" dirty="0" smtClean="0"/>
              <a:t> </a:t>
            </a:r>
            <a:r>
              <a:rPr lang="en-US" sz="2400" dirty="0" err="1" smtClean="0"/>
              <a:t>ngoài</a:t>
            </a:r>
            <a:r>
              <a:rPr lang="en-US" sz="2400" dirty="0" smtClean="0"/>
              <a:t> </a:t>
            </a:r>
            <a:r>
              <a:rPr lang="en-US" sz="2400" dirty="0" err="1" smtClean="0"/>
              <a:t>diều</a:t>
            </a:r>
            <a:r>
              <a:rPr lang="en-US" sz="2400" dirty="0" smtClean="0"/>
              <a:t> </a:t>
            </a:r>
            <a:r>
              <a:rPr lang="en-US" sz="2400" dirty="0" err="1" smtClean="0"/>
              <a:t>trị</a:t>
            </a:r>
            <a:r>
              <a:rPr lang="en-US" sz="2400" dirty="0" smtClean="0"/>
              <a:t> </a:t>
            </a:r>
            <a:r>
              <a:rPr lang="en-US" sz="2400" dirty="0" err="1" smtClean="0"/>
              <a:t>lối</a:t>
            </a:r>
            <a:r>
              <a:rPr lang="en-US" sz="2400" dirty="0" smtClean="0"/>
              <a:t> </a:t>
            </a:r>
            <a:r>
              <a:rPr lang="en-US" sz="2400" dirty="0" err="1" smtClean="0"/>
              <a:t>sống</a:t>
            </a:r>
            <a:r>
              <a:rPr lang="en-US" sz="2400" dirty="0" smtClean="0"/>
              <a:t> : </a:t>
            </a:r>
            <a:r>
              <a:rPr lang="en-US" sz="2400" dirty="0" err="1" smtClean="0"/>
              <a:t>nếu</a:t>
            </a:r>
            <a:r>
              <a:rPr lang="en-US" sz="2400" dirty="0" smtClean="0"/>
              <a:t> LDL cholesterol </a:t>
            </a:r>
            <a:r>
              <a:rPr lang="en-US" sz="2400" dirty="0" err="1" smtClean="0"/>
              <a:t>vẫn</a:t>
            </a:r>
            <a:r>
              <a:rPr lang="en-US" sz="2400" b="1" dirty="0" smtClean="0"/>
              <a:t>&gt; 100 mg/</a:t>
            </a:r>
            <a:r>
              <a:rPr lang="en-US" sz="2400" b="1" dirty="0" err="1" smtClean="0"/>
              <a:t>dL</a:t>
            </a:r>
            <a:endParaRPr lang="en-US" sz="2400" b="1" dirty="0" smtClean="0"/>
          </a:p>
          <a:p>
            <a:pPr>
              <a:lnSpc>
                <a:spcPct val="170000"/>
              </a:lnSpc>
              <a:buNone/>
            </a:pPr>
            <a:endParaRPr lang="en-US" sz="2400" dirty="0"/>
          </a:p>
        </p:txBody>
      </p:sp>
      <p:sp>
        <p:nvSpPr>
          <p:cNvPr id="4" name="Content Placeholder 4"/>
          <p:cNvSpPr txBox="1">
            <a:spLocks noGrp="1"/>
          </p:cNvSpPr>
          <p:nvPr>
            <p:ph type="title"/>
          </p:nvPr>
        </p:nvSpPr>
        <p:spPr>
          <a:xfrm>
            <a:off x="838200" y="1189636"/>
            <a:ext cx="10515600" cy="480131"/>
          </a:xfrm>
          <a:prstGeom prst="rect">
            <a:avLst/>
          </a:prstGeom>
          <a:noFill/>
        </p:spPr>
        <p:txBody>
          <a:bodyPr vert="horz" wrap="square" lIns="91440" tIns="45720" rIns="91440" bIns="45720" rtlCol="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err="1" smtClean="0">
                <a:ln>
                  <a:noFill/>
                </a:ln>
                <a:solidFill>
                  <a:srgbClr val="FF0000"/>
                </a:solidFill>
                <a:effectLst/>
                <a:uLnTx/>
                <a:uFillTx/>
                <a:latin typeface="+mn-lt"/>
                <a:ea typeface="+mn-ea"/>
                <a:cs typeface="+mn-cs"/>
              </a:rPr>
              <a:t>Kiểm</a:t>
            </a:r>
            <a:r>
              <a:rPr kumimoji="0" lang="en-US" sz="2800" b="1" i="0" u="none" strike="noStrike" kern="1200" cap="none" spc="0" normalizeH="0" baseline="0" noProof="0" dirty="0" smtClean="0">
                <a:ln>
                  <a:noFill/>
                </a:ln>
                <a:solidFill>
                  <a:srgbClr val="FF0000"/>
                </a:solidFill>
                <a:effectLst/>
                <a:uLnTx/>
                <a:uFillTx/>
                <a:latin typeface="+mn-lt"/>
                <a:ea typeface="+mn-ea"/>
                <a:cs typeface="+mn-cs"/>
              </a:rPr>
              <a:t> </a:t>
            </a:r>
            <a:r>
              <a:rPr kumimoji="0" lang="en-US" sz="2800" b="1" i="0" u="none" strike="noStrike" kern="1200" cap="none" spc="0" normalizeH="0" baseline="0" noProof="0" dirty="0" err="1" smtClean="0">
                <a:ln>
                  <a:noFill/>
                </a:ln>
                <a:solidFill>
                  <a:srgbClr val="FF0000"/>
                </a:solidFill>
                <a:effectLst/>
                <a:uLnTx/>
                <a:uFillTx/>
                <a:latin typeface="+mn-lt"/>
                <a:ea typeface="+mn-ea"/>
                <a:cs typeface="+mn-cs"/>
              </a:rPr>
              <a:t>soát</a:t>
            </a:r>
            <a:r>
              <a:rPr kumimoji="0" lang="en-US" sz="2800" b="1" i="0" u="none" strike="noStrike" kern="1200" cap="none" spc="0" normalizeH="0" baseline="0" noProof="0" dirty="0" smtClean="0">
                <a:ln>
                  <a:noFill/>
                </a:ln>
                <a:solidFill>
                  <a:srgbClr val="FF0000"/>
                </a:solidFill>
                <a:effectLst/>
                <a:uLnTx/>
                <a:uFillTx/>
                <a:latin typeface="+mn-lt"/>
                <a:ea typeface="+mn-ea"/>
                <a:cs typeface="+mn-cs"/>
              </a:rPr>
              <a:t> lipid</a:t>
            </a:r>
            <a:endParaRPr kumimoji="0" lang="en-US" sz="2800" b="1" i="0" u="none" strike="noStrike" kern="1200" cap="none" spc="0" normalizeH="0" baseline="0" noProof="0" dirty="0">
              <a:ln>
                <a:noFill/>
              </a:ln>
              <a:solidFill>
                <a:srgbClr val="FF0000"/>
              </a:solidFill>
              <a:effectLst/>
              <a:uLnTx/>
              <a:uFillTx/>
              <a:latin typeface="+mn-lt"/>
              <a:ea typeface="+mn-ea"/>
              <a:cs typeface="+mn-cs"/>
            </a:endParaRPr>
          </a:p>
        </p:txBody>
      </p:sp>
      <p:sp>
        <p:nvSpPr>
          <p:cNvPr id="5" name="TextBox 9"/>
          <p:cNvSpPr txBox="1">
            <a:spLocks noChangeArrowheads="1"/>
          </p:cNvSpPr>
          <p:nvPr/>
        </p:nvSpPr>
        <p:spPr bwMode="auto">
          <a:xfrm>
            <a:off x="838200" y="427432"/>
            <a:ext cx="10515600" cy="646331"/>
          </a:xfrm>
          <a:prstGeom prst="rect">
            <a:avLst/>
          </a:prstGeom>
          <a:noFill/>
          <a:ln w="9525">
            <a:noFill/>
            <a:miter lim="800000"/>
            <a:headEnd/>
            <a:tailEnd/>
          </a:ln>
        </p:spPr>
        <p:txBody>
          <a:bodyPr vert="horz" wrap="square" lIns="91440" tIns="45720" rIns="91440" bIns="45720" rtlCol="0" anchor="ctr">
            <a:spAutoFit/>
          </a:bodyPr>
          <a:lstStyle/>
          <a:p>
            <a:pPr marL="0" marR="0" lvl="0" indent="0" algn="just" defTabSz="914400" rtl="0" eaLnBrk="1" fontAlgn="auto" latinLnBrk="0" hangingPunct="1">
              <a:lnSpc>
                <a:spcPct val="15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10888E"/>
                </a:solidFill>
                <a:effectLst/>
                <a:uLnTx/>
                <a:uFillTx/>
                <a:latin typeface="+mj-lt"/>
                <a:ea typeface="+mj-ea"/>
                <a:cs typeface="+mj-cs"/>
              </a:rPr>
              <a:t>2. MỤC TIÊU ĐIỀU TRỊ </a:t>
            </a:r>
            <a:endParaRPr kumimoji="0" lang="en-US" sz="2400" b="1" i="0" u="none" strike="noStrike" kern="1200" cap="none" spc="0" normalizeH="0" baseline="0" noProof="0" dirty="0">
              <a:ln>
                <a:noFill/>
              </a:ln>
              <a:solidFill>
                <a:srgbClr val="10888E"/>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033450"/>
            <a:ext cx="10515600" cy="4351338"/>
          </a:xfrm>
        </p:spPr>
        <p:txBody>
          <a:bodyPr>
            <a:normAutofit fontScale="92500" lnSpcReduction="20000"/>
          </a:bodyPr>
          <a:lstStyle/>
          <a:p>
            <a:pPr>
              <a:lnSpc>
                <a:spcPct val="150000"/>
              </a:lnSpc>
            </a:pPr>
            <a:r>
              <a:rPr lang="en-US" dirty="0" err="1" smtClean="0"/>
              <a:t>Những</a:t>
            </a:r>
            <a:r>
              <a:rPr lang="en-US" dirty="0" smtClean="0"/>
              <a:t> </a:t>
            </a:r>
            <a:r>
              <a:rPr lang="en-US" dirty="0" err="1" smtClean="0"/>
              <a:t>cá</a:t>
            </a:r>
            <a:r>
              <a:rPr lang="en-US" dirty="0" smtClean="0"/>
              <a:t> </a:t>
            </a:r>
            <a:r>
              <a:rPr lang="en-US" dirty="0" err="1" smtClean="0"/>
              <a:t>nhân</a:t>
            </a:r>
            <a:r>
              <a:rPr lang="en-US" dirty="0" smtClean="0"/>
              <a:t> </a:t>
            </a:r>
            <a:r>
              <a:rPr lang="en-US" dirty="0" err="1" smtClean="0"/>
              <a:t>không</a:t>
            </a:r>
            <a:r>
              <a:rPr lang="en-US" dirty="0" smtClean="0"/>
              <a:t> </a:t>
            </a:r>
            <a:r>
              <a:rPr lang="en-US" dirty="0" err="1" smtClean="0"/>
              <a:t>có</a:t>
            </a:r>
            <a:r>
              <a:rPr lang="en-US" dirty="0" smtClean="0"/>
              <a:t> </a:t>
            </a:r>
            <a:r>
              <a:rPr lang="en-US" dirty="0" err="1" smtClean="0"/>
              <a:t>bệnh</a:t>
            </a:r>
            <a:r>
              <a:rPr lang="en-US" dirty="0" smtClean="0"/>
              <a:t> </a:t>
            </a:r>
            <a:r>
              <a:rPr lang="en-US" dirty="0" err="1" smtClean="0"/>
              <a:t>tim</a:t>
            </a:r>
            <a:r>
              <a:rPr lang="en-US" dirty="0" smtClean="0"/>
              <a:t> </a:t>
            </a:r>
            <a:r>
              <a:rPr lang="en-US" dirty="0" err="1" smtClean="0"/>
              <a:t>mạch</a:t>
            </a:r>
            <a:r>
              <a:rPr lang="en-US" dirty="0" smtClean="0"/>
              <a:t> </a:t>
            </a:r>
            <a:r>
              <a:rPr lang="en-US" dirty="0" err="1" smtClean="0"/>
              <a:t>rõ</a:t>
            </a:r>
            <a:endParaRPr lang="en-US" dirty="0" smtClean="0"/>
          </a:p>
          <a:p>
            <a:pPr>
              <a:lnSpc>
                <a:spcPct val="150000"/>
              </a:lnSpc>
            </a:pPr>
            <a:r>
              <a:rPr lang="en-US" dirty="0" smtClean="0"/>
              <a:t>– </a:t>
            </a:r>
            <a:r>
              <a:rPr lang="en-US" dirty="0" err="1" smtClean="0"/>
              <a:t>Mục</a:t>
            </a:r>
            <a:r>
              <a:rPr lang="en-US" dirty="0" smtClean="0"/>
              <a:t> </a:t>
            </a:r>
            <a:r>
              <a:rPr lang="en-US" dirty="0" err="1" smtClean="0"/>
              <a:t>tiêu</a:t>
            </a:r>
            <a:r>
              <a:rPr lang="en-US" dirty="0" smtClean="0"/>
              <a:t> LDL cholesterol &lt;100 mg/</a:t>
            </a:r>
            <a:r>
              <a:rPr lang="en-US" dirty="0" err="1" smtClean="0"/>
              <a:t>dL</a:t>
            </a:r>
            <a:r>
              <a:rPr lang="en-US" dirty="0" smtClean="0"/>
              <a:t> (2.6 </a:t>
            </a:r>
            <a:r>
              <a:rPr lang="en-US" dirty="0" err="1" smtClean="0"/>
              <a:t>mmol</a:t>
            </a:r>
            <a:r>
              <a:rPr lang="en-US" dirty="0" smtClean="0"/>
              <a:t>/L) </a:t>
            </a:r>
            <a:endParaRPr lang="en-US" b="1" dirty="0" smtClean="0"/>
          </a:p>
          <a:p>
            <a:pPr>
              <a:lnSpc>
                <a:spcPct val="150000"/>
              </a:lnSpc>
            </a:pPr>
            <a:r>
              <a:rPr lang="en-US" dirty="0" smtClean="0"/>
              <a:t> </a:t>
            </a:r>
            <a:r>
              <a:rPr lang="en-US" dirty="0" err="1" smtClean="0"/>
              <a:t>Những</a:t>
            </a:r>
            <a:r>
              <a:rPr lang="en-US" dirty="0" smtClean="0"/>
              <a:t> </a:t>
            </a:r>
            <a:r>
              <a:rPr lang="en-US" dirty="0" err="1" smtClean="0"/>
              <a:t>cá</a:t>
            </a:r>
            <a:r>
              <a:rPr lang="en-US" dirty="0" smtClean="0"/>
              <a:t> </a:t>
            </a:r>
            <a:r>
              <a:rPr lang="en-US" dirty="0" err="1" smtClean="0"/>
              <a:t>nhân</a:t>
            </a:r>
            <a:r>
              <a:rPr lang="en-US" dirty="0" smtClean="0"/>
              <a:t> </a:t>
            </a:r>
            <a:r>
              <a:rPr lang="en-US" dirty="0" err="1" smtClean="0"/>
              <a:t>có</a:t>
            </a:r>
            <a:r>
              <a:rPr lang="en-US" dirty="0" smtClean="0"/>
              <a:t> </a:t>
            </a:r>
            <a:r>
              <a:rPr lang="en-US" dirty="0" err="1" smtClean="0"/>
              <a:t>bệnh</a:t>
            </a:r>
            <a:r>
              <a:rPr lang="en-US" dirty="0" smtClean="0"/>
              <a:t> </a:t>
            </a:r>
            <a:r>
              <a:rPr lang="en-US" dirty="0" err="1" smtClean="0"/>
              <a:t>tim</a:t>
            </a:r>
            <a:r>
              <a:rPr lang="en-US" dirty="0" smtClean="0"/>
              <a:t>  </a:t>
            </a:r>
            <a:r>
              <a:rPr lang="en-US" dirty="0" err="1" smtClean="0"/>
              <a:t>mạch</a:t>
            </a:r>
            <a:r>
              <a:rPr lang="en-US" dirty="0" smtClean="0"/>
              <a:t> </a:t>
            </a:r>
            <a:r>
              <a:rPr lang="en-US" dirty="0" err="1" smtClean="0"/>
              <a:t>rõ</a:t>
            </a:r>
            <a:endParaRPr lang="en-US" dirty="0" smtClean="0"/>
          </a:p>
          <a:p>
            <a:pPr>
              <a:lnSpc>
                <a:spcPct val="150000"/>
              </a:lnSpc>
            </a:pPr>
            <a:r>
              <a:rPr lang="en-US" dirty="0" smtClean="0"/>
              <a:t>– </a:t>
            </a:r>
            <a:r>
              <a:rPr lang="en-US" dirty="0" err="1" smtClean="0"/>
              <a:t>Mục</a:t>
            </a:r>
            <a:r>
              <a:rPr lang="en-US" dirty="0" smtClean="0"/>
              <a:t> </a:t>
            </a:r>
            <a:r>
              <a:rPr lang="en-US" dirty="0" err="1" smtClean="0"/>
              <a:t>tiêu</a:t>
            </a:r>
            <a:r>
              <a:rPr lang="en-US" dirty="0" smtClean="0"/>
              <a:t> </a:t>
            </a:r>
            <a:r>
              <a:rPr lang="en-US" dirty="0" err="1" smtClean="0"/>
              <a:t>thấp</a:t>
            </a:r>
            <a:r>
              <a:rPr lang="en-US" dirty="0" smtClean="0"/>
              <a:t> </a:t>
            </a:r>
            <a:r>
              <a:rPr lang="en-US" dirty="0" err="1" smtClean="0"/>
              <a:t>hơn</a:t>
            </a:r>
            <a:r>
              <a:rPr lang="en-US" dirty="0" smtClean="0"/>
              <a:t> LDL cholesterol &lt;70 mg/</a:t>
            </a:r>
            <a:r>
              <a:rPr lang="en-US" dirty="0" err="1" smtClean="0"/>
              <a:t>dL</a:t>
            </a:r>
            <a:r>
              <a:rPr lang="en-US" dirty="0" smtClean="0"/>
              <a:t> (1.8 </a:t>
            </a:r>
            <a:r>
              <a:rPr lang="en-US" dirty="0" err="1" smtClean="0"/>
              <a:t>mmol</a:t>
            </a:r>
            <a:r>
              <a:rPr lang="en-US" dirty="0" smtClean="0"/>
              <a:t>/L), </a:t>
            </a:r>
            <a:r>
              <a:rPr lang="en-US" dirty="0" err="1" smtClean="0"/>
              <a:t>với</a:t>
            </a:r>
            <a:r>
              <a:rPr lang="en-US" dirty="0" smtClean="0"/>
              <a:t> </a:t>
            </a:r>
            <a:r>
              <a:rPr lang="en-US" dirty="0" err="1" smtClean="0"/>
              <a:t>liều</a:t>
            </a:r>
            <a:r>
              <a:rPr lang="en-US" dirty="0" smtClean="0"/>
              <a:t> </a:t>
            </a:r>
            <a:r>
              <a:rPr lang="en-US" dirty="0" err="1" smtClean="0"/>
              <a:t>cao</a:t>
            </a:r>
            <a:r>
              <a:rPr lang="en-US" dirty="0" smtClean="0"/>
              <a:t> </a:t>
            </a:r>
            <a:r>
              <a:rPr lang="en-US" dirty="0" err="1" smtClean="0"/>
              <a:t>statin</a:t>
            </a:r>
            <a:r>
              <a:rPr lang="en-US" dirty="0" smtClean="0"/>
              <a:t> , </a:t>
            </a:r>
            <a:r>
              <a:rPr lang="en-US" dirty="0" err="1" smtClean="0"/>
              <a:t>là</a:t>
            </a:r>
            <a:r>
              <a:rPr lang="en-US" dirty="0" smtClean="0"/>
              <a:t> </a:t>
            </a:r>
            <a:r>
              <a:rPr lang="en-US" dirty="0" err="1" smtClean="0"/>
              <a:t>một</a:t>
            </a:r>
            <a:r>
              <a:rPr lang="en-US" dirty="0" smtClean="0"/>
              <a:t> </a:t>
            </a:r>
            <a:r>
              <a:rPr lang="en-US" dirty="0" err="1" smtClean="0"/>
              <a:t>lựa</a:t>
            </a:r>
            <a:r>
              <a:rPr lang="en-US" dirty="0" smtClean="0"/>
              <a:t> </a:t>
            </a:r>
            <a:r>
              <a:rPr lang="en-US" dirty="0" err="1" smtClean="0"/>
              <a:t>chọn</a:t>
            </a:r>
            <a:r>
              <a:rPr lang="en-US" dirty="0" smtClean="0"/>
              <a:t>.</a:t>
            </a:r>
          </a:p>
          <a:p>
            <a:pPr>
              <a:lnSpc>
                <a:spcPct val="150000"/>
              </a:lnSpc>
            </a:pPr>
            <a:r>
              <a:rPr lang="en-US" dirty="0" err="1" smtClean="0"/>
              <a:t>Nhóm</a:t>
            </a:r>
            <a:r>
              <a:rPr lang="en-US" dirty="0" smtClean="0"/>
              <a:t> </a:t>
            </a:r>
            <a:r>
              <a:rPr lang="en-US" dirty="0" err="1" smtClean="0"/>
              <a:t>fibrat</a:t>
            </a:r>
            <a:r>
              <a:rPr lang="en-US" dirty="0" smtClean="0"/>
              <a:t> </a:t>
            </a:r>
            <a:r>
              <a:rPr lang="en-US" dirty="0" err="1" smtClean="0"/>
              <a:t>chỉ</a:t>
            </a:r>
            <a:r>
              <a:rPr lang="en-US" dirty="0" smtClean="0"/>
              <a:t> </a:t>
            </a:r>
            <a:r>
              <a:rPr lang="en-US" dirty="0" err="1" smtClean="0"/>
              <a:t>định</a:t>
            </a:r>
            <a:r>
              <a:rPr lang="en-US" dirty="0" smtClean="0"/>
              <a:t> </a:t>
            </a:r>
            <a:r>
              <a:rPr lang="en-US" dirty="0" err="1" smtClean="0"/>
              <a:t>khi</a:t>
            </a:r>
            <a:r>
              <a:rPr lang="en-US" dirty="0" smtClean="0"/>
              <a:t> TG &gt; 500mg/dl( 5,6) </a:t>
            </a:r>
            <a:r>
              <a:rPr lang="en-US" dirty="0" err="1" smtClean="0"/>
              <a:t>mmol</a:t>
            </a:r>
            <a:r>
              <a:rPr lang="en-US" dirty="0" smtClean="0"/>
              <a:t>/l </a:t>
            </a:r>
            <a:r>
              <a:rPr lang="en-US" dirty="0" err="1" smtClean="0"/>
              <a:t>sau</a:t>
            </a:r>
            <a:r>
              <a:rPr lang="en-US" dirty="0" smtClean="0"/>
              <a:t> </a:t>
            </a:r>
            <a:r>
              <a:rPr lang="en-US" dirty="0" err="1" smtClean="0"/>
              <a:t>khi</a:t>
            </a:r>
            <a:r>
              <a:rPr lang="en-US" dirty="0" smtClean="0"/>
              <a:t> </a:t>
            </a:r>
            <a:r>
              <a:rPr lang="en-US" dirty="0" err="1" smtClean="0"/>
              <a:t>đã</a:t>
            </a:r>
            <a:r>
              <a:rPr lang="en-US" dirty="0" smtClean="0"/>
              <a:t> </a:t>
            </a:r>
            <a:r>
              <a:rPr lang="en-US" dirty="0" err="1" smtClean="0"/>
              <a:t>kiểm</a:t>
            </a:r>
            <a:r>
              <a:rPr lang="en-US" dirty="0" smtClean="0"/>
              <a:t> </a:t>
            </a:r>
            <a:r>
              <a:rPr lang="en-US" dirty="0" err="1" smtClean="0"/>
              <a:t>soát</a:t>
            </a:r>
            <a:r>
              <a:rPr lang="en-US" dirty="0" smtClean="0"/>
              <a:t> </a:t>
            </a:r>
            <a:r>
              <a:rPr lang="en-US" dirty="0" err="1" smtClean="0"/>
              <a:t>chế</a:t>
            </a:r>
            <a:r>
              <a:rPr lang="en-US" dirty="0" smtClean="0"/>
              <a:t> </a:t>
            </a:r>
            <a:r>
              <a:rPr lang="en-US" dirty="0" err="1" smtClean="0"/>
              <a:t>độ</a:t>
            </a:r>
            <a:r>
              <a:rPr lang="en-US" dirty="0" smtClean="0"/>
              <a:t> </a:t>
            </a:r>
            <a:r>
              <a:rPr lang="en-US" dirty="0" err="1" smtClean="0"/>
              <a:t>ăn</a:t>
            </a:r>
            <a:r>
              <a:rPr lang="en-US" dirty="0" smtClean="0"/>
              <a:t> </a:t>
            </a:r>
            <a:r>
              <a:rPr lang="en-US" dirty="0" err="1" smtClean="0"/>
              <a:t>và</a:t>
            </a:r>
            <a:r>
              <a:rPr lang="en-US" dirty="0" smtClean="0"/>
              <a:t> </a:t>
            </a:r>
            <a:r>
              <a:rPr lang="en-US" dirty="0" err="1" smtClean="0"/>
              <a:t>kiểm</a:t>
            </a:r>
            <a:r>
              <a:rPr lang="en-US" dirty="0" smtClean="0"/>
              <a:t> </a:t>
            </a:r>
            <a:r>
              <a:rPr lang="en-US" dirty="0" err="1" smtClean="0"/>
              <a:t>soát</a:t>
            </a:r>
            <a:r>
              <a:rPr lang="en-US" dirty="0" smtClean="0"/>
              <a:t> </a:t>
            </a:r>
            <a:r>
              <a:rPr lang="en-US" dirty="0" err="1" smtClean="0"/>
              <a:t>đường</a:t>
            </a:r>
            <a:r>
              <a:rPr lang="en-US" dirty="0" smtClean="0"/>
              <a:t> </a:t>
            </a:r>
            <a:r>
              <a:rPr lang="en-US" dirty="0" err="1" smtClean="0"/>
              <a:t>huyết</a:t>
            </a:r>
            <a:endParaRPr lang="en-US" dirty="0" smtClean="0"/>
          </a:p>
          <a:p>
            <a:pPr>
              <a:lnSpc>
                <a:spcPct val="150000"/>
              </a:lnSpc>
            </a:pPr>
            <a:endParaRPr lang="en-US" dirty="0" smtClean="0"/>
          </a:p>
          <a:p>
            <a:pPr>
              <a:lnSpc>
                <a:spcPct val="150000"/>
              </a:lnSpc>
            </a:pPr>
            <a:endParaRPr lang="en-US" dirty="0" smtClean="0"/>
          </a:p>
          <a:p>
            <a:pPr>
              <a:lnSpc>
                <a:spcPct val="150000"/>
              </a:lnSpc>
            </a:pPr>
            <a:endParaRPr lang="en-US" dirty="0"/>
          </a:p>
        </p:txBody>
      </p:sp>
      <p:sp>
        <p:nvSpPr>
          <p:cNvPr id="4" name="Content Placeholder 4"/>
          <p:cNvSpPr txBox="1">
            <a:spLocks noGrp="1"/>
          </p:cNvSpPr>
          <p:nvPr>
            <p:ph type="title"/>
          </p:nvPr>
        </p:nvSpPr>
        <p:spPr>
          <a:xfrm>
            <a:off x="838200" y="1148071"/>
            <a:ext cx="10515600" cy="480131"/>
          </a:xfrm>
          <a:prstGeom prst="rect">
            <a:avLst/>
          </a:prstGeom>
          <a:noFill/>
        </p:spPr>
        <p:txBody>
          <a:bodyPr vert="horz" wrap="square" lIns="91440" tIns="45720" rIns="91440" bIns="45720" rtlCol="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err="1" smtClean="0">
                <a:ln>
                  <a:noFill/>
                </a:ln>
                <a:solidFill>
                  <a:srgbClr val="FF0000"/>
                </a:solidFill>
                <a:effectLst/>
                <a:uLnTx/>
                <a:uFillTx/>
                <a:latin typeface="+mn-lt"/>
                <a:ea typeface="+mn-ea"/>
                <a:cs typeface="+mn-cs"/>
              </a:rPr>
              <a:t>Kiểm</a:t>
            </a:r>
            <a:r>
              <a:rPr kumimoji="0" lang="en-US" sz="2800" b="1" i="0" u="none" strike="noStrike" kern="1200" cap="none" spc="0" normalizeH="0" baseline="0" noProof="0" dirty="0" smtClean="0">
                <a:ln>
                  <a:noFill/>
                </a:ln>
                <a:solidFill>
                  <a:srgbClr val="FF0000"/>
                </a:solidFill>
                <a:effectLst/>
                <a:uLnTx/>
                <a:uFillTx/>
                <a:latin typeface="+mn-lt"/>
                <a:ea typeface="+mn-ea"/>
                <a:cs typeface="+mn-cs"/>
              </a:rPr>
              <a:t> </a:t>
            </a:r>
            <a:r>
              <a:rPr kumimoji="0" lang="en-US" sz="2800" b="1" i="0" u="none" strike="noStrike" kern="1200" cap="none" spc="0" normalizeH="0" baseline="0" noProof="0" dirty="0" err="1" smtClean="0">
                <a:ln>
                  <a:noFill/>
                </a:ln>
                <a:solidFill>
                  <a:srgbClr val="FF0000"/>
                </a:solidFill>
                <a:effectLst/>
                <a:uLnTx/>
                <a:uFillTx/>
                <a:latin typeface="+mn-lt"/>
                <a:ea typeface="+mn-ea"/>
                <a:cs typeface="+mn-cs"/>
              </a:rPr>
              <a:t>soát</a:t>
            </a:r>
            <a:r>
              <a:rPr kumimoji="0" lang="en-US" sz="2800" b="1" i="0" u="none" strike="noStrike" kern="1200" cap="none" spc="0" normalizeH="0" baseline="0" noProof="0" dirty="0" smtClean="0">
                <a:ln>
                  <a:noFill/>
                </a:ln>
                <a:solidFill>
                  <a:srgbClr val="FF0000"/>
                </a:solidFill>
                <a:effectLst/>
                <a:uLnTx/>
                <a:uFillTx/>
                <a:latin typeface="+mn-lt"/>
                <a:ea typeface="+mn-ea"/>
                <a:cs typeface="+mn-cs"/>
              </a:rPr>
              <a:t> lipid</a:t>
            </a:r>
            <a:endParaRPr kumimoji="0" lang="en-US" sz="2800" b="1" i="0" u="none" strike="noStrike" kern="1200" cap="none" spc="0" normalizeH="0" baseline="0" noProof="0" dirty="0">
              <a:ln>
                <a:noFill/>
              </a:ln>
              <a:solidFill>
                <a:srgbClr val="FF0000"/>
              </a:solidFill>
              <a:effectLst/>
              <a:uLnTx/>
              <a:uFillTx/>
              <a:latin typeface="+mn-lt"/>
              <a:ea typeface="+mn-ea"/>
              <a:cs typeface="+mn-cs"/>
            </a:endParaRPr>
          </a:p>
        </p:txBody>
      </p:sp>
      <p:sp>
        <p:nvSpPr>
          <p:cNvPr id="5" name="TextBox 9"/>
          <p:cNvSpPr txBox="1">
            <a:spLocks noChangeArrowheads="1"/>
          </p:cNvSpPr>
          <p:nvPr/>
        </p:nvSpPr>
        <p:spPr bwMode="auto">
          <a:xfrm>
            <a:off x="838200" y="427432"/>
            <a:ext cx="10515600" cy="646331"/>
          </a:xfrm>
          <a:prstGeom prst="rect">
            <a:avLst/>
          </a:prstGeom>
          <a:noFill/>
          <a:ln w="9525">
            <a:noFill/>
            <a:miter lim="800000"/>
            <a:headEnd/>
            <a:tailEnd/>
          </a:ln>
        </p:spPr>
        <p:txBody>
          <a:bodyPr vert="horz" wrap="square" lIns="91440" tIns="45720" rIns="91440" bIns="45720" rtlCol="0" anchor="ctr">
            <a:spAutoFit/>
          </a:bodyPr>
          <a:lstStyle/>
          <a:p>
            <a:pPr marL="0" marR="0" lvl="0" indent="0" algn="just" defTabSz="914400" rtl="0" eaLnBrk="1" fontAlgn="auto" latinLnBrk="0" hangingPunct="1">
              <a:lnSpc>
                <a:spcPct val="15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10888E"/>
                </a:solidFill>
                <a:effectLst/>
                <a:uLnTx/>
                <a:uFillTx/>
                <a:latin typeface="+mj-lt"/>
                <a:ea typeface="+mj-ea"/>
                <a:cs typeface="+mj-cs"/>
              </a:rPr>
              <a:t>2. MỤC TIÊU ĐIỀU TRỊ </a:t>
            </a:r>
            <a:endParaRPr kumimoji="0" lang="en-US" sz="2400" b="1" i="0" u="none" strike="noStrike" kern="1200" cap="none" spc="0" normalizeH="0" baseline="0" noProof="0" dirty="0">
              <a:ln>
                <a:noFill/>
              </a:ln>
              <a:solidFill>
                <a:srgbClr val="10888E"/>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605"/>
            <a:ext cx="10515600" cy="826377"/>
          </a:xfrm>
        </p:spPr>
        <p:style>
          <a:lnRef idx="2">
            <a:schemeClr val="accent2"/>
          </a:lnRef>
          <a:fillRef idx="1">
            <a:schemeClr val="lt1"/>
          </a:fillRef>
          <a:effectRef idx="0">
            <a:schemeClr val="accent2"/>
          </a:effectRef>
          <a:fontRef idx="minor">
            <a:schemeClr val="dk1"/>
          </a:fontRef>
        </p:style>
        <p:txBody>
          <a:bodyPr/>
          <a:lstStyle/>
          <a:p>
            <a:r>
              <a:rPr lang="en-US" dirty="0" err="1" smtClean="0"/>
              <a:t>Xem</a:t>
            </a:r>
            <a:r>
              <a:rPr lang="en-US" dirty="0" smtClean="0"/>
              <a:t> </a:t>
            </a:r>
            <a:r>
              <a:rPr lang="en-US" dirty="0" err="1" smtClean="0"/>
              <a:t>xét</a:t>
            </a:r>
            <a:r>
              <a:rPr lang="en-US" dirty="0" smtClean="0"/>
              <a:t> </a:t>
            </a:r>
            <a:r>
              <a:rPr lang="en-US" dirty="0" err="1" smtClean="0"/>
              <a:t>điều</a:t>
            </a:r>
            <a:r>
              <a:rPr lang="en-US" dirty="0" smtClean="0"/>
              <a:t> </a:t>
            </a:r>
            <a:r>
              <a:rPr lang="en-US" dirty="0" err="1" smtClean="0"/>
              <a:t>trị</a:t>
            </a:r>
            <a:r>
              <a:rPr lang="en-US" dirty="0" smtClean="0"/>
              <a:t> aspirin(75–162 mg/day)</a:t>
            </a:r>
            <a:endParaRPr lang="en-US" dirty="0"/>
          </a:p>
        </p:txBody>
      </p:sp>
      <p:sp>
        <p:nvSpPr>
          <p:cNvPr id="3" name="Content Placeholder 2"/>
          <p:cNvSpPr>
            <a:spLocks noGrp="1"/>
          </p:cNvSpPr>
          <p:nvPr>
            <p:ph idx="1"/>
          </p:nvPr>
        </p:nvSpPr>
        <p:spPr>
          <a:xfrm>
            <a:off x="1330036" y="152376"/>
            <a:ext cx="10023764" cy="6705624"/>
          </a:xfrm>
        </p:spPr>
        <p:txBody>
          <a:bodyPr>
            <a:noAutofit/>
          </a:bodyPr>
          <a:lstStyle/>
          <a:p>
            <a:pPr>
              <a:lnSpc>
                <a:spcPct val="150000"/>
              </a:lnSpc>
              <a:buNone/>
            </a:pPr>
            <a:endParaRPr lang="en-US" sz="2400" b="1" dirty="0" smtClean="0"/>
          </a:p>
          <a:p>
            <a:pPr>
              <a:lnSpc>
                <a:spcPct val="100000"/>
              </a:lnSpc>
              <a:buNone/>
            </a:pPr>
            <a:r>
              <a:rPr lang="en-US" sz="2400" dirty="0" smtClean="0"/>
              <a:t>– </a:t>
            </a:r>
            <a:r>
              <a:rPr lang="en-US" sz="2400" dirty="0" err="1" smtClean="0"/>
              <a:t>Là</a:t>
            </a:r>
            <a:r>
              <a:rPr lang="en-US" sz="2400" dirty="0" smtClean="0"/>
              <a:t> </a:t>
            </a:r>
            <a:r>
              <a:rPr lang="en-US" sz="2400" dirty="0" err="1" smtClean="0"/>
              <a:t>một</a:t>
            </a:r>
            <a:r>
              <a:rPr lang="en-US" sz="2400" dirty="0" smtClean="0"/>
              <a:t> </a:t>
            </a:r>
            <a:r>
              <a:rPr lang="en-US" sz="2400" dirty="0" err="1" smtClean="0"/>
              <a:t>chiến</a:t>
            </a:r>
            <a:r>
              <a:rPr lang="en-US" sz="2400" dirty="0" smtClean="0"/>
              <a:t> </a:t>
            </a:r>
            <a:r>
              <a:rPr lang="en-US" sz="2400" dirty="0" err="1" smtClean="0"/>
              <a:t>luợc</a:t>
            </a:r>
            <a:r>
              <a:rPr lang="en-US" sz="2400" dirty="0" smtClean="0"/>
              <a:t> </a:t>
            </a:r>
            <a:r>
              <a:rPr lang="en-US" sz="2400" dirty="0" err="1" smtClean="0"/>
              <a:t>phòng</a:t>
            </a:r>
            <a:r>
              <a:rPr lang="en-US" sz="2400" dirty="0" smtClean="0"/>
              <a:t> </a:t>
            </a:r>
            <a:r>
              <a:rPr lang="en-US" sz="2400" dirty="0" err="1" smtClean="0"/>
              <a:t>ngừa</a:t>
            </a:r>
            <a:r>
              <a:rPr lang="en-US" sz="2400" dirty="0" smtClean="0"/>
              <a:t> </a:t>
            </a:r>
            <a:r>
              <a:rPr lang="en-US" sz="2400" dirty="0" err="1" smtClean="0"/>
              <a:t>tiên</a:t>
            </a:r>
            <a:r>
              <a:rPr lang="en-US" sz="2400" dirty="0" smtClean="0"/>
              <a:t> </a:t>
            </a:r>
            <a:r>
              <a:rPr lang="en-US" sz="2400" dirty="0" err="1" smtClean="0"/>
              <a:t>phát</a:t>
            </a:r>
            <a:r>
              <a:rPr lang="en-US" sz="2400" dirty="0" smtClean="0"/>
              <a:t> ở </a:t>
            </a:r>
            <a:r>
              <a:rPr lang="en-US" sz="2400" dirty="0" err="1" smtClean="0"/>
              <a:t>những</a:t>
            </a:r>
            <a:r>
              <a:rPr lang="en-US" sz="2400" dirty="0" smtClean="0"/>
              <a:t> </a:t>
            </a:r>
            <a:r>
              <a:rPr lang="en-US" sz="2400" dirty="0" err="1" smtClean="0"/>
              <a:t>nguời</a:t>
            </a:r>
            <a:r>
              <a:rPr lang="en-US" sz="2400" dirty="0" smtClean="0"/>
              <a:t> </a:t>
            </a:r>
            <a:r>
              <a:rPr lang="en-US" sz="2400" dirty="0" err="1" smtClean="0"/>
              <a:t>có</a:t>
            </a:r>
            <a:r>
              <a:rPr lang="en-US" sz="2400" dirty="0" smtClean="0"/>
              <a:t> </a:t>
            </a:r>
            <a:r>
              <a:rPr lang="en-US" sz="2400" dirty="0" err="1" smtClean="0"/>
              <a:t>bệnh</a:t>
            </a:r>
            <a:r>
              <a:rPr lang="en-US" sz="2400" dirty="0" smtClean="0"/>
              <a:t> ÐTÐ type 1 hay type 2 </a:t>
            </a:r>
            <a:r>
              <a:rPr lang="en-US" sz="2400" dirty="0" err="1" smtClean="0"/>
              <a:t>có</a:t>
            </a:r>
            <a:r>
              <a:rPr lang="en-US" sz="2400" dirty="0" smtClean="0"/>
              <a:t> </a:t>
            </a:r>
            <a:r>
              <a:rPr lang="en-US" sz="2400" dirty="0" err="1" smtClean="0"/>
              <a:t>gia</a:t>
            </a:r>
            <a:r>
              <a:rPr lang="en-US" sz="2400" dirty="0" smtClean="0"/>
              <a:t> </a:t>
            </a:r>
            <a:r>
              <a:rPr lang="en-US" sz="2400" dirty="0" err="1" smtClean="0"/>
              <a:t>tăng</a:t>
            </a:r>
            <a:r>
              <a:rPr lang="en-US" sz="2400" dirty="0" smtClean="0"/>
              <a:t> </a:t>
            </a:r>
            <a:r>
              <a:rPr lang="pl-PL" sz="2400" dirty="0" smtClean="0"/>
              <a:t>nguy c</a:t>
            </a:r>
            <a:r>
              <a:rPr lang="en-US" sz="2400" dirty="0" smtClean="0"/>
              <a:t>ơ</a:t>
            </a:r>
            <a:r>
              <a:rPr lang="pl-PL" sz="2400" dirty="0" smtClean="0"/>
              <a:t> tim mạch(nguy co 10 nam&gt;10%)</a:t>
            </a:r>
          </a:p>
          <a:p>
            <a:pPr>
              <a:lnSpc>
                <a:spcPct val="100000"/>
              </a:lnSpc>
              <a:buNone/>
            </a:pPr>
            <a:r>
              <a:rPr lang="en-US" sz="2400" dirty="0" smtClean="0"/>
              <a:t>– </a:t>
            </a:r>
            <a:r>
              <a:rPr lang="en-US" sz="2400" dirty="0" err="1" smtClean="0"/>
              <a:t>Bao</a:t>
            </a:r>
            <a:r>
              <a:rPr lang="en-US" sz="2400" dirty="0" smtClean="0"/>
              <a:t> </a:t>
            </a:r>
            <a:r>
              <a:rPr lang="en-US" sz="2400" dirty="0" err="1" smtClean="0"/>
              <a:t>gồm</a:t>
            </a:r>
            <a:r>
              <a:rPr lang="en-US" sz="2400" dirty="0" smtClean="0"/>
              <a:t> </a:t>
            </a:r>
            <a:r>
              <a:rPr lang="en-US" sz="2400" dirty="0" err="1" smtClean="0"/>
              <a:t>hầu</a:t>
            </a:r>
            <a:r>
              <a:rPr lang="en-US" sz="2400" dirty="0" smtClean="0"/>
              <a:t> </a:t>
            </a:r>
            <a:r>
              <a:rPr lang="en-US" sz="2400" dirty="0" err="1" smtClean="0"/>
              <a:t>hết</a:t>
            </a:r>
            <a:r>
              <a:rPr lang="en-US" sz="2400" dirty="0" smtClean="0"/>
              <a:t> </a:t>
            </a:r>
            <a:r>
              <a:rPr lang="en-US" sz="2400" dirty="0" err="1" smtClean="0"/>
              <a:t>nam</a:t>
            </a:r>
            <a:r>
              <a:rPr lang="en-US" sz="2400" dirty="0" smtClean="0"/>
              <a:t> </a:t>
            </a:r>
            <a:r>
              <a:rPr lang="en-US" sz="2400" dirty="0" err="1" smtClean="0"/>
              <a:t>giới,nữ</a:t>
            </a:r>
            <a:r>
              <a:rPr lang="en-US" sz="2400" dirty="0" smtClean="0"/>
              <a:t> </a:t>
            </a:r>
            <a:r>
              <a:rPr lang="en-US" sz="2400" dirty="0" err="1" smtClean="0"/>
              <a:t>giới</a:t>
            </a:r>
            <a:r>
              <a:rPr lang="en-US" sz="2400" dirty="0" smtClean="0"/>
              <a:t>&gt; 50 </a:t>
            </a:r>
            <a:r>
              <a:rPr lang="en-US" sz="2400" dirty="0" err="1" smtClean="0"/>
              <a:t>tuổi</a:t>
            </a:r>
            <a:r>
              <a:rPr lang="en-US" sz="2400" dirty="0" smtClean="0"/>
              <a:t>  </a:t>
            </a:r>
            <a:r>
              <a:rPr lang="en-US" sz="2400" dirty="0" err="1" smtClean="0"/>
              <a:t>có</a:t>
            </a:r>
            <a:r>
              <a:rPr lang="en-US" sz="2400" dirty="0" smtClean="0"/>
              <a:t> </a:t>
            </a:r>
            <a:r>
              <a:rPr lang="en-US" sz="2400" dirty="0" err="1" smtClean="0"/>
              <a:t>ít</a:t>
            </a:r>
            <a:r>
              <a:rPr lang="en-US" sz="2400" dirty="0" smtClean="0"/>
              <a:t> </a:t>
            </a:r>
            <a:r>
              <a:rPr lang="en-US" sz="2400" dirty="0" err="1" smtClean="0"/>
              <a:t>nhất</a:t>
            </a:r>
            <a:r>
              <a:rPr lang="en-US" sz="2400" dirty="0" smtClean="0"/>
              <a:t> </a:t>
            </a:r>
            <a:r>
              <a:rPr lang="en-US" sz="2400" dirty="0" err="1" smtClean="0"/>
              <a:t>một</a:t>
            </a:r>
            <a:r>
              <a:rPr lang="en-US" sz="2400" dirty="0" smtClean="0"/>
              <a:t> </a:t>
            </a:r>
            <a:r>
              <a:rPr lang="en-US" sz="2400" dirty="0" err="1" smtClean="0"/>
              <a:t>yếu</a:t>
            </a:r>
            <a:r>
              <a:rPr lang="en-US" sz="2400" dirty="0" smtClean="0"/>
              <a:t> </a:t>
            </a:r>
            <a:r>
              <a:rPr lang="en-US" sz="2400" dirty="0" err="1" smtClean="0"/>
              <a:t>tố</a:t>
            </a:r>
            <a:r>
              <a:rPr lang="en-US" sz="2400" dirty="0" smtClean="0"/>
              <a:t> </a:t>
            </a:r>
            <a:r>
              <a:rPr lang="en-US" sz="2400" dirty="0" err="1" smtClean="0"/>
              <a:t>nguy</a:t>
            </a:r>
            <a:r>
              <a:rPr lang="en-US" sz="2400" dirty="0" smtClean="0"/>
              <a:t> </a:t>
            </a:r>
            <a:r>
              <a:rPr lang="en-US" sz="2400" dirty="0" err="1" smtClean="0"/>
              <a:t>cơ</a:t>
            </a:r>
            <a:r>
              <a:rPr lang="en-US" sz="2400" dirty="0" smtClean="0"/>
              <a:t>  </a:t>
            </a:r>
            <a:r>
              <a:rPr lang="en-US" sz="2400" dirty="0" err="1" smtClean="0"/>
              <a:t>chính</a:t>
            </a:r>
            <a:r>
              <a:rPr lang="en-US" sz="2400" dirty="0" smtClean="0"/>
              <a:t>:</a:t>
            </a:r>
          </a:p>
          <a:p>
            <a:pPr>
              <a:lnSpc>
                <a:spcPct val="100000"/>
              </a:lnSpc>
            </a:pPr>
            <a:r>
              <a:rPr lang="en-US" sz="2400" dirty="0" smtClean="0"/>
              <a:t>  </a:t>
            </a:r>
            <a:r>
              <a:rPr lang="en-US" sz="2400" dirty="0" err="1" smtClean="0"/>
              <a:t>Tiền</a:t>
            </a:r>
            <a:r>
              <a:rPr lang="en-US" sz="2400" dirty="0" smtClean="0"/>
              <a:t> </a:t>
            </a:r>
            <a:r>
              <a:rPr lang="en-US" sz="2400" dirty="0" err="1" smtClean="0"/>
              <a:t>sử</a:t>
            </a:r>
            <a:r>
              <a:rPr lang="en-US" sz="2400" dirty="0" smtClean="0"/>
              <a:t> </a:t>
            </a:r>
            <a:r>
              <a:rPr lang="en-US" sz="2400" dirty="0" err="1" smtClean="0"/>
              <a:t>gia</a:t>
            </a:r>
            <a:r>
              <a:rPr lang="en-US" sz="2400" dirty="0" smtClean="0"/>
              <a:t> </a:t>
            </a:r>
            <a:r>
              <a:rPr lang="en-US" sz="2400" dirty="0" err="1" smtClean="0"/>
              <a:t>dình</a:t>
            </a:r>
            <a:r>
              <a:rPr lang="en-US" sz="2400" dirty="0" smtClean="0"/>
              <a:t> </a:t>
            </a:r>
            <a:r>
              <a:rPr lang="en-US" sz="2400" dirty="0" err="1" smtClean="0"/>
              <a:t>có</a:t>
            </a:r>
            <a:r>
              <a:rPr lang="en-US" sz="2400" dirty="0" smtClean="0"/>
              <a:t> </a:t>
            </a:r>
            <a:r>
              <a:rPr lang="en-US" sz="2400" dirty="0" err="1" smtClean="0"/>
              <a:t>bệnh</a:t>
            </a:r>
            <a:r>
              <a:rPr lang="en-US" sz="2400" dirty="0" smtClean="0"/>
              <a:t> </a:t>
            </a:r>
            <a:r>
              <a:rPr lang="en-US" sz="2400" dirty="0" err="1" smtClean="0"/>
              <a:t>tim</a:t>
            </a:r>
            <a:r>
              <a:rPr lang="en-US" sz="2400" dirty="0" smtClean="0"/>
              <a:t> </a:t>
            </a:r>
            <a:r>
              <a:rPr lang="en-US" sz="2400" dirty="0" err="1" smtClean="0"/>
              <a:t>mạch</a:t>
            </a:r>
            <a:endParaRPr lang="en-US" sz="2400" dirty="0" smtClean="0"/>
          </a:p>
          <a:p>
            <a:pPr>
              <a:lnSpc>
                <a:spcPct val="100000"/>
              </a:lnSpc>
            </a:pPr>
            <a:r>
              <a:rPr lang="en-US" sz="2400" dirty="0" err="1" smtClean="0"/>
              <a:t>Tăng</a:t>
            </a:r>
            <a:r>
              <a:rPr lang="en-US" sz="2400" dirty="0" smtClean="0"/>
              <a:t> </a:t>
            </a:r>
            <a:r>
              <a:rPr lang="en-US" sz="2400" dirty="0" err="1" smtClean="0"/>
              <a:t>huyết</a:t>
            </a:r>
            <a:r>
              <a:rPr lang="en-US" sz="2400" dirty="0" smtClean="0"/>
              <a:t> </a:t>
            </a:r>
            <a:r>
              <a:rPr lang="en-US" sz="2400" dirty="0" err="1" smtClean="0"/>
              <a:t>áp</a:t>
            </a:r>
            <a:endParaRPr lang="en-US" sz="2400" dirty="0" smtClean="0"/>
          </a:p>
          <a:p>
            <a:pPr>
              <a:lnSpc>
                <a:spcPct val="100000"/>
              </a:lnSpc>
            </a:pPr>
            <a:r>
              <a:rPr lang="en-US" sz="2400" dirty="0" smtClean="0"/>
              <a:t> </a:t>
            </a:r>
            <a:r>
              <a:rPr lang="en-US" sz="2400" dirty="0" err="1" smtClean="0"/>
              <a:t>Hút</a:t>
            </a:r>
            <a:r>
              <a:rPr lang="en-US" sz="2400" dirty="0" smtClean="0"/>
              <a:t> </a:t>
            </a:r>
            <a:r>
              <a:rPr lang="en-US" sz="2400" dirty="0" err="1" smtClean="0"/>
              <a:t>thuốc</a:t>
            </a:r>
            <a:r>
              <a:rPr lang="en-US" sz="2400" dirty="0" smtClean="0"/>
              <a:t> </a:t>
            </a:r>
            <a:r>
              <a:rPr lang="en-US" sz="2400" dirty="0" err="1" smtClean="0"/>
              <a:t>lá</a:t>
            </a:r>
            <a:endParaRPr lang="en-US" sz="2400" dirty="0" smtClean="0"/>
          </a:p>
          <a:p>
            <a:pPr>
              <a:lnSpc>
                <a:spcPct val="100000"/>
              </a:lnSpc>
            </a:pPr>
            <a:r>
              <a:rPr lang="en-US" sz="2400" dirty="0" smtClean="0"/>
              <a:t> </a:t>
            </a:r>
            <a:r>
              <a:rPr lang="en-US" sz="2400" dirty="0" err="1" smtClean="0"/>
              <a:t>Rối</a:t>
            </a:r>
            <a:r>
              <a:rPr lang="en-US" sz="2400" dirty="0" smtClean="0"/>
              <a:t> </a:t>
            </a:r>
            <a:r>
              <a:rPr lang="en-US" sz="2400" dirty="0" err="1" smtClean="0"/>
              <a:t>loạn</a:t>
            </a:r>
            <a:r>
              <a:rPr lang="en-US" sz="2400" dirty="0" smtClean="0"/>
              <a:t> lipid </a:t>
            </a:r>
            <a:r>
              <a:rPr lang="en-US" sz="2400" dirty="0" err="1" smtClean="0"/>
              <a:t>máu</a:t>
            </a:r>
            <a:endParaRPr lang="en-US" sz="2400" dirty="0" smtClean="0"/>
          </a:p>
          <a:p>
            <a:pPr>
              <a:lnSpc>
                <a:spcPct val="100000"/>
              </a:lnSpc>
            </a:pPr>
            <a:r>
              <a:rPr lang="en-US" sz="2400" dirty="0" smtClean="0"/>
              <a:t> Albumin </a:t>
            </a:r>
            <a:r>
              <a:rPr lang="en-US" sz="2400" dirty="0" err="1" smtClean="0"/>
              <a:t>niệu</a:t>
            </a:r>
            <a:endParaRPr lang="en-US" sz="2400" dirty="0" smtClean="0"/>
          </a:p>
          <a:p>
            <a:pPr>
              <a:lnSpc>
                <a:spcPct val="100000"/>
              </a:lnSpc>
            </a:pPr>
            <a:endParaRPr lang="en-US" sz="2400" dirty="0" smtClean="0"/>
          </a:p>
          <a:p>
            <a:pPr>
              <a:lnSpc>
                <a:spcPct val="100000"/>
              </a:lnSpc>
              <a:buFontTx/>
              <a:buChar char="-"/>
            </a:pPr>
            <a:r>
              <a:rPr lang="en-US" sz="2400" dirty="0" err="1" smtClean="0"/>
              <a:t>Không</a:t>
            </a:r>
            <a:r>
              <a:rPr lang="en-US" sz="2400" dirty="0" smtClean="0"/>
              <a:t> dung </a:t>
            </a:r>
            <a:r>
              <a:rPr lang="en-US" sz="2400" dirty="0" err="1" smtClean="0"/>
              <a:t>nạp</a:t>
            </a:r>
            <a:r>
              <a:rPr lang="en-US" sz="2400" dirty="0" smtClean="0"/>
              <a:t> aspirin </a:t>
            </a:r>
            <a:r>
              <a:rPr lang="en-US" sz="2400" dirty="0" err="1" smtClean="0"/>
              <a:t>thì</a:t>
            </a:r>
            <a:r>
              <a:rPr lang="en-US" sz="2400" dirty="0" smtClean="0"/>
              <a:t> </a:t>
            </a:r>
            <a:r>
              <a:rPr lang="en-US" sz="2400" dirty="0" err="1" smtClean="0"/>
              <a:t>chuyển</a:t>
            </a:r>
            <a:r>
              <a:rPr lang="en-US" sz="2400" dirty="0" smtClean="0"/>
              <a:t> sang </a:t>
            </a:r>
            <a:r>
              <a:rPr lang="en-US" sz="2400" b="1" dirty="0" err="1" smtClean="0"/>
              <a:t>clopidogrel</a:t>
            </a:r>
            <a:r>
              <a:rPr lang="en-US" sz="2400" b="1" dirty="0" smtClean="0"/>
              <a:t> 75mg/</a:t>
            </a:r>
            <a:r>
              <a:rPr lang="en-US" sz="2400" b="1" dirty="0" err="1" smtClean="0"/>
              <a:t>ngày</a:t>
            </a:r>
            <a:r>
              <a:rPr lang="en-US" sz="2400" b="1" dirty="0" smtClean="0"/>
              <a:t> </a:t>
            </a:r>
            <a:r>
              <a:rPr lang="en-US" sz="2400" dirty="0" err="1" smtClean="0"/>
              <a:t>ngoại</a:t>
            </a:r>
            <a:r>
              <a:rPr lang="en-US" sz="2400" dirty="0" smtClean="0"/>
              <a:t> </a:t>
            </a:r>
            <a:r>
              <a:rPr lang="en-US" sz="2400" dirty="0" err="1" smtClean="0"/>
              <a:t>trừu</a:t>
            </a:r>
            <a:r>
              <a:rPr lang="en-US" sz="2400" dirty="0" smtClean="0"/>
              <a:t> </a:t>
            </a:r>
            <a:r>
              <a:rPr lang="en-US" sz="2400" dirty="0" err="1" smtClean="0"/>
              <a:t>trường</a:t>
            </a:r>
            <a:r>
              <a:rPr lang="en-US" sz="2400" dirty="0" smtClean="0"/>
              <a:t> </a:t>
            </a:r>
            <a:r>
              <a:rPr lang="en-US" sz="2400" dirty="0" err="1" smtClean="0"/>
              <a:t>hợp</a:t>
            </a:r>
            <a:r>
              <a:rPr lang="en-US" sz="2400" dirty="0" smtClean="0"/>
              <a:t> </a:t>
            </a:r>
            <a:r>
              <a:rPr lang="en-US" sz="2400" dirty="0" err="1" smtClean="0"/>
              <a:t>bệnh</a:t>
            </a:r>
            <a:r>
              <a:rPr lang="en-US" sz="2400" dirty="0" smtClean="0"/>
              <a:t> </a:t>
            </a:r>
            <a:r>
              <a:rPr lang="en-US" sz="2400" dirty="0" err="1" smtClean="0"/>
              <a:t>tim</a:t>
            </a:r>
            <a:r>
              <a:rPr lang="en-US" sz="2400" dirty="0" smtClean="0"/>
              <a:t> </a:t>
            </a:r>
            <a:r>
              <a:rPr lang="en-US" sz="2400" dirty="0" err="1" smtClean="0"/>
              <a:t>mạch</a:t>
            </a:r>
            <a:r>
              <a:rPr lang="en-US" sz="2400" dirty="0" smtClean="0"/>
              <a:t> </a:t>
            </a:r>
            <a:r>
              <a:rPr lang="en-US" sz="2400" dirty="0" err="1" smtClean="0"/>
              <a:t>cấp</a:t>
            </a:r>
            <a:endParaRPr lang="en-US" sz="2400" dirty="0" smtClean="0"/>
          </a:p>
          <a:p>
            <a:pPr>
              <a:lnSpc>
                <a:spcPct val="100000"/>
              </a:lnSpc>
              <a:buFontTx/>
              <a:buChar char="-"/>
            </a:pPr>
            <a:r>
              <a:rPr lang="en-US" sz="2400" dirty="0" err="1" smtClean="0"/>
              <a:t>Dùng</a:t>
            </a:r>
            <a:r>
              <a:rPr lang="en-US" sz="2400" dirty="0" smtClean="0"/>
              <a:t> </a:t>
            </a:r>
            <a:r>
              <a:rPr lang="en-US" sz="2400" b="1" dirty="0" err="1" smtClean="0"/>
              <a:t>phối</a:t>
            </a:r>
            <a:r>
              <a:rPr lang="en-US" sz="2400" b="1" dirty="0" smtClean="0"/>
              <a:t> </a:t>
            </a:r>
            <a:r>
              <a:rPr lang="en-US" sz="2400" b="1" dirty="0" err="1" smtClean="0"/>
              <a:t>hợp</a:t>
            </a:r>
            <a:r>
              <a:rPr lang="en-US" sz="2400" b="1" dirty="0" smtClean="0"/>
              <a:t> </a:t>
            </a:r>
            <a:r>
              <a:rPr lang="en-US" sz="2400" dirty="0" err="1" smtClean="0"/>
              <a:t>sau</a:t>
            </a:r>
            <a:r>
              <a:rPr lang="en-US" sz="2400" dirty="0" smtClean="0"/>
              <a:t> </a:t>
            </a:r>
            <a:r>
              <a:rPr lang="en-US" sz="2400" dirty="0" err="1" smtClean="0"/>
              <a:t>bệnh</a:t>
            </a:r>
            <a:r>
              <a:rPr lang="en-US" sz="2400" dirty="0" smtClean="0"/>
              <a:t> </a:t>
            </a:r>
            <a:r>
              <a:rPr lang="en-US" sz="2400" dirty="0" err="1" smtClean="0"/>
              <a:t>nhân</a:t>
            </a:r>
            <a:r>
              <a:rPr lang="en-US" sz="2400" dirty="0" smtClean="0"/>
              <a:t> </a:t>
            </a:r>
            <a:r>
              <a:rPr lang="en-US" sz="2400" dirty="0" err="1" smtClean="0"/>
              <a:t>có</a:t>
            </a:r>
            <a:r>
              <a:rPr lang="en-US" sz="2400" dirty="0" smtClean="0"/>
              <a:t> </a:t>
            </a:r>
            <a:r>
              <a:rPr lang="en-US" sz="2400" b="1" dirty="0" err="1" smtClean="0"/>
              <a:t>hội</a:t>
            </a:r>
            <a:r>
              <a:rPr lang="en-US" sz="2400" b="1" dirty="0" smtClean="0"/>
              <a:t> </a:t>
            </a:r>
            <a:r>
              <a:rPr lang="en-US" sz="2400" b="1" dirty="0" err="1" smtClean="0"/>
              <a:t>chứng</a:t>
            </a:r>
            <a:r>
              <a:rPr lang="en-US" sz="2400" b="1" dirty="0" smtClean="0"/>
              <a:t> </a:t>
            </a:r>
            <a:r>
              <a:rPr lang="en-US" sz="2400" b="1" dirty="0" err="1" smtClean="0"/>
              <a:t>mạch</a:t>
            </a:r>
            <a:r>
              <a:rPr lang="en-US" sz="2400" b="1" dirty="0" smtClean="0"/>
              <a:t> </a:t>
            </a:r>
            <a:r>
              <a:rPr lang="en-US" sz="2400" b="1" dirty="0" err="1" smtClean="0"/>
              <a:t>vành</a:t>
            </a:r>
            <a:r>
              <a:rPr lang="en-US" sz="2400" b="1" dirty="0" smtClean="0"/>
              <a:t> </a:t>
            </a:r>
            <a:r>
              <a:rPr lang="en-US" sz="2400" b="1" dirty="0" err="1" smtClean="0"/>
              <a:t>cấp</a:t>
            </a:r>
            <a:endParaRPr lang="en-US" sz="2400" b="1" dirty="0" smtClean="0"/>
          </a:p>
          <a:p>
            <a:pPr>
              <a:lnSpc>
                <a:spcPct val="100000"/>
              </a:lnSpc>
              <a:buFontTx/>
              <a:buChar char="-"/>
            </a:pPr>
            <a:endParaRPr lang="en-US" sz="2400" dirty="0" smtClean="0"/>
          </a:p>
          <a:p>
            <a:pPr>
              <a:lnSpc>
                <a:spcPct val="100000"/>
              </a:lnSpc>
              <a:buFontTx/>
              <a:buChar char="-"/>
            </a:pPr>
            <a:endParaRPr lang="en-US" sz="2400"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5335"/>
            <a:ext cx="10515600" cy="1325563"/>
          </a:xfrm>
        </p:spPr>
        <p:txBody>
          <a:bodyPr>
            <a:normAutofit/>
          </a:bodyPr>
          <a:lstStyle/>
          <a:p>
            <a:r>
              <a:rPr lang="en-US" sz="3200" b="1" dirty="0" smtClean="0">
                <a:solidFill>
                  <a:srgbClr val="00B0F0"/>
                </a:solidFill>
              </a:rPr>
              <a:t> 3. ĐIỀU TRỊ KHÔNG DÙNG THUỐC</a:t>
            </a:r>
            <a:endParaRPr lang="en-US" sz="3200" dirty="0">
              <a:solidFill>
                <a:srgbClr val="00B0F0"/>
              </a:solidFill>
            </a:endParaRPr>
          </a:p>
        </p:txBody>
      </p:sp>
      <p:graphicFrame>
        <p:nvGraphicFramePr>
          <p:cNvPr id="4" name="Table 3"/>
          <p:cNvGraphicFramePr>
            <a:graphicFrameLocks noGrp="1"/>
          </p:cNvGraphicFramePr>
          <p:nvPr/>
        </p:nvGraphicFramePr>
        <p:xfrm>
          <a:off x="581891" y="1177648"/>
          <a:ext cx="10183090" cy="5461461"/>
        </p:xfrm>
        <a:graphic>
          <a:graphicData uri="http://schemas.openxmlformats.org/drawingml/2006/table">
            <a:tbl>
              <a:tblPr/>
              <a:tblGrid>
                <a:gridCol w="1821012"/>
                <a:gridCol w="8362078"/>
              </a:tblGrid>
              <a:tr h="512385">
                <a:tc>
                  <a:txBody>
                    <a:bodyPr/>
                    <a:lstStyle/>
                    <a:p>
                      <a:pPr marL="0" marR="0" algn="ctr">
                        <a:lnSpc>
                          <a:spcPts val="1605"/>
                        </a:lnSpc>
                        <a:spcBef>
                          <a:spcPts val="0"/>
                        </a:spcBef>
                        <a:spcAft>
                          <a:spcPts val="0"/>
                        </a:spcAft>
                      </a:pPr>
                      <a:r>
                        <a:rPr lang="en-US" sz="1800" b="1" dirty="0" err="1">
                          <a:latin typeface="Times New Roman"/>
                          <a:ea typeface="Times New Roman"/>
                          <a:cs typeface="Times New Roman"/>
                        </a:rPr>
                        <a:t>Thực</a:t>
                      </a:r>
                      <a:r>
                        <a:rPr lang="en-US" sz="1800" b="1" dirty="0">
                          <a:latin typeface="Times New Roman"/>
                          <a:ea typeface="Times New Roman"/>
                          <a:cs typeface="Times New Roman"/>
                        </a:rPr>
                        <a:t> </a:t>
                      </a:r>
                      <a:r>
                        <a:rPr lang="en-US" sz="1800" b="1" dirty="0" err="1">
                          <a:latin typeface="Times New Roman"/>
                          <a:ea typeface="Times New Roman"/>
                          <a:cs typeface="Times New Roman"/>
                        </a:rPr>
                        <a:t>phẩm</a:t>
                      </a:r>
                      <a:endParaRPr lang="en-US" sz="18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501775" algn="ctr">
                        <a:lnSpc>
                          <a:spcPct val="115000"/>
                        </a:lnSpc>
                        <a:spcBef>
                          <a:spcPts val="0"/>
                        </a:spcBef>
                        <a:spcAft>
                          <a:spcPts val="0"/>
                        </a:spcAft>
                      </a:pPr>
                      <a:r>
                        <a:rPr lang="en-US" sz="1800" b="1" dirty="0" err="1">
                          <a:latin typeface="Times New Roman"/>
                          <a:ea typeface="Times New Roman"/>
                          <a:cs typeface="Times New Roman"/>
                        </a:rPr>
                        <a:t>Lời</a:t>
                      </a:r>
                      <a:r>
                        <a:rPr lang="en-US" sz="1800" b="1" dirty="0">
                          <a:latin typeface="Times New Roman"/>
                          <a:ea typeface="Times New Roman"/>
                          <a:cs typeface="Times New Roman"/>
                        </a:rPr>
                        <a:t> </a:t>
                      </a:r>
                      <a:r>
                        <a:rPr lang="en-US" sz="1800" b="1" dirty="0" err="1">
                          <a:latin typeface="Times New Roman"/>
                          <a:ea typeface="Times New Roman"/>
                          <a:cs typeface="Times New Roman"/>
                        </a:rPr>
                        <a:t>khuyên</a:t>
                      </a:r>
                      <a:endParaRPr lang="en-US" sz="18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4846">
                <a:tc>
                  <a:txBody>
                    <a:bodyPr/>
                    <a:lstStyle/>
                    <a:p>
                      <a:pPr marL="0" marR="0" algn="ctr">
                        <a:lnSpc>
                          <a:spcPct val="115000"/>
                        </a:lnSpc>
                        <a:spcBef>
                          <a:spcPts val="0"/>
                        </a:spcBef>
                        <a:spcAft>
                          <a:spcPts val="0"/>
                        </a:spcAft>
                      </a:pPr>
                      <a:r>
                        <a:rPr lang="en-US" sz="1800">
                          <a:latin typeface="Times New Roman"/>
                          <a:ea typeface="Times New Roman"/>
                          <a:cs typeface="Times New Roman"/>
                        </a:rPr>
                        <a:t>Bột - đường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err="1">
                          <a:latin typeface="Times New Roman"/>
                          <a:ea typeface="Times New Roman"/>
                          <a:cs typeface="Times New Roman"/>
                        </a:rPr>
                        <a:t>Chọn</a:t>
                      </a:r>
                      <a:r>
                        <a:rPr lang="en-US" sz="1800" dirty="0">
                          <a:latin typeface="Times New Roman"/>
                          <a:ea typeface="Times New Roman"/>
                          <a:cs typeface="Times New Roman"/>
                        </a:rPr>
                        <a:t> </a:t>
                      </a:r>
                      <a:r>
                        <a:rPr lang="en-US" sz="1800" dirty="0" err="1">
                          <a:latin typeface="Times New Roman"/>
                          <a:ea typeface="Times New Roman"/>
                          <a:cs typeface="Times New Roman"/>
                        </a:rPr>
                        <a:t>loại</a:t>
                      </a:r>
                      <a:r>
                        <a:rPr lang="en-US" sz="1800" dirty="0">
                          <a:latin typeface="Times New Roman"/>
                          <a:ea typeface="Times New Roman"/>
                          <a:cs typeface="Times New Roman"/>
                        </a:rPr>
                        <a:t> </a:t>
                      </a:r>
                      <a:r>
                        <a:rPr lang="en-US" sz="1800" dirty="0" err="1">
                          <a:latin typeface="Times New Roman"/>
                          <a:ea typeface="Times New Roman"/>
                          <a:cs typeface="Times New Roman"/>
                        </a:rPr>
                        <a:t>có</a:t>
                      </a:r>
                      <a:r>
                        <a:rPr lang="en-US" sz="1800" dirty="0">
                          <a:latin typeface="Times New Roman"/>
                          <a:ea typeface="Times New Roman"/>
                          <a:cs typeface="Times New Roman"/>
                        </a:rPr>
                        <a:t> </a:t>
                      </a:r>
                      <a:r>
                        <a:rPr lang="en-US" sz="1800" dirty="0" err="1">
                          <a:latin typeface="Times New Roman"/>
                          <a:ea typeface="Times New Roman"/>
                          <a:cs typeface="Times New Roman"/>
                        </a:rPr>
                        <a:t>nhiều</a:t>
                      </a:r>
                      <a:r>
                        <a:rPr lang="en-US" sz="1800" dirty="0">
                          <a:latin typeface="Times New Roman"/>
                          <a:ea typeface="Times New Roman"/>
                          <a:cs typeface="Times New Roman"/>
                        </a:rPr>
                        <a:t> </a:t>
                      </a:r>
                      <a:r>
                        <a:rPr lang="en-US" sz="1800" dirty="0" err="1">
                          <a:latin typeface="Times New Roman"/>
                          <a:ea typeface="Times New Roman"/>
                          <a:cs typeface="Times New Roman"/>
                        </a:rPr>
                        <a:t>thành</a:t>
                      </a:r>
                      <a:r>
                        <a:rPr lang="en-US" sz="1800" dirty="0">
                          <a:latin typeface="Times New Roman"/>
                          <a:ea typeface="Times New Roman"/>
                          <a:cs typeface="Times New Roman"/>
                        </a:rPr>
                        <a:t> </a:t>
                      </a:r>
                      <a:r>
                        <a:rPr lang="en-US" sz="1800" b="1" dirty="0" err="1">
                          <a:latin typeface="Times New Roman"/>
                          <a:ea typeface="Times New Roman"/>
                          <a:cs typeface="Times New Roman"/>
                        </a:rPr>
                        <a:t>phần</a:t>
                      </a:r>
                      <a:r>
                        <a:rPr lang="en-US" sz="1800" b="1" dirty="0">
                          <a:latin typeface="Times New Roman"/>
                          <a:ea typeface="Times New Roman"/>
                          <a:cs typeface="Times New Roman"/>
                        </a:rPr>
                        <a:t> </a:t>
                      </a:r>
                      <a:r>
                        <a:rPr lang="en-US" sz="1800" b="1" dirty="0" err="1">
                          <a:latin typeface="Times New Roman"/>
                          <a:ea typeface="Times New Roman"/>
                          <a:cs typeface="Times New Roman"/>
                        </a:rPr>
                        <a:t>xơ</a:t>
                      </a:r>
                      <a:r>
                        <a:rPr lang="en-US" sz="1800" b="1" dirty="0">
                          <a:latin typeface="Times New Roman"/>
                          <a:ea typeface="Times New Roman"/>
                          <a:cs typeface="Times New Roman"/>
                        </a:rPr>
                        <a:t> </a:t>
                      </a:r>
                      <a:r>
                        <a:rPr lang="en-US" sz="1800" dirty="0" err="1">
                          <a:latin typeface="Times New Roman"/>
                          <a:ea typeface="Times New Roman"/>
                          <a:cs typeface="Times New Roman"/>
                        </a:rPr>
                        <a:t>và</a:t>
                      </a:r>
                      <a:r>
                        <a:rPr lang="en-US" sz="1800" dirty="0">
                          <a:latin typeface="Times New Roman"/>
                          <a:ea typeface="Times New Roman"/>
                          <a:cs typeface="Times New Roman"/>
                        </a:rPr>
                        <a:t> </a:t>
                      </a:r>
                      <a:r>
                        <a:rPr lang="en-US" sz="1800" dirty="0" err="1">
                          <a:latin typeface="Times New Roman"/>
                          <a:ea typeface="Times New Roman"/>
                          <a:cs typeface="Times New Roman"/>
                        </a:rPr>
                        <a:t>có</a:t>
                      </a:r>
                      <a:r>
                        <a:rPr lang="en-US" sz="1800" dirty="0">
                          <a:latin typeface="Times New Roman"/>
                          <a:ea typeface="Times New Roman"/>
                          <a:cs typeface="Times New Roman"/>
                        </a:rPr>
                        <a:t> </a:t>
                      </a:r>
                      <a:r>
                        <a:rPr lang="en-US" sz="1800" dirty="0" err="1">
                          <a:latin typeface="Times New Roman"/>
                          <a:ea typeface="Times New Roman"/>
                          <a:cs typeface="Times New Roman"/>
                        </a:rPr>
                        <a:t>chỉ</a:t>
                      </a:r>
                      <a:r>
                        <a:rPr lang="en-US" sz="1800" dirty="0">
                          <a:latin typeface="Times New Roman"/>
                          <a:ea typeface="Times New Roman"/>
                          <a:cs typeface="Times New Roman"/>
                        </a:rPr>
                        <a:t> </a:t>
                      </a:r>
                      <a:r>
                        <a:rPr lang="en-US" sz="1800" dirty="0" err="1">
                          <a:latin typeface="Times New Roman"/>
                          <a:ea typeface="Times New Roman"/>
                          <a:cs typeface="Times New Roman"/>
                        </a:rPr>
                        <a:t>số</a:t>
                      </a:r>
                      <a:r>
                        <a:rPr lang="en-US" sz="1800" dirty="0">
                          <a:latin typeface="Times New Roman"/>
                          <a:ea typeface="Times New Roman"/>
                          <a:cs typeface="Times New Roman"/>
                        </a:rPr>
                        <a:t> </a:t>
                      </a:r>
                      <a:r>
                        <a:rPr lang="en-US" sz="1800" dirty="0" err="1">
                          <a:latin typeface="Times New Roman"/>
                          <a:ea typeface="Times New Roman"/>
                          <a:cs typeface="Times New Roman"/>
                        </a:rPr>
                        <a:t>đường</a:t>
                      </a:r>
                      <a:r>
                        <a:rPr lang="en-US" sz="1800" dirty="0">
                          <a:latin typeface="Times New Roman"/>
                          <a:ea typeface="Times New Roman"/>
                          <a:cs typeface="Times New Roman"/>
                        </a:rPr>
                        <a:t> </a:t>
                      </a:r>
                      <a:r>
                        <a:rPr lang="en-US" sz="1800" dirty="0" err="1">
                          <a:latin typeface="Times New Roman"/>
                          <a:ea typeface="Times New Roman"/>
                          <a:cs typeface="Times New Roman"/>
                        </a:rPr>
                        <a:t>huyết</a:t>
                      </a:r>
                      <a:r>
                        <a:rPr lang="en-US" sz="1800" dirty="0">
                          <a:latin typeface="Times New Roman"/>
                          <a:ea typeface="Times New Roman"/>
                          <a:cs typeface="Times New Roman"/>
                        </a:rPr>
                        <a:t> </a:t>
                      </a:r>
                      <a:r>
                        <a:rPr lang="en-US" sz="1800" dirty="0" err="1">
                          <a:latin typeface="Times New Roman"/>
                          <a:ea typeface="Times New Roman"/>
                          <a:cs typeface="Times New Roman"/>
                        </a:rPr>
                        <a:t>thấp</a:t>
                      </a:r>
                      <a:r>
                        <a:rPr lang="en-US" sz="1800" dirty="0">
                          <a:latin typeface="Times New Roman"/>
                          <a:ea typeface="Times New Roman"/>
                          <a:cs typeface="Times New Roman"/>
                        </a:rPr>
                        <a:t>. </a:t>
                      </a:r>
                      <a:r>
                        <a:rPr lang="en-US" sz="1800" dirty="0" err="1">
                          <a:latin typeface="Times New Roman"/>
                          <a:ea typeface="Times New Roman"/>
                          <a:cs typeface="Times New Roman"/>
                        </a:rPr>
                        <a:t>Hạn</a:t>
                      </a:r>
                      <a:r>
                        <a:rPr lang="en-US" sz="1800" dirty="0">
                          <a:latin typeface="Times New Roman"/>
                          <a:ea typeface="Times New Roman"/>
                          <a:cs typeface="Times New Roman"/>
                        </a:rPr>
                        <a:t> </a:t>
                      </a:r>
                      <a:r>
                        <a:rPr lang="en-US" sz="1800" dirty="0" err="1">
                          <a:latin typeface="Times New Roman"/>
                          <a:ea typeface="Times New Roman"/>
                          <a:cs typeface="Times New Roman"/>
                        </a:rPr>
                        <a:t>chế</a:t>
                      </a:r>
                      <a:r>
                        <a:rPr lang="en-US" sz="1800" dirty="0">
                          <a:latin typeface="Times New Roman"/>
                          <a:ea typeface="Times New Roman"/>
                          <a:cs typeface="Times New Roman"/>
                        </a:rPr>
                        <a:t> </a:t>
                      </a:r>
                      <a:r>
                        <a:rPr lang="en-US" sz="1800" dirty="0" err="1">
                          <a:latin typeface="Times New Roman"/>
                          <a:ea typeface="Times New Roman"/>
                          <a:cs typeface="Times New Roman"/>
                        </a:rPr>
                        <a:t>đường</a:t>
                      </a:r>
                      <a:r>
                        <a:rPr lang="en-US" sz="1800" dirty="0">
                          <a:latin typeface="Times New Roman"/>
                          <a:ea typeface="Times New Roman"/>
                          <a:cs typeface="Times New Roman"/>
                        </a:rPr>
                        <a:t> </a:t>
                      </a:r>
                      <a:r>
                        <a:rPr lang="en-US" sz="1800" dirty="0" err="1">
                          <a:latin typeface="Times New Roman"/>
                          <a:ea typeface="Times New Roman"/>
                          <a:cs typeface="Times New Roman"/>
                        </a:rPr>
                        <a:t>và</a:t>
                      </a:r>
                      <a:r>
                        <a:rPr lang="en-US" sz="1800" dirty="0">
                          <a:latin typeface="Times New Roman"/>
                          <a:ea typeface="Times New Roman"/>
                          <a:cs typeface="Times New Roman"/>
                        </a:rPr>
                        <a:t> </a:t>
                      </a:r>
                      <a:r>
                        <a:rPr lang="en-US" sz="1800" dirty="0" err="1">
                          <a:latin typeface="Times New Roman"/>
                          <a:ea typeface="Times New Roman"/>
                          <a:cs typeface="Times New Roman"/>
                        </a:rPr>
                        <a:t>thực</a:t>
                      </a:r>
                      <a:r>
                        <a:rPr lang="en-US" sz="1800" dirty="0">
                          <a:latin typeface="Times New Roman"/>
                          <a:ea typeface="Times New Roman"/>
                          <a:cs typeface="Times New Roman"/>
                        </a:rPr>
                        <a:t> </a:t>
                      </a:r>
                      <a:r>
                        <a:rPr lang="en-US" sz="1800" dirty="0" err="1">
                          <a:latin typeface="Times New Roman"/>
                          <a:ea typeface="Times New Roman"/>
                          <a:cs typeface="Times New Roman"/>
                        </a:rPr>
                        <a:t>phẩm</a:t>
                      </a:r>
                      <a:r>
                        <a:rPr lang="en-US" sz="1800" dirty="0">
                          <a:latin typeface="Times New Roman"/>
                          <a:ea typeface="Times New Roman"/>
                          <a:cs typeface="Times New Roman"/>
                        </a:rPr>
                        <a:t> </a:t>
                      </a:r>
                      <a:r>
                        <a:rPr lang="en-US" sz="1800" dirty="0" err="1">
                          <a:latin typeface="Times New Roman"/>
                          <a:ea typeface="Times New Roman"/>
                          <a:cs typeface="Times New Roman"/>
                        </a:rPr>
                        <a:t>nhiều</a:t>
                      </a:r>
                      <a:r>
                        <a:rPr lang="en-US" sz="1800" dirty="0">
                          <a:latin typeface="Times New Roman"/>
                          <a:ea typeface="Times New Roman"/>
                          <a:cs typeface="Times New Roman"/>
                        </a:rPr>
                        <a:t> </a:t>
                      </a:r>
                      <a:r>
                        <a:rPr lang="en-US" sz="1800" dirty="0" err="1">
                          <a:latin typeface="Times New Roman"/>
                          <a:ea typeface="Times New Roman"/>
                          <a:cs typeface="Times New Roman"/>
                        </a:rPr>
                        <a:t>đường</a:t>
                      </a:r>
                      <a:r>
                        <a:rPr lang="en-US" sz="1800" dirty="0">
                          <a:latin typeface="Times New Roman"/>
                          <a:ea typeface="Times New Roman"/>
                          <a:cs typeface="Times New Roman"/>
                        </a:rPr>
                        <a:t> (</a:t>
                      </a:r>
                      <a:r>
                        <a:rPr lang="en-US" sz="1800" dirty="0" err="1">
                          <a:latin typeface="Times New Roman"/>
                          <a:ea typeface="Times New Roman"/>
                          <a:cs typeface="Times New Roman"/>
                        </a:rPr>
                        <a:t>bánh</a:t>
                      </a:r>
                      <a:r>
                        <a:rPr lang="en-US" sz="1800" dirty="0">
                          <a:latin typeface="Times New Roman"/>
                          <a:ea typeface="Times New Roman"/>
                          <a:cs typeface="Times New Roman"/>
                        </a:rPr>
                        <a:t>, </a:t>
                      </a:r>
                      <a:r>
                        <a:rPr lang="en-US" sz="1800" dirty="0" err="1">
                          <a:latin typeface="Times New Roman"/>
                          <a:ea typeface="Times New Roman"/>
                          <a:cs typeface="Times New Roman"/>
                        </a:rPr>
                        <a:t>kẹo</a:t>
                      </a:r>
                      <a:r>
                        <a:rPr lang="en-US" sz="1800" dirty="0">
                          <a:latin typeface="Times New Roman"/>
                          <a:ea typeface="Times New Roman"/>
                          <a:cs typeface="Times New Roman"/>
                        </a:rPr>
                        <a:t>, </a:t>
                      </a:r>
                      <a:r>
                        <a:rPr lang="en-US" sz="1800" dirty="0" err="1">
                          <a:latin typeface="Times New Roman"/>
                          <a:ea typeface="Times New Roman"/>
                          <a:cs typeface="Times New Roman"/>
                        </a:rPr>
                        <a:t>đồ</a:t>
                      </a:r>
                      <a:r>
                        <a:rPr lang="en-US" sz="1800" dirty="0">
                          <a:latin typeface="Times New Roman"/>
                          <a:ea typeface="Times New Roman"/>
                          <a:cs typeface="Times New Roman"/>
                        </a:rPr>
                        <a:t> </a:t>
                      </a:r>
                      <a:r>
                        <a:rPr lang="en-US" sz="1800" dirty="0" err="1">
                          <a:latin typeface="Times New Roman"/>
                          <a:ea typeface="Times New Roman"/>
                          <a:cs typeface="Times New Roman"/>
                        </a:rPr>
                        <a:t>uống</a:t>
                      </a:r>
                      <a:r>
                        <a:rPr lang="en-US" sz="1800" dirty="0">
                          <a:latin typeface="Times New Roman"/>
                          <a:ea typeface="Times New Roman"/>
                          <a:cs typeface="Times New Roman"/>
                        </a:rPr>
                        <a:t> </a:t>
                      </a:r>
                      <a:r>
                        <a:rPr lang="en-US" sz="1800" dirty="0" err="1">
                          <a:latin typeface="Times New Roman"/>
                          <a:ea typeface="Times New Roman"/>
                          <a:cs typeface="Times New Roman"/>
                        </a:rPr>
                        <a:t>có</a:t>
                      </a:r>
                      <a:r>
                        <a:rPr lang="en-US" sz="1800" dirty="0">
                          <a:latin typeface="Times New Roman"/>
                          <a:ea typeface="Times New Roman"/>
                          <a:cs typeface="Times New Roman"/>
                        </a:rPr>
                        <a:t> </a:t>
                      </a:r>
                      <a:r>
                        <a:rPr lang="en-US" sz="1800" dirty="0" err="1">
                          <a:latin typeface="Times New Roman"/>
                          <a:ea typeface="Times New Roman"/>
                          <a:cs typeface="Times New Roman"/>
                        </a:rPr>
                        <a:t>đường</a:t>
                      </a:r>
                      <a:r>
                        <a:rPr lang="en-US" sz="1800" dirty="0">
                          <a:latin typeface="Times New Roman"/>
                          <a:ea typeface="Times New Roman"/>
                          <a:cs typeface="Times New Roman"/>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4846">
                <a:tc>
                  <a:txBody>
                    <a:bodyPr/>
                    <a:lstStyle/>
                    <a:p>
                      <a:pPr marL="0" marR="0" algn="ctr">
                        <a:lnSpc>
                          <a:spcPct val="115000"/>
                        </a:lnSpc>
                        <a:spcBef>
                          <a:spcPts val="0"/>
                        </a:spcBef>
                        <a:spcAft>
                          <a:spcPts val="0"/>
                        </a:spcAft>
                      </a:pPr>
                      <a:r>
                        <a:rPr lang="en-US" sz="1800">
                          <a:latin typeface="Times New Roman"/>
                          <a:ea typeface="Times New Roman"/>
                          <a:cs typeface="Times New Roman"/>
                        </a:rPr>
                        <a:t>Chất béo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b="1" dirty="0" err="1">
                          <a:latin typeface="Times New Roman"/>
                          <a:ea typeface="Times New Roman"/>
                          <a:cs typeface="Times New Roman"/>
                        </a:rPr>
                        <a:t>Cố</a:t>
                      </a:r>
                      <a:r>
                        <a:rPr lang="en-US" sz="1800" b="1" dirty="0">
                          <a:latin typeface="Times New Roman"/>
                          <a:ea typeface="Times New Roman"/>
                          <a:cs typeface="Times New Roman"/>
                        </a:rPr>
                        <a:t> </a:t>
                      </a:r>
                      <a:r>
                        <a:rPr lang="en-US" sz="1800" b="1" dirty="0" err="1">
                          <a:latin typeface="Times New Roman"/>
                          <a:ea typeface="Times New Roman"/>
                          <a:cs typeface="Times New Roman"/>
                        </a:rPr>
                        <a:t>gắng</a:t>
                      </a:r>
                      <a:r>
                        <a:rPr lang="en-US" sz="1800" b="1" dirty="0">
                          <a:latin typeface="Times New Roman"/>
                          <a:ea typeface="Times New Roman"/>
                          <a:cs typeface="Times New Roman"/>
                        </a:rPr>
                        <a:t> </a:t>
                      </a:r>
                      <a:r>
                        <a:rPr lang="en-US" sz="1800" b="1" dirty="0" err="1">
                          <a:latin typeface="Times New Roman"/>
                          <a:ea typeface="Times New Roman"/>
                          <a:cs typeface="Times New Roman"/>
                        </a:rPr>
                        <a:t>hạn</a:t>
                      </a:r>
                      <a:r>
                        <a:rPr lang="en-US" sz="1800" b="1" dirty="0">
                          <a:latin typeface="Times New Roman"/>
                          <a:ea typeface="Times New Roman"/>
                          <a:cs typeface="Times New Roman"/>
                        </a:rPr>
                        <a:t> </a:t>
                      </a:r>
                      <a:r>
                        <a:rPr lang="en-US" sz="1800" b="1" dirty="0" err="1">
                          <a:latin typeface="Times New Roman"/>
                          <a:ea typeface="Times New Roman"/>
                          <a:cs typeface="Times New Roman"/>
                        </a:rPr>
                        <a:t>chế</a:t>
                      </a:r>
                      <a:r>
                        <a:rPr lang="en-US" sz="1800" b="1" dirty="0">
                          <a:latin typeface="Times New Roman"/>
                          <a:ea typeface="Times New Roman"/>
                          <a:cs typeface="Times New Roman"/>
                        </a:rPr>
                        <a:t>, </a:t>
                      </a:r>
                      <a:r>
                        <a:rPr lang="en-US" sz="1800" b="1" dirty="0" err="1">
                          <a:latin typeface="Times New Roman"/>
                          <a:ea typeface="Times New Roman"/>
                          <a:cs typeface="Times New Roman"/>
                        </a:rPr>
                        <a:t>đặc</a:t>
                      </a:r>
                      <a:r>
                        <a:rPr lang="en-US" sz="1800" b="1" dirty="0">
                          <a:latin typeface="Times New Roman"/>
                          <a:ea typeface="Times New Roman"/>
                          <a:cs typeface="Times New Roman"/>
                        </a:rPr>
                        <a:t> </a:t>
                      </a:r>
                      <a:r>
                        <a:rPr lang="en-US" sz="1800" b="1" dirty="0" err="1">
                          <a:latin typeface="Times New Roman"/>
                          <a:ea typeface="Times New Roman"/>
                          <a:cs typeface="Times New Roman"/>
                        </a:rPr>
                        <a:t>biệt</a:t>
                      </a:r>
                      <a:r>
                        <a:rPr lang="en-US" sz="1800" b="1" dirty="0">
                          <a:latin typeface="Times New Roman"/>
                          <a:ea typeface="Times New Roman"/>
                          <a:cs typeface="Times New Roman"/>
                        </a:rPr>
                        <a:t> </a:t>
                      </a:r>
                      <a:r>
                        <a:rPr lang="en-US" sz="1800" b="1" dirty="0" err="1">
                          <a:latin typeface="Times New Roman"/>
                          <a:ea typeface="Times New Roman"/>
                          <a:cs typeface="Times New Roman"/>
                        </a:rPr>
                        <a:t>là</a:t>
                      </a:r>
                      <a:r>
                        <a:rPr lang="en-US" sz="1800" b="1" dirty="0">
                          <a:latin typeface="Times New Roman"/>
                          <a:ea typeface="Times New Roman"/>
                          <a:cs typeface="Times New Roman"/>
                        </a:rPr>
                        <a:t> </a:t>
                      </a:r>
                      <a:r>
                        <a:rPr lang="en-US" sz="1800" b="1" dirty="0" err="1">
                          <a:latin typeface="Times New Roman"/>
                          <a:ea typeface="Times New Roman"/>
                          <a:cs typeface="Times New Roman"/>
                        </a:rPr>
                        <a:t>chất</a:t>
                      </a:r>
                      <a:r>
                        <a:rPr lang="en-US" sz="1800" b="1" dirty="0">
                          <a:latin typeface="Times New Roman"/>
                          <a:ea typeface="Times New Roman"/>
                          <a:cs typeface="Times New Roman"/>
                        </a:rPr>
                        <a:t> </a:t>
                      </a:r>
                      <a:r>
                        <a:rPr lang="en-US" sz="1800" b="1" dirty="0" err="1">
                          <a:latin typeface="Times New Roman"/>
                          <a:ea typeface="Times New Roman"/>
                          <a:cs typeface="Times New Roman"/>
                        </a:rPr>
                        <a:t>béo</a:t>
                      </a:r>
                      <a:r>
                        <a:rPr lang="en-US" sz="1800" b="1" dirty="0">
                          <a:latin typeface="Times New Roman"/>
                          <a:ea typeface="Times New Roman"/>
                          <a:cs typeface="Times New Roman"/>
                        </a:rPr>
                        <a:t> </a:t>
                      </a:r>
                      <a:r>
                        <a:rPr lang="en-US" sz="1800" b="1" dirty="0" err="1">
                          <a:latin typeface="Times New Roman"/>
                          <a:ea typeface="Times New Roman"/>
                          <a:cs typeface="Times New Roman"/>
                        </a:rPr>
                        <a:t>bão</a:t>
                      </a:r>
                      <a:r>
                        <a:rPr lang="en-US" sz="1800" b="1" dirty="0">
                          <a:latin typeface="Times New Roman"/>
                          <a:ea typeface="Times New Roman"/>
                          <a:cs typeface="Times New Roman"/>
                        </a:rPr>
                        <a:t> </a:t>
                      </a:r>
                      <a:r>
                        <a:rPr lang="en-US" sz="1800" b="1" dirty="0" err="1">
                          <a:latin typeface="Times New Roman"/>
                          <a:ea typeface="Times New Roman"/>
                          <a:cs typeface="Times New Roman"/>
                        </a:rPr>
                        <a:t>hoà</a:t>
                      </a:r>
                      <a:r>
                        <a:rPr lang="en-US" sz="1800" b="1" dirty="0">
                          <a:latin typeface="Times New Roman"/>
                          <a:ea typeface="Times New Roman"/>
                          <a:cs typeface="Times New Roman"/>
                        </a:rPr>
                        <a:t> </a:t>
                      </a:r>
                      <a:r>
                        <a:rPr lang="en-US" sz="1800" dirty="0">
                          <a:latin typeface="Times New Roman"/>
                          <a:ea typeface="Times New Roman"/>
                          <a:cs typeface="Times New Roman"/>
                        </a:rPr>
                        <a:t>(</a:t>
                      </a:r>
                      <a:r>
                        <a:rPr lang="en-US" sz="1800" dirty="0" err="1">
                          <a:latin typeface="Times New Roman"/>
                          <a:ea typeface="Times New Roman"/>
                          <a:cs typeface="Times New Roman"/>
                        </a:rPr>
                        <a:t>mở</a:t>
                      </a:r>
                      <a:r>
                        <a:rPr lang="en-US" sz="1800" dirty="0">
                          <a:latin typeface="Times New Roman"/>
                          <a:ea typeface="Times New Roman"/>
                          <a:cs typeface="Times New Roman"/>
                        </a:rPr>
                        <a:t> </a:t>
                      </a:r>
                      <a:r>
                        <a:rPr lang="en-US" sz="1800" dirty="0" err="1">
                          <a:latin typeface="Times New Roman"/>
                          <a:ea typeface="Times New Roman"/>
                          <a:cs typeface="Times New Roman"/>
                        </a:rPr>
                        <a:t>động</a:t>
                      </a:r>
                      <a:r>
                        <a:rPr lang="en-US" sz="1800" dirty="0">
                          <a:latin typeface="Times New Roman"/>
                          <a:ea typeface="Times New Roman"/>
                          <a:cs typeface="Times New Roman"/>
                        </a:rPr>
                        <a:t> </a:t>
                      </a:r>
                      <a:r>
                        <a:rPr lang="en-US" sz="1800" dirty="0" err="1">
                          <a:latin typeface="Times New Roman"/>
                          <a:ea typeface="Times New Roman"/>
                          <a:cs typeface="Times New Roman"/>
                        </a:rPr>
                        <a:t>vật</a:t>
                      </a:r>
                      <a:r>
                        <a:rPr lang="en-US" sz="1800" dirty="0">
                          <a:latin typeface="Times New Roman"/>
                          <a:ea typeface="Times New Roman"/>
                          <a:cs typeface="Times New Roman"/>
                        </a:rPr>
                        <a:t>, </a:t>
                      </a:r>
                      <a:r>
                        <a:rPr lang="en-US" sz="1800" dirty="0" err="1">
                          <a:latin typeface="Times New Roman"/>
                          <a:ea typeface="Times New Roman"/>
                          <a:cs typeface="Times New Roman"/>
                        </a:rPr>
                        <a:t>bơ</a:t>
                      </a:r>
                      <a:r>
                        <a:rPr lang="en-US" sz="1800" dirty="0">
                          <a:latin typeface="Times New Roman"/>
                          <a:ea typeface="Times New Roman"/>
                          <a:cs typeface="Times New Roman"/>
                        </a:rPr>
                        <a:t>, </a:t>
                      </a:r>
                      <a:r>
                        <a:rPr lang="en-US" sz="1800" dirty="0" err="1">
                          <a:latin typeface="Times New Roman"/>
                          <a:ea typeface="Times New Roman"/>
                          <a:cs typeface="Times New Roman"/>
                        </a:rPr>
                        <a:t>dầu</a:t>
                      </a:r>
                      <a:r>
                        <a:rPr lang="en-US" sz="1800" dirty="0">
                          <a:latin typeface="Times New Roman"/>
                          <a:ea typeface="Times New Roman"/>
                          <a:cs typeface="Times New Roman"/>
                        </a:rPr>
                        <a:t> </a:t>
                      </a:r>
                      <a:r>
                        <a:rPr lang="en-US" sz="1800" dirty="0" err="1">
                          <a:latin typeface="Times New Roman"/>
                          <a:ea typeface="Times New Roman"/>
                          <a:cs typeface="Times New Roman"/>
                        </a:rPr>
                        <a:t>dừa</a:t>
                      </a:r>
                      <a:r>
                        <a:rPr lang="en-US" sz="1800" dirty="0">
                          <a:latin typeface="Times New Roman"/>
                          <a:ea typeface="Times New Roman"/>
                          <a:cs typeface="Times New Roman"/>
                        </a:rPr>
                        <a:t>, </a:t>
                      </a:r>
                      <a:r>
                        <a:rPr lang="en-US" sz="1800" dirty="0" err="1">
                          <a:latin typeface="Times New Roman"/>
                          <a:ea typeface="Times New Roman"/>
                          <a:cs typeface="Times New Roman"/>
                        </a:rPr>
                        <a:t>dầu</a:t>
                      </a:r>
                      <a:r>
                        <a:rPr lang="en-US" sz="1800" dirty="0">
                          <a:latin typeface="Times New Roman"/>
                          <a:ea typeface="Times New Roman"/>
                          <a:cs typeface="Times New Roman"/>
                        </a:rPr>
                        <a:t> </a:t>
                      </a:r>
                      <a:r>
                        <a:rPr lang="en-US" sz="1800" dirty="0" err="1">
                          <a:latin typeface="Times New Roman"/>
                          <a:ea typeface="Times New Roman"/>
                          <a:cs typeface="Times New Roman"/>
                        </a:rPr>
                        <a:t>lạc</a:t>
                      </a:r>
                      <a:r>
                        <a:rPr lang="en-US" sz="1800" dirty="0">
                          <a:latin typeface="Times New Roman"/>
                          <a:ea typeface="Times New Roman"/>
                          <a:cs typeface="Times New Roman"/>
                        </a:rPr>
                        <a:t>...), </a:t>
                      </a:r>
                      <a:r>
                        <a:rPr lang="en-US" sz="1800" dirty="0" err="1">
                          <a:latin typeface="Times New Roman"/>
                          <a:ea typeface="Times New Roman"/>
                          <a:cs typeface="Times New Roman"/>
                        </a:rPr>
                        <a:t>thay</a:t>
                      </a:r>
                      <a:r>
                        <a:rPr lang="en-US" sz="1800" dirty="0">
                          <a:latin typeface="Times New Roman"/>
                          <a:ea typeface="Times New Roman"/>
                          <a:cs typeface="Times New Roman"/>
                        </a:rPr>
                        <a:t> </a:t>
                      </a:r>
                      <a:r>
                        <a:rPr lang="en-US" sz="1800" dirty="0" err="1">
                          <a:latin typeface="Times New Roman"/>
                          <a:ea typeface="Times New Roman"/>
                          <a:cs typeface="Times New Roman"/>
                        </a:rPr>
                        <a:t>bằng</a:t>
                      </a:r>
                      <a:r>
                        <a:rPr lang="en-US" sz="1800" dirty="0">
                          <a:latin typeface="Times New Roman"/>
                          <a:ea typeface="Times New Roman"/>
                          <a:cs typeface="Times New Roman"/>
                        </a:rPr>
                        <a:t> </a:t>
                      </a:r>
                      <a:r>
                        <a:rPr lang="en-US" sz="1800" dirty="0" err="1">
                          <a:latin typeface="Times New Roman"/>
                          <a:ea typeface="Times New Roman"/>
                          <a:cs typeface="Times New Roman"/>
                        </a:rPr>
                        <a:t>chất</a:t>
                      </a:r>
                      <a:r>
                        <a:rPr lang="en-US" sz="1800" dirty="0">
                          <a:latin typeface="Times New Roman"/>
                          <a:ea typeface="Times New Roman"/>
                          <a:cs typeface="Times New Roman"/>
                        </a:rPr>
                        <a:t> </a:t>
                      </a:r>
                      <a:r>
                        <a:rPr lang="en-US" sz="1800" dirty="0" err="1">
                          <a:latin typeface="Times New Roman"/>
                          <a:ea typeface="Times New Roman"/>
                          <a:cs typeface="Times New Roman"/>
                        </a:rPr>
                        <a:t>béo</a:t>
                      </a:r>
                      <a:r>
                        <a:rPr lang="en-US" sz="1800" dirty="0">
                          <a:latin typeface="Times New Roman"/>
                          <a:ea typeface="Times New Roman"/>
                          <a:cs typeface="Times New Roman"/>
                        </a:rPr>
                        <a:t> </a:t>
                      </a:r>
                      <a:r>
                        <a:rPr lang="en-US" sz="1800" dirty="0" err="1">
                          <a:latin typeface="Times New Roman"/>
                          <a:ea typeface="Times New Roman"/>
                          <a:cs typeface="Times New Roman"/>
                        </a:rPr>
                        <a:t>không</a:t>
                      </a:r>
                      <a:r>
                        <a:rPr lang="en-US" sz="1800" dirty="0">
                          <a:latin typeface="Times New Roman"/>
                          <a:ea typeface="Times New Roman"/>
                          <a:cs typeface="Times New Roman"/>
                        </a:rPr>
                        <a:t> </a:t>
                      </a:r>
                      <a:r>
                        <a:rPr lang="en-US" sz="1800" dirty="0" err="1">
                          <a:latin typeface="Times New Roman"/>
                          <a:ea typeface="Times New Roman"/>
                          <a:cs typeface="Times New Roman"/>
                        </a:rPr>
                        <a:t>bão</a:t>
                      </a:r>
                      <a:r>
                        <a:rPr lang="en-US" sz="1800" dirty="0">
                          <a:latin typeface="Times New Roman"/>
                          <a:ea typeface="Times New Roman"/>
                          <a:cs typeface="Times New Roman"/>
                        </a:rPr>
                        <a:t> </a:t>
                      </a:r>
                      <a:r>
                        <a:rPr lang="en-US" sz="1800" dirty="0" err="1">
                          <a:latin typeface="Times New Roman"/>
                          <a:ea typeface="Times New Roman"/>
                          <a:cs typeface="Times New Roman"/>
                        </a:rPr>
                        <a:t>hoà</a:t>
                      </a:r>
                      <a:r>
                        <a:rPr lang="en-US" sz="1800" dirty="0">
                          <a:latin typeface="Times New Roman"/>
                          <a:ea typeface="Times New Roman"/>
                          <a:cs typeface="Times New Roman"/>
                        </a:rPr>
                        <a:t> (</a:t>
                      </a:r>
                      <a:r>
                        <a:rPr lang="en-US" sz="1800" dirty="0" err="1">
                          <a:latin typeface="Times New Roman"/>
                          <a:ea typeface="Times New Roman"/>
                          <a:cs typeface="Times New Roman"/>
                        </a:rPr>
                        <a:t>dầu</a:t>
                      </a:r>
                      <a:r>
                        <a:rPr lang="en-US" sz="1800" dirty="0">
                          <a:latin typeface="Times New Roman"/>
                          <a:ea typeface="Times New Roman"/>
                          <a:cs typeface="Times New Roman"/>
                        </a:rPr>
                        <a:t> olive, </a:t>
                      </a:r>
                      <a:r>
                        <a:rPr lang="en-US" sz="1800" dirty="0" err="1">
                          <a:latin typeface="Times New Roman"/>
                          <a:ea typeface="Times New Roman"/>
                          <a:cs typeface="Times New Roman"/>
                        </a:rPr>
                        <a:t>dầu</a:t>
                      </a:r>
                      <a:r>
                        <a:rPr lang="en-US" sz="1800" dirty="0">
                          <a:latin typeface="Times New Roman"/>
                          <a:ea typeface="Times New Roman"/>
                          <a:cs typeface="Times New Roman"/>
                        </a:rPr>
                        <a:t> </a:t>
                      </a:r>
                      <a:r>
                        <a:rPr lang="en-US" sz="1800" dirty="0" err="1">
                          <a:latin typeface="Times New Roman"/>
                          <a:ea typeface="Times New Roman"/>
                          <a:cs typeface="Times New Roman"/>
                        </a:rPr>
                        <a:t>đậu</a:t>
                      </a:r>
                      <a:r>
                        <a:rPr lang="en-US" sz="1800" dirty="0">
                          <a:latin typeface="Times New Roman"/>
                          <a:ea typeface="Times New Roman"/>
                          <a:cs typeface="Times New Roman"/>
                        </a:rPr>
                        <a:t> </a:t>
                      </a:r>
                      <a:r>
                        <a:rPr lang="en-US" sz="1800" dirty="0" err="1">
                          <a:latin typeface="Times New Roman"/>
                          <a:ea typeface="Times New Roman"/>
                          <a:cs typeface="Times New Roman"/>
                        </a:rPr>
                        <a:t>nành</a:t>
                      </a:r>
                      <a:r>
                        <a:rPr lang="en-US" sz="1800" dirty="0">
                          <a:latin typeface="Times New Roman"/>
                          <a:ea typeface="Times New Roman"/>
                          <a:cs typeface="Times New Roman"/>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9692">
                <a:tc>
                  <a:txBody>
                    <a:bodyPr/>
                    <a:lstStyle/>
                    <a:p>
                      <a:pPr marL="0" marR="0" algn="ctr">
                        <a:lnSpc>
                          <a:spcPct val="115000"/>
                        </a:lnSpc>
                        <a:spcBef>
                          <a:spcPts val="0"/>
                        </a:spcBef>
                        <a:spcAft>
                          <a:spcPts val="0"/>
                        </a:spcAft>
                      </a:pPr>
                      <a:endParaRPr lang="en-US" sz="1800">
                        <a:latin typeface="Times New Roman"/>
                        <a:ea typeface="Times New Roman"/>
                        <a:cs typeface="Times New Roman"/>
                      </a:endParaRPr>
                    </a:p>
                    <a:p>
                      <a:pPr marL="0" marR="0" algn="ctr">
                        <a:lnSpc>
                          <a:spcPct val="115000"/>
                        </a:lnSpc>
                        <a:spcBef>
                          <a:spcPts val="0"/>
                        </a:spcBef>
                        <a:spcAft>
                          <a:spcPts val="0"/>
                        </a:spcAft>
                      </a:pPr>
                      <a:r>
                        <a:rPr lang="en-US" sz="1800">
                          <a:latin typeface="Times New Roman"/>
                          <a:ea typeface="Times New Roman"/>
                          <a:cs typeface="Times New Roman"/>
                        </a:rPr>
                        <a:t>Đạm</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620">
                        <a:lnSpc>
                          <a:spcPct val="150000"/>
                        </a:lnSpc>
                        <a:spcBef>
                          <a:spcPts val="0"/>
                        </a:spcBef>
                        <a:spcAft>
                          <a:spcPts val="0"/>
                        </a:spcAft>
                      </a:pPr>
                      <a:r>
                        <a:rPr lang="en-US" sz="1800" b="1" dirty="0" err="1">
                          <a:latin typeface="Times New Roman"/>
                          <a:ea typeface="Times New Roman"/>
                          <a:cs typeface="Times New Roman"/>
                        </a:rPr>
                        <a:t>Lượng</a:t>
                      </a:r>
                      <a:r>
                        <a:rPr lang="en-US" sz="1800" b="1" dirty="0">
                          <a:latin typeface="Times New Roman"/>
                          <a:ea typeface="Times New Roman"/>
                          <a:cs typeface="Times New Roman"/>
                        </a:rPr>
                        <a:t> protein</a:t>
                      </a:r>
                      <a:r>
                        <a:rPr lang="en-US" sz="1800" dirty="0">
                          <a:latin typeface="Times New Roman"/>
                          <a:ea typeface="Times New Roman"/>
                          <a:cs typeface="Times New Roman"/>
                        </a:rPr>
                        <a:t> </a:t>
                      </a:r>
                      <a:r>
                        <a:rPr lang="en-US" sz="1800" dirty="0" err="1">
                          <a:latin typeface="Times New Roman"/>
                          <a:ea typeface="Times New Roman"/>
                          <a:cs typeface="Times New Roman"/>
                        </a:rPr>
                        <a:t>cho</a:t>
                      </a:r>
                      <a:r>
                        <a:rPr lang="en-US" sz="1800" dirty="0">
                          <a:latin typeface="Times New Roman"/>
                          <a:ea typeface="Times New Roman"/>
                          <a:cs typeface="Times New Roman"/>
                        </a:rPr>
                        <a:t> </a:t>
                      </a:r>
                      <a:r>
                        <a:rPr lang="en-US" sz="1800" dirty="0" err="1">
                          <a:latin typeface="Times New Roman"/>
                          <a:ea typeface="Times New Roman"/>
                          <a:cs typeface="Times New Roman"/>
                        </a:rPr>
                        <a:t>người</a:t>
                      </a:r>
                      <a:r>
                        <a:rPr lang="en-US" sz="1800" dirty="0">
                          <a:latin typeface="Times New Roman"/>
                          <a:ea typeface="Times New Roman"/>
                          <a:cs typeface="Times New Roman"/>
                        </a:rPr>
                        <a:t> ĐTĐ </a:t>
                      </a:r>
                      <a:r>
                        <a:rPr lang="en-US" sz="1800" dirty="0" err="1">
                          <a:latin typeface="Times New Roman"/>
                          <a:ea typeface="Times New Roman"/>
                          <a:cs typeface="Times New Roman"/>
                        </a:rPr>
                        <a:t>không</a:t>
                      </a:r>
                      <a:r>
                        <a:rPr lang="en-US" sz="1800" dirty="0">
                          <a:latin typeface="Times New Roman"/>
                          <a:ea typeface="Times New Roman"/>
                          <a:cs typeface="Times New Roman"/>
                        </a:rPr>
                        <a:t> </a:t>
                      </a:r>
                      <a:r>
                        <a:rPr lang="en-US" sz="1800" dirty="0" err="1">
                          <a:latin typeface="Times New Roman"/>
                          <a:ea typeface="Times New Roman"/>
                          <a:cs typeface="Times New Roman"/>
                        </a:rPr>
                        <a:t>bị</a:t>
                      </a:r>
                      <a:r>
                        <a:rPr lang="en-US" sz="1800" dirty="0">
                          <a:latin typeface="Times New Roman"/>
                          <a:ea typeface="Times New Roman"/>
                          <a:cs typeface="Times New Roman"/>
                        </a:rPr>
                        <a:t> </a:t>
                      </a:r>
                      <a:r>
                        <a:rPr lang="en-US" sz="1800" dirty="0" err="1">
                          <a:latin typeface="Times New Roman"/>
                          <a:ea typeface="Times New Roman"/>
                          <a:cs typeface="Times New Roman"/>
                        </a:rPr>
                        <a:t>bệnh</a:t>
                      </a:r>
                      <a:r>
                        <a:rPr lang="en-US" sz="1800" dirty="0">
                          <a:latin typeface="Times New Roman"/>
                          <a:ea typeface="Times New Roman"/>
                          <a:cs typeface="Times New Roman"/>
                        </a:rPr>
                        <a:t> </a:t>
                      </a:r>
                      <a:r>
                        <a:rPr lang="en-US" sz="1800" dirty="0" err="1">
                          <a:latin typeface="Times New Roman"/>
                          <a:ea typeface="Times New Roman"/>
                          <a:cs typeface="Times New Roman"/>
                        </a:rPr>
                        <a:t>thận</a:t>
                      </a:r>
                      <a:r>
                        <a:rPr lang="en-US" sz="1800" dirty="0">
                          <a:latin typeface="Times New Roman"/>
                          <a:ea typeface="Times New Roman"/>
                          <a:cs typeface="Times New Roman"/>
                        </a:rPr>
                        <a:t> </a:t>
                      </a:r>
                      <a:r>
                        <a:rPr lang="en-US" sz="1800" dirty="0" err="1">
                          <a:latin typeface="Times New Roman"/>
                          <a:ea typeface="Times New Roman"/>
                          <a:cs typeface="Times New Roman"/>
                        </a:rPr>
                        <a:t>nên</a:t>
                      </a:r>
                      <a:r>
                        <a:rPr lang="en-US" sz="1800" dirty="0">
                          <a:latin typeface="Times New Roman"/>
                          <a:ea typeface="Times New Roman"/>
                          <a:cs typeface="Times New Roman"/>
                        </a:rPr>
                        <a:t> </a:t>
                      </a:r>
                      <a:r>
                        <a:rPr lang="en-US" sz="1800" b="1" dirty="0">
                          <a:latin typeface="Times New Roman"/>
                          <a:ea typeface="Times New Roman"/>
                          <a:cs typeface="Times New Roman"/>
                        </a:rPr>
                        <a:t>&lt; 1g/kg </a:t>
                      </a:r>
                      <a:r>
                        <a:rPr lang="en-US" sz="1800" b="1" dirty="0" err="1">
                          <a:latin typeface="Times New Roman"/>
                          <a:ea typeface="Times New Roman"/>
                          <a:cs typeface="Times New Roman"/>
                        </a:rPr>
                        <a:t>thể</a:t>
                      </a:r>
                      <a:r>
                        <a:rPr lang="en-US" sz="1800" b="1" dirty="0">
                          <a:latin typeface="Times New Roman"/>
                          <a:ea typeface="Times New Roman"/>
                          <a:cs typeface="Times New Roman"/>
                        </a:rPr>
                        <a:t> </a:t>
                      </a:r>
                      <a:r>
                        <a:rPr lang="en-US" sz="1800" b="1" dirty="0" err="1">
                          <a:latin typeface="Times New Roman"/>
                          <a:ea typeface="Times New Roman"/>
                          <a:cs typeface="Times New Roman"/>
                        </a:rPr>
                        <a:t>trọng</a:t>
                      </a:r>
                      <a:r>
                        <a:rPr lang="en-US" sz="1800" b="1" dirty="0">
                          <a:latin typeface="Times New Roman"/>
                          <a:ea typeface="Times New Roman"/>
                          <a:cs typeface="Times New Roman"/>
                        </a:rPr>
                        <a:t> </a:t>
                      </a:r>
                      <a:r>
                        <a:rPr lang="en-US" sz="1800" dirty="0" err="1">
                          <a:latin typeface="Times New Roman"/>
                          <a:ea typeface="Times New Roman"/>
                          <a:cs typeface="Times New Roman"/>
                        </a:rPr>
                        <a:t>tương</a:t>
                      </a:r>
                      <a:r>
                        <a:rPr lang="en-US" sz="1800" dirty="0">
                          <a:latin typeface="Times New Roman"/>
                          <a:ea typeface="Times New Roman"/>
                          <a:cs typeface="Times New Roman"/>
                        </a:rPr>
                        <a:t> </a:t>
                      </a:r>
                      <a:r>
                        <a:rPr lang="en-US" sz="1800" dirty="0" err="1">
                          <a:latin typeface="Times New Roman"/>
                          <a:ea typeface="Times New Roman"/>
                          <a:cs typeface="Times New Roman"/>
                        </a:rPr>
                        <a:t>ứng</a:t>
                      </a:r>
                      <a:r>
                        <a:rPr lang="en-US" sz="1800" dirty="0">
                          <a:latin typeface="Times New Roman"/>
                          <a:ea typeface="Times New Roman"/>
                          <a:cs typeface="Times New Roman"/>
                        </a:rPr>
                        <a:t> </a:t>
                      </a:r>
                      <a:r>
                        <a:rPr lang="en-US" sz="1800" dirty="0" err="1">
                          <a:latin typeface="Times New Roman"/>
                          <a:ea typeface="Times New Roman"/>
                          <a:cs typeface="Times New Roman"/>
                        </a:rPr>
                        <a:t>với</a:t>
                      </a:r>
                      <a:r>
                        <a:rPr lang="en-US" sz="1800" dirty="0">
                          <a:latin typeface="Times New Roman"/>
                          <a:ea typeface="Times New Roman"/>
                          <a:cs typeface="Times New Roman"/>
                        </a:rPr>
                        <a:t> </a:t>
                      </a:r>
                      <a:r>
                        <a:rPr lang="en-US" sz="1800" dirty="0" err="1">
                          <a:latin typeface="Times New Roman"/>
                          <a:ea typeface="Times New Roman"/>
                          <a:cs typeface="Times New Roman"/>
                        </a:rPr>
                        <a:t>khoảng</a:t>
                      </a:r>
                      <a:r>
                        <a:rPr lang="en-US" sz="1800" dirty="0">
                          <a:latin typeface="Times New Roman"/>
                          <a:ea typeface="Times New Roman"/>
                          <a:cs typeface="Times New Roman"/>
                        </a:rPr>
                        <a:t> 20% </a:t>
                      </a:r>
                      <a:r>
                        <a:rPr lang="en-US" sz="1800" dirty="0" err="1">
                          <a:latin typeface="Times New Roman"/>
                          <a:ea typeface="Times New Roman"/>
                          <a:cs typeface="Times New Roman"/>
                        </a:rPr>
                        <a:t>tổng</a:t>
                      </a:r>
                      <a:r>
                        <a:rPr lang="en-US" sz="1800" dirty="0">
                          <a:latin typeface="Times New Roman"/>
                          <a:ea typeface="Times New Roman"/>
                          <a:cs typeface="Times New Roman"/>
                        </a:rPr>
                        <a:t> </a:t>
                      </a:r>
                      <a:r>
                        <a:rPr lang="en-US" sz="1800" dirty="0" err="1">
                          <a:latin typeface="Times New Roman"/>
                          <a:ea typeface="Times New Roman"/>
                          <a:cs typeface="Times New Roman"/>
                        </a:rPr>
                        <a:t>năng</a:t>
                      </a:r>
                      <a:r>
                        <a:rPr lang="en-US" sz="1800" dirty="0">
                          <a:latin typeface="Times New Roman"/>
                          <a:ea typeface="Times New Roman"/>
                          <a:cs typeface="Times New Roman"/>
                        </a:rPr>
                        <a:t> </a:t>
                      </a:r>
                      <a:r>
                        <a:rPr lang="en-US" sz="1800" dirty="0" err="1">
                          <a:latin typeface="Times New Roman"/>
                          <a:ea typeface="Times New Roman"/>
                          <a:cs typeface="Times New Roman"/>
                        </a:rPr>
                        <a:t>lượng</a:t>
                      </a:r>
                      <a:r>
                        <a:rPr lang="en-US" sz="1800" dirty="0">
                          <a:latin typeface="Times New Roman"/>
                          <a:ea typeface="Times New Roman"/>
                          <a:cs typeface="Times New Roman"/>
                        </a:rPr>
                        <a:t> </a:t>
                      </a:r>
                      <a:r>
                        <a:rPr lang="en-US" sz="1800" dirty="0" err="1">
                          <a:latin typeface="Times New Roman"/>
                          <a:ea typeface="Times New Roman"/>
                          <a:cs typeface="Times New Roman"/>
                        </a:rPr>
                        <a:t>cung</a:t>
                      </a:r>
                      <a:r>
                        <a:rPr lang="en-US" sz="1800" dirty="0">
                          <a:latin typeface="Times New Roman"/>
                          <a:ea typeface="Times New Roman"/>
                          <a:cs typeface="Times New Roman"/>
                        </a:rPr>
                        <a:t> </a:t>
                      </a:r>
                      <a:r>
                        <a:rPr lang="en-US" sz="1800" dirty="0" err="1">
                          <a:latin typeface="Times New Roman"/>
                          <a:ea typeface="Times New Roman"/>
                          <a:cs typeface="Times New Roman"/>
                        </a:rPr>
                        <a:t>cấp</a:t>
                      </a:r>
                      <a:r>
                        <a:rPr lang="en-US" sz="1800" dirty="0">
                          <a:latin typeface="Times New Roman"/>
                          <a:ea typeface="Times New Roman"/>
                          <a:cs typeface="Times New Roman"/>
                        </a:rPr>
                        <a:t>. </a:t>
                      </a:r>
                      <a:r>
                        <a:rPr lang="en-US" sz="1800" dirty="0" err="1">
                          <a:latin typeface="Times New Roman"/>
                          <a:ea typeface="Times New Roman"/>
                          <a:cs typeface="Times New Roman"/>
                        </a:rPr>
                        <a:t>Với</a:t>
                      </a:r>
                      <a:r>
                        <a:rPr lang="en-US" sz="1800" dirty="0">
                          <a:latin typeface="Times New Roman"/>
                          <a:ea typeface="Times New Roman"/>
                          <a:cs typeface="Times New Roman"/>
                        </a:rPr>
                        <a:t> </a:t>
                      </a:r>
                      <a:r>
                        <a:rPr lang="en-US" sz="1800" dirty="0" err="1">
                          <a:latin typeface="Times New Roman"/>
                          <a:ea typeface="Times New Roman"/>
                          <a:cs typeface="Times New Roman"/>
                        </a:rPr>
                        <a:t>người</a:t>
                      </a:r>
                      <a:r>
                        <a:rPr lang="en-US" sz="1800" dirty="0">
                          <a:latin typeface="Times New Roman"/>
                          <a:ea typeface="Times New Roman"/>
                          <a:cs typeface="Times New Roman"/>
                        </a:rPr>
                        <a:t> ĐTĐ </a:t>
                      </a:r>
                      <a:r>
                        <a:rPr lang="en-US" sz="1800" dirty="0" err="1">
                          <a:latin typeface="Times New Roman"/>
                          <a:ea typeface="Times New Roman"/>
                          <a:cs typeface="Times New Roman"/>
                        </a:rPr>
                        <a:t>có</a:t>
                      </a:r>
                      <a:r>
                        <a:rPr lang="en-US" sz="1800" dirty="0">
                          <a:latin typeface="Times New Roman"/>
                          <a:ea typeface="Times New Roman"/>
                          <a:cs typeface="Times New Roman"/>
                        </a:rPr>
                        <a:t> </a:t>
                      </a:r>
                      <a:r>
                        <a:rPr lang="en-US" sz="1800" dirty="0" err="1">
                          <a:latin typeface="Times New Roman"/>
                          <a:ea typeface="Times New Roman"/>
                          <a:cs typeface="Times New Roman"/>
                        </a:rPr>
                        <a:t>bệnh</a:t>
                      </a:r>
                      <a:r>
                        <a:rPr lang="en-US" sz="1800" dirty="0">
                          <a:latin typeface="Times New Roman"/>
                          <a:ea typeface="Times New Roman"/>
                          <a:cs typeface="Times New Roman"/>
                        </a:rPr>
                        <a:t> </a:t>
                      </a:r>
                      <a:r>
                        <a:rPr lang="en-US" sz="1800" dirty="0" err="1">
                          <a:latin typeface="Times New Roman"/>
                          <a:ea typeface="Times New Roman"/>
                          <a:cs typeface="Times New Roman"/>
                        </a:rPr>
                        <a:t>thận</a:t>
                      </a:r>
                      <a:r>
                        <a:rPr lang="en-US" sz="1800" dirty="0">
                          <a:latin typeface="Times New Roman"/>
                          <a:ea typeface="Times New Roman"/>
                          <a:cs typeface="Times New Roman"/>
                        </a:rPr>
                        <a:t>, </a:t>
                      </a:r>
                      <a:r>
                        <a:rPr lang="en-US" sz="1800" dirty="0" err="1">
                          <a:latin typeface="Times New Roman"/>
                          <a:ea typeface="Times New Roman"/>
                          <a:cs typeface="Times New Roman"/>
                        </a:rPr>
                        <a:t>hạn</a:t>
                      </a:r>
                      <a:r>
                        <a:rPr lang="en-US" sz="1800" dirty="0">
                          <a:latin typeface="Times New Roman"/>
                          <a:ea typeface="Times New Roman"/>
                          <a:cs typeface="Times New Roman"/>
                        </a:rPr>
                        <a:t> </a:t>
                      </a:r>
                      <a:r>
                        <a:rPr lang="en-US" sz="1800" dirty="0" err="1">
                          <a:latin typeface="Times New Roman"/>
                          <a:ea typeface="Times New Roman"/>
                          <a:cs typeface="Times New Roman"/>
                        </a:rPr>
                        <a:t>chế</a:t>
                      </a:r>
                      <a:r>
                        <a:rPr lang="en-US" sz="1800" dirty="0">
                          <a:latin typeface="Times New Roman"/>
                          <a:ea typeface="Times New Roman"/>
                          <a:cs typeface="Times New Roman"/>
                        </a:rPr>
                        <a:t> </a:t>
                      </a:r>
                      <a:r>
                        <a:rPr lang="en-US" sz="1800" dirty="0" err="1">
                          <a:latin typeface="Times New Roman"/>
                          <a:ea typeface="Times New Roman"/>
                          <a:cs typeface="Times New Roman"/>
                        </a:rPr>
                        <a:t>đưa</a:t>
                      </a:r>
                      <a:r>
                        <a:rPr lang="en-US" sz="1800" dirty="0">
                          <a:latin typeface="Times New Roman"/>
                          <a:ea typeface="Times New Roman"/>
                          <a:cs typeface="Times New Roman"/>
                        </a:rPr>
                        <a:t> protein </a:t>
                      </a:r>
                      <a:r>
                        <a:rPr lang="en-US" sz="1800" dirty="0" err="1">
                          <a:latin typeface="Times New Roman"/>
                          <a:ea typeface="Times New Roman"/>
                          <a:cs typeface="Times New Roman"/>
                        </a:rPr>
                        <a:t>và</a:t>
                      </a:r>
                      <a:r>
                        <a:rPr lang="en-US" sz="1800" dirty="0">
                          <a:latin typeface="Times New Roman"/>
                          <a:ea typeface="Times New Roman"/>
                          <a:cs typeface="Times New Roman"/>
                        </a:rPr>
                        <a:t> </a:t>
                      </a:r>
                      <a:r>
                        <a:rPr lang="en-US" sz="1800" dirty="0" err="1">
                          <a:latin typeface="Times New Roman"/>
                          <a:ea typeface="Times New Roman"/>
                          <a:cs typeface="Times New Roman"/>
                        </a:rPr>
                        <a:t>phải</a:t>
                      </a:r>
                      <a:r>
                        <a:rPr lang="en-US" sz="1800" dirty="0">
                          <a:latin typeface="Times New Roman"/>
                          <a:ea typeface="Times New Roman"/>
                          <a:cs typeface="Times New Roman"/>
                        </a:rPr>
                        <a:t> </a:t>
                      </a:r>
                      <a:r>
                        <a:rPr lang="en-US" sz="1800" dirty="0" err="1">
                          <a:latin typeface="Times New Roman"/>
                          <a:ea typeface="Times New Roman"/>
                          <a:cs typeface="Times New Roman"/>
                        </a:rPr>
                        <a:t>theo</a:t>
                      </a:r>
                      <a:r>
                        <a:rPr lang="en-US" sz="1800" dirty="0">
                          <a:latin typeface="Times New Roman"/>
                          <a:ea typeface="Times New Roman"/>
                          <a:cs typeface="Times New Roman"/>
                        </a:rPr>
                        <a:t> </a:t>
                      </a:r>
                      <a:r>
                        <a:rPr lang="en-US" sz="1800" dirty="0" err="1">
                          <a:latin typeface="Times New Roman"/>
                          <a:ea typeface="Times New Roman"/>
                          <a:cs typeface="Times New Roman"/>
                        </a:rPr>
                        <a:t>hướng</a:t>
                      </a:r>
                      <a:r>
                        <a:rPr lang="en-US" sz="1800" dirty="0">
                          <a:latin typeface="Times New Roman"/>
                          <a:ea typeface="Times New Roman"/>
                          <a:cs typeface="Times New Roman"/>
                        </a:rPr>
                        <a:t> </a:t>
                      </a:r>
                      <a:r>
                        <a:rPr lang="en-US" sz="1800" dirty="0" err="1">
                          <a:latin typeface="Times New Roman"/>
                          <a:ea typeface="Times New Roman"/>
                          <a:cs typeface="Times New Roman"/>
                        </a:rPr>
                        <a:t>dẫn</a:t>
                      </a:r>
                      <a:r>
                        <a:rPr lang="en-US" sz="1800" dirty="0">
                          <a:latin typeface="Times New Roman"/>
                          <a:ea typeface="Times New Roman"/>
                          <a:cs typeface="Times New Roman"/>
                        </a:rPr>
                        <a:t> </a:t>
                      </a:r>
                      <a:r>
                        <a:rPr lang="en-US" sz="1800" dirty="0" err="1">
                          <a:latin typeface="Times New Roman"/>
                          <a:ea typeface="Times New Roman"/>
                          <a:cs typeface="Times New Roman"/>
                        </a:rPr>
                        <a:t>của</a:t>
                      </a:r>
                      <a:r>
                        <a:rPr lang="en-US" sz="1800" dirty="0">
                          <a:latin typeface="Times New Roman"/>
                          <a:ea typeface="Times New Roman"/>
                          <a:cs typeface="Times New Roman"/>
                        </a:rPr>
                        <a:t> </a:t>
                      </a:r>
                      <a:r>
                        <a:rPr lang="en-US" sz="1800" dirty="0" err="1">
                          <a:latin typeface="Times New Roman"/>
                          <a:ea typeface="Times New Roman"/>
                          <a:cs typeface="Times New Roman"/>
                        </a:rPr>
                        <a:t>chuyên</a:t>
                      </a:r>
                      <a:r>
                        <a:rPr lang="en-US" sz="1800" dirty="0">
                          <a:latin typeface="Times New Roman"/>
                          <a:ea typeface="Times New Roman"/>
                          <a:cs typeface="Times New Roman"/>
                        </a:rPr>
                        <a:t> </a:t>
                      </a:r>
                      <a:r>
                        <a:rPr lang="en-US" sz="1800" dirty="0" err="1">
                          <a:latin typeface="Times New Roman"/>
                          <a:ea typeface="Times New Roman"/>
                          <a:cs typeface="Times New Roman"/>
                        </a:rPr>
                        <a:t>gia</a:t>
                      </a:r>
                      <a:r>
                        <a:rPr lang="en-US" sz="1800" dirty="0">
                          <a:latin typeface="Times New Roman"/>
                          <a:ea typeface="Times New Roman"/>
                          <a:cs typeface="Times New Roman"/>
                        </a:rPr>
                        <a:t> </a:t>
                      </a:r>
                      <a:r>
                        <a:rPr lang="en-US" sz="1800" dirty="0" err="1">
                          <a:latin typeface="Times New Roman"/>
                          <a:ea typeface="Times New Roman"/>
                          <a:cs typeface="Times New Roman"/>
                        </a:rPr>
                        <a:t>dinh</a:t>
                      </a:r>
                      <a:r>
                        <a:rPr lang="en-US" sz="1800" dirty="0">
                          <a:latin typeface="Times New Roman"/>
                          <a:ea typeface="Times New Roman"/>
                          <a:cs typeface="Times New Roman"/>
                        </a:rPr>
                        <a:t> </a:t>
                      </a:r>
                      <a:r>
                        <a:rPr lang="en-US" sz="1800" dirty="0" err="1">
                          <a:latin typeface="Times New Roman"/>
                          <a:ea typeface="Times New Roman"/>
                          <a:cs typeface="Times New Roman"/>
                        </a:rPr>
                        <a:t>dưỡng</a:t>
                      </a:r>
                      <a:r>
                        <a:rPr lang="en-US" sz="1800" dirty="0">
                          <a:latin typeface="Times New Roman"/>
                          <a:ea typeface="Times New Roman"/>
                          <a:cs typeface="Times New Roman"/>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2423">
                <a:tc>
                  <a:txBody>
                    <a:bodyPr/>
                    <a:lstStyle/>
                    <a:p>
                      <a:pPr marL="0" marR="0" algn="ctr">
                        <a:lnSpc>
                          <a:spcPct val="115000"/>
                        </a:lnSpc>
                        <a:spcBef>
                          <a:spcPts val="0"/>
                        </a:spcBef>
                        <a:spcAft>
                          <a:spcPts val="0"/>
                        </a:spcAft>
                      </a:pPr>
                      <a:r>
                        <a:rPr lang="en-US" sz="1800">
                          <a:latin typeface="Times New Roman"/>
                          <a:ea typeface="Times New Roman"/>
                          <a:cs typeface="Times New Roman"/>
                        </a:rPr>
                        <a:t>Rau quả</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620">
                        <a:lnSpc>
                          <a:spcPct val="150000"/>
                        </a:lnSpc>
                        <a:spcBef>
                          <a:spcPts val="0"/>
                        </a:spcBef>
                        <a:spcAft>
                          <a:spcPts val="0"/>
                        </a:spcAft>
                      </a:pPr>
                      <a:r>
                        <a:rPr lang="en-US" sz="1800" b="1" dirty="0" err="1">
                          <a:latin typeface="Times New Roman"/>
                          <a:ea typeface="Times New Roman"/>
                          <a:cs typeface="Times New Roman"/>
                        </a:rPr>
                        <a:t>Tăng</a:t>
                      </a:r>
                      <a:r>
                        <a:rPr lang="en-US" sz="1800" b="1" dirty="0">
                          <a:latin typeface="Times New Roman"/>
                          <a:ea typeface="Times New Roman"/>
                          <a:cs typeface="Times New Roman"/>
                        </a:rPr>
                        <a:t> </a:t>
                      </a:r>
                      <a:r>
                        <a:rPr lang="en-US" sz="1800" b="1" dirty="0" err="1">
                          <a:latin typeface="Times New Roman"/>
                          <a:ea typeface="Times New Roman"/>
                          <a:cs typeface="Times New Roman"/>
                        </a:rPr>
                        <a:t>tỷ</a:t>
                      </a:r>
                      <a:r>
                        <a:rPr lang="en-US" sz="1800" b="1" dirty="0">
                          <a:latin typeface="Times New Roman"/>
                          <a:ea typeface="Times New Roman"/>
                          <a:cs typeface="Times New Roman"/>
                        </a:rPr>
                        <a:t> </a:t>
                      </a:r>
                      <a:r>
                        <a:rPr lang="en-US" sz="1800" b="1" dirty="0" err="1">
                          <a:latin typeface="Times New Roman"/>
                          <a:ea typeface="Times New Roman"/>
                          <a:cs typeface="Times New Roman"/>
                        </a:rPr>
                        <a:t>lệ</a:t>
                      </a:r>
                      <a:r>
                        <a:rPr lang="en-US" sz="1800" b="1" dirty="0">
                          <a:latin typeface="Times New Roman"/>
                          <a:ea typeface="Times New Roman"/>
                          <a:cs typeface="Times New Roman"/>
                        </a:rPr>
                        <a:t> </a:t>
                      </a:r>
                      <a:r>
                        <a:rPr lang="en-US" sz="1800" b="1" dirty="0" err="1">
                          <a:latin typeface="Times New Roman"/>
                          <a:ea typeface="Times New Roman"/>
                          <a:cs typeface="Times New Roman"/>
                        </a:rPr>
                        <a:t>rau</a:t>
                      </a:r>
                      <a:r>
                        <a:rPr lang="en-US" sz="1800" b="1" dirty="0">
                          <a:latin typeface="Times New Roman"/>
                          <a:ea typeface="Times New Roman"/>
                          <a:cs typeface="Times New Roman"/>
                        </a:rPr>
                        <a:t> </a:t>
                      </a:r>
                      <a:r>
                        <a:rPr lang="en-US" sz="1800" b="1" dirty="0" err="1">
                          <a:latin typeface="Times New Roman"/>
                          <a:ea typeface="Times New Roman"/>
                          <a:cs typeface="Times New Roman"/>
                        </a:rPr>
                        <a:t>quả</a:t>
                      </a:r>
                      <a:r>
                        <a:rPr lang="en-US" sz="1800" b="1" dirty="0">
                          <a:latin typeface="Times New Roman"/>
                          <a:ea typeface="Times New Roman"/>
                          <a:cs typeface="Times New Roman"/>
                        </a:rPr>
                        <a:t> </a:t>
                      </a:r>
                      <a:r>
                        <a:rPr lang="en-US" sz="1800" dirty="0" err="1">
                          <a:latin typeface="Times New Roman"/>
                          <a:ea typeface="Times New Roman"/>
                          <a:cs typeface="Times New Roman"/>
                        </a:rPr>
                        <a:t>để</a:t>
                      </a:r>
                      <a:r>
                        <a:rPr lang="en-US" sz="1800" dirty="0">
                          <a:latin typeface="Times New Roman"/>
                          <a:ea typeface="Times New Roman"/>
                          <a:cs typeface="Times New Roman"/>
                        </a:rPr>
                        <a:t> </a:t>
                      </a:r>
                      <a:r>
                        <a:rPr lang="en-US" sz="1800" dirty="0" err="1">
                          <a:latin typeface="Times New Roman"/>
                          <a:ea typeface="Times New Roman"/>
                          <a:cs typeface="Times New Roman"/>
                        </a:rPr>
                        <a:t>đảm</a:t>
                      </a:r>
                      <a:r>
                        <a:rPr lang="en-US" sz="1800" dirty="0">
                          <a:latin typeface="Times New Roman"/>
                          <a:ea typeface="Times New Roman"/>
                          <a:cs typeface="Times New Roman"/>
                        </a:rPr>
                        <a:t> </a:t>
                      </a:r>
                      <a:r>
                        <a:rPr lang="en-US" sz="1800" dirty="0" err="1">
                          <a:latin typeface="Times New Roman"/>
                          <a:ea typeface="Times New Roman"/>
                          <a:cs typeface="Times New Roman"/>
                        </a:rPr>
                        <a:t>bảo</a:t>
                      </a:r>
                      <a:r>
                        <a:rPr lang="en-US" sz="1800" dirty="0">
                          <a:latin typeface="Times New Roman"/>
                          <a:ea typeface="Times New Roman"/>
                          <a:cs typeface="Times New Roman"/>
                        </a:rPr>
                        <a:t> </a:t>
                      </a:r>
                      <a:r>
                        <a:rPr lang="en-US" sz="1800" dirty="0" err="1">
                          <a:latin typeface="Times New Roman"/>
                          <a:ea typeface="Times New Roman"/>
                          <a:cs typeface="Times New Roman"/>
                        </a:rPr>
                        <a:t>chất</a:t>
                      </a:r>
                      <a:r>
                        <a:rPr lang="en-US" sz="1800" dirty="0">
                          <a:latin typeface="Times New Roman"/>
                          <a:ea typeface="Times New Roman"/>
                          <a:cs typeface="Times New Roman"/>
                        </a:rPr>
                        <a:t> </a:t>
                      </a:r>
                      <a:r>
                        <a:rPr lang="en-US" sz="1800" dirty="0" err="1">
                          <a:latin typeface="Times New Roman"/>
                          <a:ea typeface="Times New Roman"/>
                          <a:cs typeface="Times New Roman"/>
                        </a:rPr>
                        <a:t>xơ</a:t>
                      </a:r>
                      <a:r>
                        <a:rPr lang="en-US" sz="1800" dirty="0">
                          <a:latin typeface="Times New Roman"/>
                          <a:ea typeface="Times New Roman"/>
                          <a:cs typeface="Times New Roman"/>
                        </a:rPr>
                        <a:t> </a:t>
                      </a:r>
                      <a:r>
                        <a:rPr lang="en-US" sz="1800" dirty="0" err="1">
                          <a:latin typeface="Times New Roman"/>
                          <a:ea typeface="Times New Roman"/>
                          <a:cs typeface="Times New Roman"/>
                        </a:rPr>
                        <a:t>và</a:t>
                      </a:r>
                      <a:r>
                        <a:rPr lang="en-US" sz="1800" dirty="0">
                          <a:latin typeface="Times New Roman"/>
                          <a:ea typeface="Times New Roman"/>
                          <a:cs typeface="Times New Roman"/>
                        </a:rPr>
                        <a:t> vitamin.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2423">
                <a:tc>
                  <a:txBody>
                    <a:bodyPr/>
                    <a:lstStyle/>
                    <a:p>
                      <a:pPr marL="0" marR="0" algn="ctr">
                        <a:lnSpc>
                          <a:spcPct val="115000"/>
                        </a:lnSpc>
                        <a:spcBef>
                          <a:spcPts val="0"/>
                        </a:spcBef>
                        <a:spcAft>
                          <a:spcPts val="0"/>
                        </a:spcAft>
                      </a:pPr>
                      <a:r>
                        <a:rPr lang="en-US" sz="1800">
                          <a:latin typeface="Times New Roman"/>
                          <a:ea typeface="Times New Roman"/>
                          <a:cs typeface="Times New Roman"/>
                        </a:rPr>
                        <a:t>Muối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620">
                        <a:lnSpc>
                          <a:spcPct val="150000"/>
                        </a:lnSpc>
                        <a:spcBef>
                          <a:spcPts val="0"/>
                        </a:spcBef>
                        <a:spcAft>
                          <a:spcPts val="0"/>
                        </a:spcAft>
                      </a:pPr>
                      <a:r>
                        <a:rPr lang="en-US" sz="1800" dirty="0" err="1">
                          <a:latin typeface="Times New Roman"/>
                          <a:ea typeface="Times New Roman"/>
                          <a:cs typeface="Times New Roman"/>
                        </a:rPr>
                        <a:t>Tránh</a:t>
                      </a:r>
                      <a:r>
                        <a:rPr lang="en-US" sz="1800" dirty="0">
                          <a:latin typeface="Times New Roman"/>
                          <a:ea typeface="Times New Roman"/>
                          <a:cs typeface="Times New Roman"/>
                        </a:rPr>
                        <a:t> </a:t>
                      </a:r>
                      <a:r>
                        <a:rPr lang="en-US" sz="1800" dirty="0" err="1">
                          <a:latin typeface="Times New Roman"/>
                          <a:ea typeface="Times New Roman"/>
                          <a:cs typeface="Times New Roman"/>
                        </a:rPr>
                        <a:t>ăn</a:t>
                      </a:r>
                      <a:r>
                        <a:rPr lang="en-US" sz="1800" dirty="0">
                          <a:latin typeface="Times New Roman"/>
                          <a:ea typeface="Times New Roman"/>
                          <a:cs typeface="Times New Roman"/>
                        </a:rPr>
                        <a:t> </a:t>
                      </a:r>
                      <a:r>
                        <a:rPr lang="en-US" sz="1800" dirty="0" err="1">
                          <a:latin typeface="Times New Roman"/>
                          <a:ea typeface="Times New Roman"/>
                          <a:cs typeface="Times New Roman"/>
                        </a:rPr>
                        <a:t>mặn</a:t>
                      </a:r>
                      <a:r>
                        <a:rPr lang="en-US" sz="1800" dirty="0">
                          <a:latin typeface="Times New Roman"/>
                          <a:ea typeface="Times New Roman"/>
                          <a:cs typeface="Times New Roman"/>
                        </a:rPr>
                        <a:t> </a:t>
                      </a:r>
                      <a:r>
                        <a:rPr lang="en-US" sz="1800" dirty="0" err="1">
                          <a:latin typeface="Times New Roman"/>
                          <a:ea typeface="Times New Roman"/>
                          <a:cs typeface="Times New Roman"/>
                        </a:rPr>
                        <a:t>vì</a:t>
                      </a:r>
                      <a:r>
                        <a:rPr lang="en-US" sz="1800" dirty="0">
                          <a:latin typeface="Times New Roman"/>
                          <a:ea typeface="Times New Roman"/>
                          <a:cs typeface="Times New Roman"/>
                        </a:rPr>
                        <a:t> </a:t>
                      </a:r>
                      <a:r>
                        <a:rPr lang="en-US" sz="1800" dirty="0" err="1">
                          <a:latin typeface="Times New Roman"/>
                          <a:ea typeface="Times New Roman"/>
                          <a:cs typeface="Times New Roman"/>
                        </a:rPr>
                        <a:t>có</a:t>
                      </a:r>
                      <a:r>
                        <a:rPr lang="en-US" sz="1800" dirty="0">
                          <a:latin typeface="Times New Roman"/>
                          <a:ea typeface="Times New Roman"/>
                          <a:cs typeface="Times New Roman"/>
                        </a:rPr>
                        <a:t> </a:t>
                      </a:r>
                      <a:r>
                        <a:rPr lang="en-US" sz="1800" dirty="0" err="1">
                          <a:latin typeface="Times New Roman"/>
                          <a:ea typeface="Times New Roman"/>
                          <a:cs typeface="Times New Roman"/>
                        </a:rPr>
                        <a:t>thể</a:t>
                      </a:r>
                      <a:r>
                        <a:rPr lang="en-US" sz="1800" dirty="0">
                          <a:latin typeface="Times New Roman"/>
                          <a:ea typeface="Times New Roman"/>
                          <a:cs typeface="Times New Roman"/>
                        </a:rPr>
                        <a:t> </a:t>
                      </a:r>
                      <a:r>
                        <a:rPr lang="en-US" sz="1800" dirty="0" err="1">
                          <a:latin typeface="Times New Roman"/>
                          <a:ea typeface="Times New Roman"/>
                          <a:cs typeface="Times New Roman"/>
                        </a:rPr>
                        <a:t>gây</a:t>
                      </a:r>
                      <a:r>
                        <a:rPr lang="en-US" sz="1800" dirty="0">
                          <a:latin typeface="Times New Roman"/>
                          <a:ea typeface="Times New Roman"/>
                          <a:cs typeface="Times New Roman"/>
                        </a:rPr>
                        <a:t> </a:t>
                      </a:r>
                      <a:r>
                        <a:rPr lang="en-US" sz="1800" dirty="0" err="1">
                          <a:latin typeface="Times New Roman"/>
                          <a:ea typeface="Times New Roman"/>
                          <a:cs typeface="Times New Roman"/>
                        </a:rPr>
                        <a:t>tăng</a:t>
                      </a:r>
                      <a:r>
                        <a:rPr lang="en-US" sz="1800" dirty="0">
                          <a:latin typeface="Times New Roman"/>
                          <a:ea typeface="Times New Roman"/>
                          <a:cs typeface="Times New Roman"/>
                        </a:rPr>
                        <a:t> </a:t>
                      </a:r>
                      <a:r>
                        <a:rPr lang="en-US" sz="1800" dirty="0" err="1">
                          <a:latin typeface="Times New Roman"/>
                          <a:ea typeface="Times New Roman"/>
                          <a:cs typeface="Times New Roman"/>
                        </a:rPr>
                        <a:t>đường</a:t>
                      </a:r>
                      <a:r>
                        <a:rPr lang="en-US" sz="1800" dirty="0">
                          <a:latin typeface="Times New Roman"/>
                          <a:ea typeface="Times New Roman"/>
                          <a:cs typeface="Times New Roman"/>
                        </a:rPr>
                        <a:t> </a:t>
                      </a:r>
                      <a:r>
                        <a:rPr lang="en-US" sz="1800" dirty="0" err="1">
                          <a:latin typeface="Times New Roman"/>
                          <a:ea typeface="Times New Roman"/>
                          <a:cs typeface="Times New Roman"/>
                        </a:rPr>
                        <a:t>huyết</a:t>
                      </a:r>
                      <a:endParaRPr lang="en-US" sz="18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4846">
                <a:tc>
                  <a:txBody>
                    <a:bodyPr/>
                    <a:lstStyle/>
                    <a:p>
                      <a:pPr marL="0" marR="0" algn="ctr">
                        <a:lnSpc>
                          <a:spcPct val="115000"/>
                        </a:lnSpc>
                        <a:spcBef>
                          <a:spcPts val="0"/>
                        </a:spcBef>
                        <a:spcAft>
                          <a:spcPts val="0"/>
                        </a:spcAft>
                      </a:pPr>
                      <a:r>
                        <a:rPr lang="en-US" sz="1800">
                          <a:latin typeface="Times New Roman"/>
                          <a:ea typeface="Times New Roman"/>
                          <a:cs typeface="Times New Roman"/>
                        </a:rPr>
                        <a:t>Rượu bia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7620">
                        <a:lnSpc>
                          <a:spcPct val="150000"/>
                        </a:lnSpc>
                        <a:spcBef>
                          <a:spcPts val="0"/>
                        </a:spcBef>
                        <a:spcAft>
                          <a:spcPts val="0"/>
                        </a:spcAft>
                      </a:pPr>
                      <a:r>
                        <a:rPr lang="en-US" sz="1800" dirty="0" err="1">
                          <a:latin typeface="Times New Roman"/>
                          <a:ea typeface="Times New Roman"/>
                          <a:cs typeface="Times New Roman"/>
                        </a:rPr>
                        <a:t>Nên</a:t>
                      </a:r>
                      <a:r>
                        <a:rPr lang="en-US" sz="1800" dirty="0">
                          <a:latin typeface="Times New Roman"/>
                          <a:ea typeface="Times New Roman"/>
                          <a:cs typeface="Times New Roman"/>
                        </a:rPr>
                        <a:t> </a:t>
                      </a:r>
                      <a:r>
                        <a:rPr lang="en-US" sz="1800" dirty="0" err="1">
                          <a:latin typeface="Times New Roman"/>
                          <a:ea typeface="Times New Roman"/>
                          <a:cs typeface="Times New Roman"/>
                        </a:rPr>
                        <a:t>uống</a:t>
                      </a:r>
                      <a:r>
                        <a:rPr lang="en-US" sz="1800" dirty="0">
                          <a:latin typeface="Times New Roman"/>
                          <a:ea typeface="Times New Roman"/>
                          <a:cs typeface="Times New Roman"/>
                        </a:rPr>
                        <a:t> </a:t>
                      </a:r>
                      <a:r>
                        <a:rPr lang="en-US" sz="1800" dirty="0" err="1">
                          <a:latin typeface="Times New Roman"/>
                          <a:ea typeface="Times New Roman"/>
                          <a:cs typeface="Times New Roman"/>
                        </a:rPr>
                        <a:t>vừa</a:t>
                      </a:r>
                      <a:r>
                        <a:rPr lang="en-US" sz="1800" dirty="0">
                          <a:latin typeface="Times New Roman"/>
                          <a:ea typeface="Times New Roman"/>
                          <a:cs typeface="Times New Roman"/>
                        </a:rPr>
                        <a:t> </a:t>
                      </a:r>
                      <a:r>
                        <a:rPr lang="en-US" sz="1800" dirty="0" err="1" smtClean="0">
                          <a:latin typeface="Times New Roman"/>
                          <a:ea typeface="Times New Roman"/>
                          <a:cs typeface="Times New Roman"/>
                        </a:rPr>
                        <a:t>phải</a:t>
                      </a:r>
                      <a:endParaRPr lang="en-US" sz="1800" dirty="0">
                        <a:latin typeface="Times New Roman"/>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1191491" y="526440"/>
            <a:ext cx="3775393" cy="523220"/>
          </a:xfrm>
          <a:prstGeom prst="rect">
            <a:avLst/>
          </a:prstGeom>
          <a:noFill/>
        </p:spPr>
        <p:txBody>
          <a:bodyPr wrap="none" rtlCol="0">
            <a:spAutoFit/>
          </a:bodyPr>
          <a:lstStyle/>
          <a:p>
            <a:r>
              <a:rPr lang="en-US" sz="2800" b="1" dirty="0" smtClean="0">
                <a:solidFill>
                  <a:srgbClr val="FF0000"/>
                </a:solidFill>
                <a:latin typeface="Times New Roman" pitchFamily="18" charset="0"/>
                <a:cs typeface="Times New Roman" pitchFamily="18" charset="0"/>
              </a:rPr>
              <a:t>3.1. </a:t>
            </a:r>
            <a:r>
              <a:rPr lang="en-US" sz="2800" b="1" dirty="0" err="1" smtClean="0">
                <a:solidFill>
                  <a:srgbClr val="FF0000"/>
                </a:solidFill>
                <a:latin typeface="Times New Roman" pitchFamily="18" charset="0"/>
                <a:cs typeface="Times New Roman" pitchFamily="18" charset="0"/>
              </a:rPr>
              <a:t>Chế</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độ</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dinh</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dưỡng</a:t>
            </a:r>
            <a:endParaRPr lang="en-US" sz="28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36073" y="1233032"/>
            <a:ext cx="3253519" cy="954107"/>
          </a:xfrm>
          <a:prstGeom prst="rect">
            <a:avLst/>
          </a:prstGeom>
          <a:noFill/>
        </p:spPr>
        <p:txBody>
          <a:bodyPr wrap="none" rtlCol="0">
            <a:spAutoFit/>
          </a:bodyPr>
          <a:lstStyle/>
          <a:p>
            <a:pPr marL="0" lvl="1"/>
            <a:r>
              <a:rPr lang="en-US" sz="2800" b="1" dirty="0" smtClean="0">
                <a:solidFill>
                  <a:srgbClr val="FF0000"/>
                </a:solidFill>
              </a:rPr>
              <a:t>3.2.Chế </a:t>
            </a:r>
            <a:r>
              <a:rPr lang="en-US" sz="2800" b="1" dirty="0" err="1" smtClean="0">
                <a:solidFill>
                  <a:srgbClr val="FF0000"/>
                </a:solidFill>
              </a:rPr>
              <a:t>độ</a:t>
            </a:r>
            <a:r>
              <a:rPr lang="en-US" sz="2800" b="1" dirty="0" smtClean="0">
                <a:solidFill>
                  <a:srgbClr val="FF0000"/>
                </a:solidFill>
              </a:rPr>
              <a:t> </a:t>
            </a:r>
            <a:r>
              <a:rPr lang="en-US" sz="2800" b="1" dirty="0" err="1" smtClean="0">
                <a:solidFill>
                  <a:srgbClr val="FF0000"/>
                </a:solidFill>
              </a:rPr>
              <a:t>luyện</a:t>
            </a:r>
            <a:r>
              <a:rPr lang="en-US" sz="2800" b="1" dirty="0" smtClean="0">
                <a:solidFill>
                  <a:srgbClr val="FF0000"/>
                </a:solidFill>
              </a:rPr>
              <a:t> </a:t>
            </a:r>
            <a:r>
              <a:rPr lang="en-US" sz="2800" b="1" dirty="0" err="1" smtClean="0">
                <a:solidFill>
                  <a:srgbClr val="FF0000"/>
                </a:solidFill>
              </a:rPr>
              <a:t>tập</a:t>
            </a:r>
            <a:endParaRPr lang="en-US" sz="2800" dirty="0" smtClean="0">
              <a:solidFill>
                <a:srgbClr val="FF0000"/>
              </a:solidFill>
            </a:endParaRPr>
          </a:p>
          <a:p>
            <a:endParaRPr lang="en-US" sz="2800" dirty="0">
              <a:solidFill>
                <a:srgbClr val="FF0000"/>
              </a:solidFill>
            </a:endParaRPr>
          </a:p>
        </p:txBody>
      </p:sp>
      <p:sp>
        <p:nvSpPr>
          <p:cNvPr id="5" name="Title 1"/>
          <p:cNvSpPr>
            <a:spLocks noGrp="1"/>
          </p:cNvSpPr>
          <p:nvPr>
            <p:ph type="title"/>
          </p:nvPr>
        </p:nvSpPr>
        <p:spPr>
          <a:xfrm>
            <a:off x="838200" y="365126"/>
            <a:ext cx="10515600" cy="923348"/>
          </a:xfrm>
        </p:spPr>
        <p:txBody>
          <a:bodyPr>
            <a:normAutofit/>
          </a:bodyPr>
          <a:lstStyle/>
          <a:p>
            <a:r>
              <a:rPr lang="en-US" sz="3200" b="1" dirty="0" smtClean="0">
                <a:solidFill>
                  <a:srgbClr val="00B0F0"/>
                </a:solidFill>
              </a:rPr>
              <a:t> 3. ĐIỀU TRỊ KHÔNG DÙNG THUỐC</a:t>
            </a:r>
            <a:endParaRPr lang="en-US" sz="3200" dirty="0">
              <a:solidFill>
                <a:srgbClr val="00B0F0"/>
              </a:solidFill>
            </a:endParaRPr>
          </a:p>
        </p:txBody>
      </p:sp>
      <p:sp>
        <p:nvSpPr>
          <p:cNvPr id="6" name="TextBox 5"/>
          <p:cNvSpPr txBox="1"/>
          <p:nvPr/>
        </p:nvSpPr>
        <p:spPr>
          <a:xfrm>
            <a:off x="484876" y="1717964"/>
            <a:ext cx="6456229" cy="2862322"/>
          </a:xfrm>
          <a:prstGeom prst="rect">
            <a:avLst/>
          </a:prstGeom>
          <a:noFill/>
        </p:spPr>
        <p:txBody>
          <a:bodyPr wrap="square" rtlCol="0">
            <a:spAutoFit/>
          </a:bodyPr>
          <a:lstStyle/>
          <a:p>
            <a:pPr>
              <a:lnSpc>
                <a:spcPct val="150000"/>
              </a:lnSpc>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Tăng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cường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vận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động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lực</a:t>
            </a:r>
            <a:r>
              <a:rPr lang="en-US" sz="2400" dirty="0" smtClean="0">
                <a:latin typeface="Times New Roman" pitchFamily="18" charset="0"/>
                <a:cs typeface="Times New Roman" pitchFamily="18" charset="0"/>
              </a:rPr>
              <a:t> ở </a:t>
            </a:r>
            <a:r>
              <a:rPr lang="en-US" sz="2400" dirty="0" err="1" smtClean="0">
                <a:latin typeface="Times New Roman" pitchFamily="18" charset="0"/>
                <a:cs typeface="Times New Roman" pitchFamily="18" charset="0"/>
              </a:rPr>
              <a:t>bệnh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nhân</a:t>
            </a:r>
            <a:r>
              <a:rPr lang="en-US" sz="2400" dirty="0" smtClean="0">
                <a:latin typeface="Times New Roman" pitchFamily="18" charset="0"/>
                <a:cs typeface="Times New Roman" pitchFamily="18" charset="0"/>
              </a:rPr>
              <a:t> ĐTĐ </a:t>
            </a:r>
            <a:r>
              <a:rPr lang="en-US" sz="2400" dirty="0" err="1" smtClean="0">
                <a:latin typeface="Times New Roman" pitchFamily="18" charset="0"/>
                <a:cs typeface="Times New Roman" pitchFamily="18" charset="0"/>
              </a:rPr>
              <a:t>typ</a:t>
            </a:r>
            <a:r>
              <a:rPr lang="en-US" sz="2400" dirty="0" smtClean="0">
                <a:latin typeface="Times New Roman" pitchFamily="18" charset="0"/>
                <a:cs typeface="Times New Roman" pitchFamily="18" charset="0"/>
              </a:rPr>
              <a:t> 2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thể</a:t>
            </a:r>
            <a:r>
              <a:rPr lang="en-US" sz="2400"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làm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giảm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đường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huyết</a:t>
            </a:r>
            <a:r>
              <a:rPr lang="en-US" sz="2400"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giảm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tính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kháng</a:t>
            </a:r>
            <a:r>
              <a:rPr lang="en-US" sz="2400" b="1" dirty="0" smtClean="0">
                <a:latin typeface="Times New Roman" pitchFamily="18" charset="0"/>
                <a:cs typeface="Times New Roman" pitchFamily="18" charset="0"/>
              </a:rPr>
              <a:t> insulin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giảm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yếu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tố</a:t>
            </a:r>
            <a:r>
              <a:rPr lang="en-US" sz="2400"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nguy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cơ</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của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bệnh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tim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mạch</a:t>
            </a:r>
            <a:r>
              <a:rPr lang="en-US" sz="2400" dirty="0" smtClean="0">
                <a:latin typeface="Times New Roman" pitchFamily="18" charset="0"/>
                <a:cs typeface="Times New Roman" pitchFamily="18" charset="0"/>
              </a:rPr>
              <a:t>.</a:t>
            </a:r>
          </a:p>
          <a:p>
            <a:pPr>
              <a:lnSpc>
                <a:spcPct val="150000"/>
              </a:lnSpc>
            </a:pPr>
            <a:endParaRPr lang="en-US" sz="2400" dirty="0">
              <a:latin typeface="Times New Roman" pitchFamily="18" charset="0"/>
              <a:cs typeface="Times New Roman" pitchFamily="18" charset="0"/>
            </a:endParaRPr>
          </a:p>
        </p:txBody>
      </p:sp>
      <p:sp>
        <p:nvSpPr>
          <p:cNvPr id="7" name="TextBox 6"/>
          <p:cNvSpPr txBox="1"/>
          <p:nvPr/>
        </p:nvSpPr>
        <p:spPr>
          <a:xfrm>
            <a:off x="346350" y="3893163"/>
            <a:ext cx="7869373" cy="2308324"/>
          </a:xfrm>
          <a:prstGeom prst="rect">
            <a:avLst/>
          </a:prstGeom>
          <a:noFill/>
        </p:spPr>
        <p:txBody>
          <a:bodyPr wrap="square" rtlCol="0">
            <a:spAutoFit/>
          </a:bodyPr>
          <a:lstStyle/>
          <a:p>
            <a:pPr>
              <a:lnSpc>
                <a:spcPct val="150000"/>
              </a:lnSpc>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Bệnh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cần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phải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luyện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tập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với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mức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độ</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trung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như</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đạp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thao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vườn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bộ</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nhanh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ít</a:t>
            </a:r>
            <a:r>
              <a:rPr lang="en-US" sz="2400"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nhất</a:t>
            </a:r>
            <a:r>
              <a:rPr lang="en-US" sz="2400" b="1" dirty="0" smtClean="0">
                <a:latin typeface="Times New Roman" pitchFamily="18" charset="0"/>
                <a:cs typeface="Times New Roman" pitchFamily="18" charset="0"/>
              </a:rPr>
              <a:t> 3 </a:t>
            </a:r>
            <a:r>
              <a:rPr lang="en-US" sz="2400" b="1" dirty="0" err="1" smtClean="0">
                <a:latin typeface="Times New Roman" pitchFamily="18" charset="0"/>
                <a:cs typeface="Times New Roman" pitchFamily="18" charset="0"/>
              </a:rPr>
              <a:t>ngày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mỗi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tuần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được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nghỉ</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tập</a:t>
            </a:r>
            <a:r>
              <a:rPr lang="en-US" sz="2400"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luyện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hai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ngày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liên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tiếp</a:t>
            </a:r>
            <a:r>
              <a:rPr lang="en-US" sz="2400" b="1"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luyện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tập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mỗi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tuần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được</a:t>
            </a:r>
            <a:r>
              <a:rPr lang="en-US" sz="2400"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ít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hơn</a:t>
            </a:r>
            <a:r>
              <a:rPr lang="en-US" sz="2400" b="1" dirty="0" smtClean="0">
                <a:latin typeface="Times New Roman" pitchFamily="18" charset="0"/>
                <a:cs typeface="Times New Roman" pitchFamily="18" charset="0"/>
              </a:rPr>
              <a:t> 150 </a:t>
            </a:r>
            <a:r>
              <a:rPr lang="en-US" sz="2400" b="1" dirty="0" err="1" smtClean="0">
                <a:latin typeface="Times New Roman" pitchFamily="18" charset="0"/>
                <a:cs typeface="Times New Roman" pitchFamily="18" charset="0"/>
              </a:rPr>
              <a:t>phút</a:t>
            </a:r>
            <a:r>
              <a:rPr lang="en-US" sz="2400" b="1" dirty="0" smtClean="0">
                <a:latin typeface="Times New Roman" pitchFamily="18" charset="0"/>
                <a:cs typeface="Times New Roman" pitchFamily="18" charset="0"/>
              </a:rPr>
              <a:t>. </a:t>
            </a:r>
            <a:endParaRPr lang="en-US" sz="2400" b="1" dirty="0">
              <a:latin typeface="Times New Roman" pitchFamily="18" charset="0"/>
              <a:cs typeface="Times New Roman" pitchFamily="18" charset="0"/>
            </a:endParaRPr>
          </a:p>
        </p:txBody>
      </p:sp>
      <p:pic>
        <p:nvPicPr>
          <p:cNvPr id="8" name="Picture 10" descr="overweight_woman_exercise_ball_happy1.jpg"/>
          <p:cNvPicPr>
            <a:picLocks noChangeAspect="1"/>
          </p:cNvPicPr>
          <p:nvPr/>
        </p:nvPicPr>
        <p:blipFill>
          <a:blip r:embed="rId3" cstate="print"/>
          <a:srcRect/>
          <a:stretch>
            <a:fillRect/>
          </a:stretch>
        </p:blipFill>
        <p:spPr bwMode="auto">
          <a:xfrm>
            <a:off x="7814060" y="1697170"/>
            <a:ext cx="3978275"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8000" y="304800"/>
            <a:ext cx="11074400" cy="457200"/>
          </a:xfrm>
          <a:prstGeom prst="rect">
            <a:avLst/>
          </a:prstGeom>
          <a:ln>
            <a:no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3200" b="1" dirty="0">
                <a:solidFill>
                  <a:schemeClr val="tx2">
                    <a:lumMod val="50000"/>
                  </a:schemeClr>
                </a:solidFill>
              </a:rPr>
              <a:t>ĐẠI CƯƠNG</a:t>
            </a:r>
          </a:p>
        </p:txBody>
      </p:sp>
      <p:cxnSp>
        <p:nvCxnSpPr>
          <p:cNvPr id="6" name="Straight Connector 5"/>
          <p:cNvCxnSpPr/>
          <p:nvPr/>
        </p:nvCxnSpPr>
        <p:spPr>
          <a:xfrm>
            <a:off x="508000" y="762000"/>
            <a:ext cx="11074400" cy="1588"/>
          </a:xfrm>
          <a:prstGeom prst="line">
            <a:avLst/>
          </a:prstGeom>
        </p:spPr>
        <p:style>
          <a:lnRef idx="3">
            <a:schemeClr val="accent5"/>
          </a:lnRef>
          <a:fillRef idx="0">
            <a:schemeClr val="accent5"/>
          </a:fillRef>
          <a:effectRef idx="2">
            <a:schemeClr val="accent5"/>
          </a:effectRef>
          <a:fontRef idx="minor">
            <a:schemeClr val="tx1"/>
          </a:fontRef>
        </p:style>
      </p:cxnSp>
      <p:sp>
        <p:nvSpPr>
          <p:cNvPr id="15" name="Slide Number Placeholder 14"/>
          <p:cNvSpPr>
            <a:spLocks noGrp="1"/>
          </p:cNvSpPr>
          <p:nvPr>
            <p:ph type="sldNum" sz="quarter" idx="12"/>
          </p:nvPr>
        </p:nvSpPr>
        <p:spPr/>
        <p:txBody>
          <a:bodyPr/>
          <a:lstStyle/>
          <a:p>
            <a:pPr>
              <a:defRPr/>
            </a:pPr>
            <a:fld id="{4D2AD7FB-0743-4BB4-B6D9-889540E220AD}" type="slidenum">
              <a:rPr lang="en-US" smtClean="0"/>
              <a:pPr>
                <a:defRPr/>
              </a:pPr>
              <a:t>7</a:t>
            </a:fld>
            <a:endParaRPr lang="en-US"/>
          </a:p>
        </p:txBody>
      </p:sp>
      <p:pic>
        <p:nvPicPr>
          <p:cNvPr id="2050" name="Picture 2" descr="D:\hinh nen dep\chuong-3-noi-tiet-41-728 (1).jpg"/>
          <p:cNvPicPr>
            <a:picLocks noChangeAspect="1" noChangeArrowheads="1"/>
          </p:cNvPicPr>
          <p:nvPr/>
        </p:nvPicPr>
        <p:blipFill>
          <a:blip r:embed="rId3" cstate="print"/>
          <a:srcRect/>
          <a:stretch>
            <a:fillRect/>
          </a:stretch>
        </p:blipFill>
        <p:spPr bwMode="auto">
          <a:xfrm>
            <a:off x="41509" y="1052946"/>
            <a:ext cx="11624017" cy="5347854"/>
          </a:xfrm>
          <a:prstGeom prst="rect">
            <a:avLst/>
          </a:prstGeom>
          <a:noFill/>
        </p:spPr>
      </p:pic>
      <p:sp>
        <p:nvSpPr>
          <p:cNvPr id="8" name="Rounded Rectangle 7"/>
          <p:cNvSpPr/>
          <p:nvPr/>
        </p:nvSpPr>
        <p:spPr>
          <a:xfrm>
            <a:off x="720437" y="5694218"/>
            <a:ext cx="10515600" cy="2632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34291" y="2240280"/>
            <a:ext cx="10266218" cy="11499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TextBox 10"/>
          <p:cNvSpPr txBox="1"/>
          <p:nvPr/>
        </p:nvSpPr>
        <p:spPr>
          <a:xfrm>
            <a:off x="858982" y="401774"/>
            <a:ext cx="2702984" cy="461665"/>
          </a:xfrm>
          <a:prstGeom prst="rect">
            <a:avLst/>
          </a:prstGeom>
          <a:noFill/>
        </p:spPr>
        <p:txBody>
          <a:bodyPr wrap="none" rtlCol="0">
            <a:spAutoFit/>
          </a:bodyPr>
          <a:lstStyle/>
          <a:p>
            <a:r>
              <a:rPr lang="en-US" sz="2400" dirty="0" smtClean="0"/>
              <a:t>3 . </a:t>
            </a:r>
            <a:r>
              <a:rPr lang="en-US" sz="2400" dirty="0" err="1" smtClean="0"/>
              <a:t>Cơ</a:t>
            </a:r>
            <a:r>
              <a:rPr lang="en-US" sz="2400" dirty="0" smtClean="0"/>
              <a:t> </a:t>
            </a:r>
            <a:r>
              <a:rPr lang="en-US" sz="2400" dirty="0" err="1" smtClean="0"/>
              <a:t>chế</a:t>
            </a:r>
            <a:r>
              <a:rPr lang="en-US" sz="2400" dirty="0" smtClean="0"/>
              <a:t> </a:t>
            </a:r>
            <a:r>
              <a:rPr lang="en-US" sz="2400" dirty="0" err="1" smtClean="0"/>
              <a:t>bệnh</a:t>
            </a:r>
            <a:r>
              <a:rPr lang="en-US" sz="2400" dirty="0" smtClean="0"/>
              <a:t> </a:t>
            </a:r>
            <a:r>
              <a:rPr lang="en-US" sz="2400" dirty="0" err="1" smtClean="0"/>
              <a:t>sinh</a:t>
            </a:r>
            <a:endParaRPr lang="en-US" sz="24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66800"/>
            <a:ext cx="10515600" cy="845151"/>
          </a:xfrm>
        </p:spPr>
        <p:txBody>
          <a:bodyPr>
            <a:normAutofit/>
          </a:bodyPr>
          <a:lstStyle/>
          <a:p>
            <a:r>
              <a:rPr lang="en-US" sz="2800" b="1" dirty="0" smtClean="0">
                <a:solidFill>
                  <a:srgbClr val="FF0000"/>
                </a:solidFill>
              </a:rPr>
              <a:t>3.3. GIÁO DỤC</a:t>
            </a:r>
            <a:endParaRPr lang="en-US" sz="2800" dirty="0">
              <a:solidFill>
                <a:srgbClr val="FF0000"/>
              </a:solidFill>
            </a:endParaRPr>
          </a:p>
        </p:txBody>
      </p:sp>
      <p:sp>
        <p:nvSpPr>
          <p:cNvPr id="4" name="TextBox 16"/>
          <p:cNvSpPr txBox="1">
            <a:spLocks noGrp="1" noChangeArrowheads="1"/>
          </p:cNvSpPr>
          <p:nvPr>
            <p:ph idx="1"/>
          </p:nvPr>
        </p:nvSpPr>
        <p:spPr bwMode="auto">
          <a:xfrm>
            <a:off x="838200" y="1825625"/>
            <a:ext cx="5188527" cy="4298613"/>
          </a:xfrm>
          <a:prstGeom prst="rect">
            <a:avLst/>
          </a:prstGeom>
          <a:noFill/>
          <a:ln w="9525">
            <a:noFill/>
            <a:miter lim="800000"/>
            <a:headEnd/>
            <a:tailEnd/>
          </a:ln>
        </p:spPr>
        <p:txBody>
          <a:bodyPr wrap="square">
            <a:spAutoFit/>
          </a:bodyPr>
          <a:lstStyle/>
          <a:p>
            <a:pPr algn="just">
              <a:lnSpc>
                <a:spcPct val="150000"/>
              </a:lnSpc>
              <a:buFontTx/>
              <a:buChar char="-"/>
            </a:pPr>
            <a:r>
              <a:rPr lang="en-US" sz="2400" dirty="0" err="1">
                <a:solidFill>
                  <a:srgbClr val="002060"/>
                </a:solidFill>
              </a:rPr>
              <a:t>Về</a:t>
            </a:r>
            <a:r>
              <a:rPr lang="en-US" sz="2400" dirty="0">
                <a:solidFill>
                  <a:srgbClr val="002060"/>
                </a:solidFill>
              </a:rPr>
              <a:t> </a:t>
            </a:r>
            <a:r>
              <a:rPr lang="en-US" sz="2400" dirty="0" err="1">
                <a:solidFill>
                  <a:srgbClr val="002060"/>
                </a:solidFill>
              </a:rPr>
              <a:t>thay</a:t>
            </a:r>
            <a:r>
              <a:rPr lang="en-US" sz="2400" dirty="0">
                <a:solidFill>
                  <a:srgbClr val="002060"/>
                </a:solidFill>
              </a:rPr>
              <a:t> </a:t>
            </a:r>
            <a:r>
              <a:rPr lang="en-US" sz="2400" dirty="0" err="1">
                <a:solidFill>
                  <a:srgbClr val="002060"/>
                </a:solidFill>
              </a:rPr>
              <a:t>đổi</a:t>
            </a:r>
            <a:r>
              <a:rPr lang="en-US" sz="2400" dirty="0">
                <a:solidFill>
                  <a:srgbClr val="002060"/>
                </a:solidFill>
              </a:rPr>
              <a:t> </a:t>
            </a:r>
            <a:r>
              <a:rPr lang="en-US" sz="2400" dirty="0" err="1">
                <a:solidFill>
                  <a:srgbClr val="002060"/>
                </a:solidFill>
              </a:rPr>
              <a:t>lối</a:t>
            </a:r>
            <a:r>
              <a:rPr lang="en-US" sz="2400" dirty="0">
                <a:solidFill>
                  <a:srgbClr val="002060"/>
                </a:solidFill>
              </a:rPr>
              <a:t> </a:t>
            </a:r>
            <a:r>
              <a:rPr lang="en-US" sz="2400" dirty="0" err="1">
                <a:solidFill>
                  <a:srgbClr val="002060"/>
                </a:solidFill>
              </a:rPr>
              <a:t>sống</a:t>
            </a:r>
            <a:r>
              <a:rPr lang="en-US" sz="2400" dirty="0">
                <a:solidFill>
                  <a:srgbClr val="002060"/>
                </a:solidFill>
              </a:rPr>
              <a:t>.</a:t>
            </a:r>
          </a:p>
          <a:p>
            <a:pPr algn="just">
              <a:lnSpc>
                <a:spcPct val="150000"/>
              </a:lnSpc>
              <a:buFontTx/>
              <a:buChar char="-"/>
            </a:pPr>
            <a:r>
              <a:rPr lang="en-US" sz="2400" dirty="0" err="1">
                <a:solidFill>
                  <a:srgbClr val="002060"/>
                </a:solidFill>
              </a:rPr>
              <a:t>Về</a:t>
            </a:r>
            <a:r>
              <a:rPr lang="en-US" sz="2400" dirty="0">
                <a:solidFill>
                  <a:srgbClr val="002060"/>
                </a:solidFill>
              </a:rPr>
              <a:t> </a:t>
            </a:r>
            <a:r>
              <a:rPr lang="en-US" sz="2400" dirty="0" err="1">
                <a:solidFill>
                  <a:srgbClr val="002060"/>
                </a:solidFill>
              </a:rPr>
              <a:t>thuốc</a:t>
            </a:r>
            <a:r>
              <a:rPr lang="en-US" sz="2400" dirty="0">
                <a:solidFill>
                  <a:srgbClr val="002060"/>
                </a:solidFill>
              </a:rPr>
              <a:t>: </a:t>
            </a:r>
            <a:r>
              <a:rPr lang="en-US" sz="2400" dirty="0" err="1">
                <a:solidFill>
                  <a:srgbClr val="002060"/>
                </a:solidFill>
              </a:rPr>
              <a:t>tác</a:t>
            </a:r>
            <a:r>
              <a:rPr lang="en-US" sz="2400" dirty="0">
                <a:solidFill>
                  <a:srgbClr val="002060"/>
                </a:solidFill>
              </a:rPr>
              <a:t> </a:t>
            </a:r>
            <a:r>
              <a:rPr lang="en-US" sz="2400" dirty="0" err="1">
                <a:solidFill>
                  <a:srgbClr val="002060"/>
                </a:solidFill>
              </a:rPr>
              <a:t>dụng</a:t>
            </a:r>
            <a:r>
              <a:rPr lang="en-US" sz="2400" dirty="0">
                <a:solidFill>
                  <a:srgbClr val="002060"/>
                </a:solidFill>
              </a:rPr>
              <a:t> </a:t>
            </a:r>
            <a:r>
              <a:rPr lang="en-US" sz="2400" dirty="0" err="1">
                <a:solidFill>
                  <a:srgbClr val="002060"/>
                </a:solidFill>
              </a:rPr>
              <a:t>điều</a:t>
            </a:r>
            <a:r>
              <a:rPr lang="en-US" sz="2400" dirty="0">
                <a:solidFill>
                  <a:srgbClr val="002060"/>
                </a:solidFill>
              </a:rPr>
              <a:t> </a:t>
            </a:r>
            <a:r>
              <a:rPr lang="en-US" sz="2400" dirty="0" err="1">
                <a:solidFill>
                  <a:srgbClr val="002060"/>
                </a:solidFill>
              </a:rPr>
              <a:t>trị</a:t>
            </a:r>
            <a:r>
              <a:rPr lang="en-US" sz="2400" dirty="0">
                <a:solidFill>
                  <a:srgbClr val="002060"/>
                </a:solidFill>
              </a:rPr>
              <a:t>, </a:t>
            </a:r>
            <a:r>
              <a:rPr lang="en-US" sz="2400" dirty="0" err="1">
                <a:solidFill>
                  <a:srgbClr val="002060"/>
                </a:solidFill>
              </a:rPr>
              <a:t>phản</a:t>
            </a:r>
            <a:r>
              <a:rPr lang="en-US" sz="2400" dirty="0">
                <a:solidFill>
                  <a:srgbClr val="002060"/>
                </a:solidFill>
              </a:rPr>
              <a:t> </a:t>
            </a:r>
            <a:r>
              <a:rPr lang="en-US" sz="2400" dirty="0" err="1">
                <a:solidFill>
                  <a:srgbClr val="002060"/>
                </a:solidFill>
              </a:rPr>
              <a:t>ứng</a:t>
            </a:r>
            <a:r>
              <a:rPr lang="en-US" sz="2400" dirty="0">
                <a:solidFill>
                  <a:srgbClr val="002060"/>
                </a:solidFill>
              </a:rPr>
              <a:t> </a:t>
            </a:r>
            <a:r>
              <a:rPr lang="en-US" sz="2400" dirty="0" err="1">
                <a:solidFill>
                  <a:srgbClr val="002060"/>
                </a:solidFill>
              </a:rPr>
              <a:t>bất</a:t>
            </a:r>
            <a:r>
              <a:rPr lang="en-US" sz="2400" dirty="0">
                <a:solidFill>
                  <a:srgbClr val="002060"/>
                </a:solidFill>
              </a:rPr>
              <a:t> </a:t>
            </a:r>
            <a:r>
              <a:rPr lang="en-US" sz="2400" dirty="0" err="1">
                <a:solidFill>
                  <a:srgbClr val="002060"/>
                </a:solidFill>
              </a:rPr>
              <a:t>lợi</a:t>
            </a:r>
            <a:r>
              <a:rPr lang="en-US" sz="2400" dirty="0">
                <a:solidFill>
                  <a:srgbClr val="002060"/>
                </a:solidFill>
              </a:rPr>
              <a:t> </a:t>
            </a:r>
            <a:r>
              <a:rPr lang="en-US" sz="2400" dirty="0" err="1">
                <a:solidFill>
                  <a:srgbClr val="002060"/>
                </a:solidFill>
              </a:rPr>
              <a:t>có</a:t>
            </a:r>
            <a:r>
              <a:rPr lang="en-US" sz="2400" dirty="0">
                <a:solidFill>
                  <a:srgbClr val="002060"/>
                </a:solidFill>
              </a:rPr>
              <a:t> </a:t>
            </a:r>
            <a:r>
              <a:rPr lang="en-US" sz="2400" dirty="0" err="1">
                <a:solidFill>
                  <a:srgbClr val="002060"/>
                </a:solidFill>
              </a:rPr>
              <a:t>thể</a:t>
            </a:r>
            <a:r>
              <a:rPr lang="en-US" sz="2400" dirty="0">
                <a:solidFill>
                  <a:srgbClr val="002060"/>
                </a:solidFill>
              </a:rPr>
              <a:t> </a:t>
            </a:r>
            <a:r>
              <a:rPr lang="en-US" sz="2400" dirty="0" err="1">
                <a:solidFill>
                  <a:srgbClr val="002060"/>
                </a:solidFill>
              </a:rPr>
              <a:t>gặp</a:t>
            </a:r>
            <a:r>
              <a:rPr lang="en-US" sz="2400" dirty="0">
                <a:solidFill>
                  <a:srgbClr val="002060"/>
                </a:solidFill>
              </a:rPr>
              <a:t> </a:t>
            </a:r>
            <a:r>
              <a:rPr lang="en-US" sz="2400" dirty="0" err="1">
                <a:solidFill>
                  <a:srgbClr val="002060"/>
                </a:solidFill>
              </a:rPr>
              <a:t>và</a:t>
            </a:r>
            <a:r>
              <a:rPr lang="en-US" sz="2400" dirty="0">
                <a:solidFill>
                  <a:srgbClr val="002060"/>
                </a:solidFill>
              </a:rPr>
              <a:t> </a:t>
            </a:r>
            <a:r>
              <a:rPr lang="en-US" sz="2400" dirty="0" err="1">
                <a:solidFill>
                  <a:srgbClr val="002060"/>
                </a:solidFill>
              </a:rPr>
              <a:t>cách</a:t>
            </a:r>
            <a:r>
              <a:rPr lang="en-US" sz="2400" dirty="0">
                <a:solidFill>
                  <a:srgbClr val="002060"/>
                </a:solidFill>
              </a:rPr>
              <a:t> </a:t>
            </a:r>
            <a:r>
              <a:rPr lang="en-US" sz="2400" dirty="0" err="1">
                <a:solidFill>
                  <a:srgbClr val="002060"/>
                </a:solidFill>
              </a:rPr>
              <a:t>khắc</a:t>
            </a:r>
            <a:r>
              <a:rPr lang="en-US" sz="2400" dirty="0">
                <a:solidFill>
                  <a:srgbClr val="002060"/>
                </a:solidFill>
              </a:rPr>
              <a:t> </a:t>
            </a:r>
            <a:r>
              <a:rPr lang="en-US" sz="2400" dirty="0" err="1">
                <a:solidFill>
                  <a:srgbClr val="002060"/>
                </a:solidFill>
              </a:rPr>
              <a:t>phục</a:t>
            </a:r>
            <a:r>
              <a:rPr lang="en-US" sz="2400" dirty="0">
                <a:solidFill>
                  <a:srgbClr val="002060"/>
                </a:solidFill>
              </a:rPr>
              <a:t>.</a:t>
            </a:r>
          </a:p>
          <a:p>
            <a:pPr algn="just">
              <a:lnSpc>
                <a:spcPct val="150000"/>
              </a:lnSpc>
              <a:buFontTx/>
              <a:buChar char="-"/>
            </a:pPr>
            <a:r>
              <a:rPr lang="en-US" sz="2400" dirty="0" err="1">
                <a:solidFill>
                  <a:srgbClr val="002060"/>
                </a:solidFill>
              </a:rPr>
              <a:t>Giám</a:t>
            </a:r>
            <a:r>
              <a:rPr lang="en-US" sz="2400" dirty="0">
                <a:solidFill>
                  <a:srgbClr val="002060"/>
                </a:solidFill>
              </a:rPr>
              <a:t> </a:t>
            </a:r>
            <a:r>
              <a:rPr lang="en-US" sz="2400" dirty="0" err="1">
                <a:solidFill>
                  <a:srgbClr val="002060"/>
                </a:solidFill>
              </a:rPr>
              <a:t>sát</a:t>
            </a:r>
            <a:r>
              <a:rPr lang="en-US" sz="2400" dirty="0">
                <a:solidFill>
                  <a:srgbClr val="002060"/>
                </a:solidFill>
              </a:rPr>
              <a:t> glucose </a:t>
            </a:r>
            <a:r>
              <a:rPr lang="en-US" sz="2400" dirty="0" err="1">
                <a:solidFill>
                  <a:srgbClr val="002060"/>
                </a:solidFill>
              </a:rPr>
              <a:t>máu</a:t>
            </a:r>
            <a:r>
              <a:rPr lang="en-US" sz="2400" dirty="0">
                <a:solidFill>
                  <a:srgbClr val="002060"/>
                </a:solidFill>
              </a:rPr>
              <a:t> </a:t>
            </a:r>
            <a:r>
              <a:rPr lang="en-US" sz="2400" dirty="0" err="1">
                <a:solidFill>
                  <a:srgbClr val="002060"/>
                </a:solidFill>
              </a:rPr>
              <a:t>tại</a:t>
            </a:r>
            <a:r>
              <a:rPr lang="en-US" sz="2400" dirty="0">
                <a:solidFill>
                  <a:srgbClr val="002060"/>
                </a:solidFill>
              </a:rPr>
              <a:t> </a:t>
            </a:r>
            <a:r>
              <a:rPr lang="en-US" sz="2400" dirty="0" err="1">
                <a:solidFill>
                  <a:srgbClr val="002060"/>
                </a:solidFill>
              </a:rPr>
              <a:t>nhà</a:t>
            </a:r>
            <a:r>
              <a:rPr lang="en-US" sz="2400" dirty="0">
                <a:solidFill>
                  <a:srgbClr val="002060"/>
                </a:solidFill>
              </a:rPr>
              <a:t>, </a:t>
            </a:r>
            <a:r>
              <a:rPr lang="en-US" sz="2400" dirty="0" err="1">
                <a:solidFill>
                  <a:srgbClr val="002060"/>
                </a:solidFill>
              </a:rPr>
              <a:t>kiểm</a:t>
            </a:r>
            <a:r>
              <a:rPr lang="en-US" sz="2400" dirty="0">
                <a:solidFill>
                  <a:srgbClr val="002060"/>
                </a:solidFill>
              </a:rPr>
              <a:t> </a:t>
            </a:r>
            <a:r>
              <a:rPr lang="en-US" sz="2400" dirty="0" err="1">
                <a:solidFill>
                  <a:srgbClr val="002060"/>
                </a:solidFill>
              </a:rPr>
              <a:t>soát</a:t>
            </a:r>
            <a:r>
              <a:rPr lang="en-US" sz="2400" dirty="0">
                <a:solidFill>
                  <a:srgbClr val="002060"/>
                </a:solidFill>
              </a:rPr>
              <a:t> </a:t>
            </a:r>
            <a:r>
              <a:rPr lang="en-US" sz="2400" dirty="0" err="1">
                <a:solidFill>
                  <a:srgbClr val="002060"/>
                </a:solidFill>
              </a:rPr>
              <a:t>cân</a:t>
            </a:r>
            <a:r>
              <a:rPr lang="en-US" sz="2400" dirty="0">
                <a:solidFill>
                  <a:srgbClr val="002060"/>
                </a:solidFill>
              </a:rPr>
              <a:t> </a:t>
            </a:r>
            <a:r>
              <a:rPr lang="en-US" sz="2400" dirty="0" err="1">
                <a:solidFill>
                  <a:srgbClr val="002060"/>
                </a:solidFill>
              </a:rPr>
              <a:t>nặng</a:t>
            </a:r>
            <a:r>
              <a:rPr lang="en-US" sz="2400" dirty="0">
                <a:solidFill>
                  <a:srgbClr val="002060"/>
                </a:solidFill>
              </a:rPr>
              <a:t>.</a:t>
            </a:r>
          </a:p>
          <a:p>
            <a:pPr algn="just">
              <a:lnSpc>
                <a:spcPct val="150000"/>
              </a:lnSpc>
              <a:buFontTx/>
              <a:buChar char="-"/>
            </a:pPr>
            <a:endParaRPr lang="en-US" sz="2400" dirty="0">
              <a:solidFill>
                <a:srgbClr val="002060"/>
              </a:solidFill>
            </a:endParaRPr>
          </a:p>
          <a:p>
            <a:pPr algn="just">
              <a:lnSpc>
                <a:spcPct val="150000"/>
              </a:lnSpc>
            </a:pPr>
            <a:endParaRPr lang="en-US" sz="2400" baseline="30000" dirty="0">
              <a:solidFill>
                <a:srgbClr val="002060"/>
              </a:solidFill>
            </a:endParaRPr>
          </a:p>
        </p:txBody>
      </p:sp>
      <p:pic>
        <p:nvPicPr>
          <p:cNvPr id="5" name="Picture 4" descr="fake_drugs.jpg"/>
          <p:cNvPicPr>
            <a:picLocks noChangeAspect="1"/>
          </p:cNvPicPr>
          <p:nvPr/>
        </p:nvPicPr>
        <p:blipFill>
          <a:blip r:embed="rId3" cstate="print"/>
          <a:stretch>
            <a:fillRect/>
          </a:stretch>
        </p:blipFill>
        <p:spPr>
          <a:xfrm>
            <a:off x="7176654" y="1600200"/>
            <a:ext cx="3906981" cy="1895094"/>
          </a:xfrm>
          <a:prstGeom prst="rect">
            <a:avLst/>
          </a:prstGeom>
          <a:ln>
            <a:noFill/>
          </a:ln>
          <a:effectLst>
            <a:softEdge rad="112500"/>
          </a:effectLst>
        </p:spPr>
      </p:pic>
      <p:pic>
        <p:nvPicPr>
          <p:cNvPr id="6" name="Picture 5" descr="glucose-testing.jpg"/>
          <p:cNvPicPr>
            <a:picLocks noChangeAspect="1"/>
          </p:cNvPicPr>
          <p:nvPr/>
        </p:nvPicPr>
        <p:blipFill>
          <a:blip r:embed="rId4" cstate="print"/>
          <a:stretch>
            <a:fillRect/>
          </a:stretch>
        </p:blipFill>
        <p:spPr>
          <a:xfrm>
            <a:off x="7190509" y="3733800"/>
            <a:ext cx="4322618" cy="2870200"/>
          </a:xfrm>
          <a:prstGeom prst="rect">
            <a:avLst/>
          </a:prstGeom>
          <a:ln>
            <a:noFill/>
          </a:ln>
          <a:effectLst>
            <a:softEdge rad="112500"/>
          </a:effectLst>
        </p:spPr>
      </p:pic>
      <p:sp>
        <p:nvSpPr>
          <p:cNvPr id="7" name="Title 1"/>
          <p:cNvSpPr txBox="1">
            <a:spLocks/>
          </p:cNvSpPr>
          <p:nvPr/>
        </p:nvSpPr>
        <p:spPr>
          <a:xfrm>
            <a:off x="838200" y="365126"/>
            <a:ext cx="10515600" cy="92334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smtClean="0">
                <a:ln>
                  <a:noFill/>
                </a:ln>
                <a:solidFill>
                  <a:srgbClr val="00B0F0"/>
                </a:solidFill>
                <a:effectLst/>
                <a:uLnTx/>
                <a:uFillTx/>
                <a:latin typeface="+mj-lt"/>
                <a:ea typeface="+mj-ea"/>
                <a:cs typeface="+mj-cs"/>
              </a:rPr>
              <a:t> 3. ĐIỀU TRỊ KHÔNG DÙNG THUỐC</a:t>
            </a:r>
            <a:endParaRPr kumimoji="0" lang="en-US" sz="3200" b="0" i="0" u="none" strike="noStrike" kern="1200" cap="none" spc="0" normalizeH="0" baseline="0" noProof="0" dirty="0">
              <a:ln>
                <a:noFill/>
              </a:ln>
              <a:solidFill>
                <a:srgbClr val="00B0F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40436" y="614172"/>
            <a:ext cx="11309985" cy="502920"/>
          </a:xfrm>
          <a:custGeom>
            <a:avLst/>
            <a:gdLst/>
            <a:ahLst/>
            <a:cxnLst/>
            <a:rect l="l" t="t" r="r" b="b"/>
            <a:pathLst>
              <a:path w="11309985" h="502919">
                <a:moveTo>
                  <a:pt x="0" y="502920"/>
                </a:moveTo>
                <a:lnTo>
                  <a:pt x="11309604" y="502920"/>
                </a:lnTo>
                <a:lnTo>
                  <a:pt x="11309604" y="0"/>
                </a:lnTo>
                <a:lnTo>
                  <a:pt x="0" y="0"/>
                </a:lnTo>
                <a:lnTo>
                  <a:pt x="0" y="502920"/>
                </a:lnTo>
                <a:close/>
              </a:path>
            </a:pathLst>
          </a:custGeom>
          <a:solidFill>
            <a:srgbClr val="4590B8"/>
          </a:solidFill>
        </p:spPr>
        <p:txBody>
          <a:bodyPr wrap="square" lIns="0" tIns="0" rIns="0" bIns="0" rtlCol="0"/>
          <a:lstStyle/>
          <a:p>
            <a:endParaRPr/>
          </a:p>
        </p:txBody>
      </p:sp>
      <p:sp>
        <p:nvSpPr>
          <p:cNvPr id="3" name="object 3"/>
          <p:cNvSpPr/>
          <p:nvPr/>
        </p:nvSpPr>
        <p:spPr>
          <a:xfrm>
            <a:off x="1074419" y="580644"/>
            <a:ext cx="864107" cy="789431"/>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469136" y="580644"/>
            <a:ext cx="999744" cy="789431"/>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100072" y="580644"/>
            <a:ext cx="1513331" cy="789431"/>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246120" y="580644"/>
            <a:ext cx="1729739" cy="789431"/>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4610100" y="580644"/>
            <a:ext cx="961644" cy="789431"/>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5201411" y="580644"/>
            <a:ext cx="1965960" cy="789431"/>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6801611" y="580644"/>
            <a:ext cx="1257300" cy="789431"/>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7691628" y="580644"/>
            <a:ext cx="1473707" cy="789431"/>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8798052" y="580644"/>
            <a:ext cx="1493520" cy="789431"/>
          </a:xfrm>
          <a:prstGeom prst="rect">
            <a:avLst/>
          </a:prstGeom>
          <a:blipFill>
            <a:blip r:embed="rId10" cstate="print"/>
            <a:stretch>
              <a:fillRect/>
            </a:stretch>
          </a:blipFill>
        </p:spPr>
        <p:txBody>
          <a:bodyPr wrap="square" lIns="0" tIns="0" rIns="0" bIns="0" rtlCol="0"/>
          <a:lstStyle/>
          <a:p>
            <a:endParaRPr/>
          </a:p>
        </p:txBody>
      </p:sp>
      <p:sp>
        <p:nvSpPr>
          <p:cNvPr id="13" name="object 13"/>
          <p:cNvSpPr/>
          <p:nvPr/>
        </p:nvSpPr>
        <p:spPr>
          <a:xfrm>
            <a:off x="1946148" y="1293875"/>
            <a:ext cx="8331708" cy="810768"/>
          </a:xfrm>
          <a:prstGeom prst="rect">
            <a:avLst/>
          </a:prstGeom>
          <a:blipFill>
            <a:blip r:embed="rId11" cstate="print"/>
            <a:stretch>
              <a:fillRect/>
            </a:stretch>
          </a:blipFill>
        </p:spPr>
        <p:txBody>
          <a:bodyPr wrap="square" lIns="0" tIns="0" rIns="0" bIns="0" rtlCol="0"/>
          <a:lstStyle/>
          <a:p>
            <a:endParaRPr/>
          </a:p>
        </p:txBody>
      </p:sp>
      <p:sp>
        <p:nvSpPr>
          <p:cNvPr id="14" name="object 14"/>
          <p:cNvSpPr/>
          <p:nvPr/>
        </p:nvSpPr>
        <p:spPr>
          <a:xfrm>
            <a:off x="2872739" y="1211580"/>
            <a:ext cx="6480048" cy="1045463"/>
          </a:xfrm>
          <a:prstGeom prst="rect">
            <a:avLst/>
          </a:prstGeom>
          <a:blipFill>
            <a:blip r:embed="rId12" cstate="print"/>
            <a:stretch>
              <a:fillRect/>
            </a:stretch>
          </a:blipFill>
        </p:spPr>
        <p:txBody>
          <a:bodyPr wrap="square" lIns="0" tIns="0" rIns="0" bIns="0" rtlCol="0"/>
          <a:lstStyle/>
          <a:p>
            <a:endParaRPr/>
          </a:p>
        </p:txBody>
      </p:sp>
      <p:sp>
        <p:nvSpPr>
          <p:cNvPr id="15" name="object 15"/>
          <p:cNvSpPr/>
          <p:nvPr/>
        </p:nvSpPr>
        <p:spPr>
          <a:xfrm>
            <a:off x="1985772" y="1307591"/>
            <a:ext cx="8252459" cy="731520"/>
          </a:xfrm>
          <a:prstGeom prst="rect">
            <a:avLst/>
          </a:prstGeom>
          <a:blipFill>
            <a:blip r:embed="rId13" cstate="print"/>
            <a:stretch>
              <a:fillRect/>
            </a:stretch>
          </a:blipFill>
        </p:spPr>
        <p:txBody>
          <a:bodyPr wrap="square" lIns="0" tIns="0" rIns="0" bIns="0" rtlCol="0"/>
          <a:lstStyle/>
          <a:p>
            <a:endParaRPr/>
          </a:p>
        </p:txBody>
      </p:sp>
      <p:sp>
        <p:nvSpPr>
          <p:cNvPr id="16" name="object 16"/>
          <p:cNvSpPr txBox="1"/>
          <p:nvPr/>
        </p:nvSpPr>
        <p:spPr>
          <a:xfrm>
            <a:off x="3175507" y="1364615"/>
            <a:ext cx="5875655" cy="548640"/>
          </a:xfrm>
          <a:prstGeom prst="rect">
            <a:avLst/>
          </a:prstGeom>
        </p:spPr>
        <p:txBody>
          <a:bodyPr vert="horz" wrap="square" lIns="0" tIns="0" rIns="0" bIns="0" rtlCol="0">
            <a:spAutoFit/>
          </a:bodyPr>
          <a:lstStyle/>
          <a:p>
            <a:pPr marL="12700">
              <a:lnSpc>
                <a:spcPts val="4315"/>
              </a:lnSpc>
            </a:pPr>
            <a:r>
              <a:rPr sz="3600" b="1" dirty="0">
                <a:solidFill>
                  <a:srgbClr val="FFFFFF"/>
                </a:solidFill>
                <a:latin typeface="Tahoma"/>
                <a:cs typeface="Tahoma"/>
              </a:rPr>
              <a:t>Bảng </a:t>
            </a:r>
            <a:r>
              <a:rPr sz="3600" b="1" spc="-5" dirty="0">
                <a:solidFill>
                  <a:srgbClr val="FFFFFF"/>
                </a:solidFill>
                <a:latin typeface="Tahoma"/>
                <a:cs typeface="Tahoma"/>
              </a:rPr>
              <a:t>khuyến </a:t>
            </a:r>
            <a:r>
              <a:rPr sz="3600" b="1" dirty="0">
                <a:solidFill>
                  <a:srgbClr val="FFFFFF"/>
                </a:solidFill>
                <a:latin typeface="Tahoma"/>
                <a:cs typeface="Tahoma"/>
              </a:rPr>
              <a:t>cáo</a:t>
            </a:r>
            <a:r>
              <a:rPr sz="3600" b="1" spc="-40" dirty="0">
                <a:solidFill>
                  <a:srgbClr val="FFFFFF"/>
                </a:solidFill>
                <a:latin typeface="Tahoma"/>
                <a:cs typeface="Tahoma"/>
              </a:rPr>
              <a:t> </a:t>
            </a:r>
            <a:r>
              <a:rPr sz="3600" b="1" spc="-5" dirty="0">
                <a:solidFill>
                  <a:srgbClr val="FFFFFF"/>
                </a:solidFill>
                <a:latin typeface="Tahoma"/>
                <a:cs typeface="Tahoma"/>
              </a:rPr>
              <a:t>ABCDEs</a:t>
            </a:r>
            <a:endParaRPr sz="3600">
              <a:latin typeface="Tahoma"/>
              <a:cs typeface="Tahoma"/>
            </a:endParaRPr>
          </a:p>
        </p:txBody>
      </p:sp>
      <p:sp>
        <p:nvSpPr>
          <p:cNvPr id="17" name="object 17"/>
          <p:cNvSpPr/>
          <p:nvPr/>
        </p:nvSpPr>
        <p:spPr>
          <a:xfrm>
            <a:off x="3329940" y="2148839"/>
            <a:ext cx="6824980" cy="585470"/>
          </a:xfrm>
          <a:custGeom>
            <a:avLst/>
            <a:gdLst/>
            <a:ahLst/>
            <a:cxnLst/>
            <a:rect l="l" t="t" r="r" b="b"/>
            <a:pathLst>
              <a:path w="6824980" h="585469">
                <a:moveTo>
                  <a:pt x="6726936" y="0"/>
                </a:moveTo>
                <a:lnTo>
                  <a:pt x="0" y="0"/>
                </a:lnTo>
                <a:lnTo>
                  <a:pt x="0" y="585215"/>
                </a:lnTo>
                <a:lnTo>
                  <a:pt x="6726936" y="585215"/>
                </a:lnTo>
                <a:lnTo>
                  <a:pt x="6764893" y="577548"/>
                </a:lnTo>
                <a:lnTo>
                  <a:pt x="6795896" y="556640"/>
                </a:lnTo>
                <a:lnTo>
                  <a:pt x="6816804" y="525637"/>
                </a:lnTo>
                <a:lnTo>
                  <a:pt x="6824471" y="487680"/>
                </a:lnTo>
                <a:lnTo>
                  <a:pt x="6824471" y="97536"/>
                </a:lnTo>
                <a:lnTo>
                  <a:pt x="6816804" y="59578"/>
                </a:lnTo>
                <a:lnTo>
                  <a:pt x="6795896" y="28575"/>
                </a:lnTo>
                <a:lnTo>
                  <a:pt x="6764893" y="7667"/>
                </a:lnTo>
                <a:lnTo>
                  <a:pt x="6726936" y="0"/>
                </a:lnTo>
                <a:close/>
              </a:path>
            </a:pathLst>
          </a:custGeom>
          <a:solidFill>
            <a:srgbClr val="CFDBE6">
              <a:alpha val="90194"/>
            </a:srgbClr>
          </a:solidFill>
        </p:spPr>
        <p:txBody>
          <a:bodyPr wrap="square" lIns="0" tIns="0" rIns="0" bIns="0" rtlCol="0"/>
          <a:lstStyle/>
          <a:p>
            <a:endParaRPr/>
          </a:p>
        </p:txBody>
      </p:sp>
      <p:sp>
        <p:nvSpPr>
          <p:cNvPr id="18" name="object 18"/>
          <p:cNvSpPr/>
          <p:nvPr/>
        </p:nvSpPr>
        <p:spPr>
          <a:xfrm>
            <a:off x="3329940" y="2148839"/>
            <a:ext cx="6824980" cy="585470"/>
          </a:xfrm>
          <a:custGeom>
            <a:avLst/>
            <a:gdLst/>
            <a:ahLst/>
            <a:cxnLst/>
            <a:rect l="l" t="t" r="r" b="b"/>
            <a:pathLst>
              <a:path w="6824980" h="585469">
                <a:moveTo>
                  <a:pt x="6824471" y="97536"/>
                </a:moveTo>
                <a:lnTo>
                  <a:pt x="6824471" y="487680"/>
                </a:lnTo>
                <a:lnTo>
                  <a:pt x="6816804" y="525637"/>
                </a:lnTo>
                <a:lnTo>
                  <a:pt x="6795896" y="556640"/>
                </a:lnTo>
                <a:lnTo>
                  <a:pt x="6764893" y="577548"/>
                </a:lnTo>
                <a:lnTo>
                  <a:pt x="6726936" y="585215"/>
                </a:lnTo>
                <a:lnTo>
                  <a:pt x="0" y="585215"/>
                </a:lnTo>
                <a:lnTo>
                  <a:pt x="0" y="0"/>
                </a:lnTo>
                <a:lnTo>
                  <a:pt x="6726936" y="0"/>
                </a:lnTo>
                <a:lnTo>
                  <a:pt x="6764893" y="7667"/>
                </a:lnTo>
                <a:lnTo>
                  <a:pt x="6795896" y="28575"/>
                </a:lnTo>
                <a:lnTo>
                  <a:pt x="6816804" y="59578"/>
                </a:lnTo>
                <a:lnTo>
                  <a:pt x="6824471" y="97536"/>
                </a:lnTo>
                <a:close/>
              </a:path>
            </a:pathLst>
          </a:custGeom>
          <a:ln w="12192">
            <a:solidFill>
              <a:srgbClr val="CFDBE6"/>
            </a:solidFill>
          </a:ln>
        </p:spPr>
        <p:txBody>
          <a:bodyPr wrap="square" lIns="0" tIns="0" rIns="0" bIns="0" rtlCol="0"/>
          <a:lstStyle/>
          <a:p>
            <a:endParaRPr/>
          </a:p>
        </p:txBody>
      </p:sp>
      <p:sp>
        <p:nvSpPr>
          <p:cNvPr id="19" name="object 19"/>
          <p:cNvSpPr txBox="1"/>
          <p:nvPr/>
        </p:nvSpPr>
        <p:spPr>
          <a:xfrm>
            <a:off x="3565016" y="2288794"/>
            <a:ext cx="4852670" cy="280670"/>
          </a:xfrm>
          <a:prstGeom prst="rect">
            <a:avLst/>
          </a:prstGeom>
        </p:spPr>
        <p:txBody>
          <a:bodyPr vert="horz" wrap="square" lIns="0" tIns="0" rIns="0" bIns="0" rtlCol="0">
            <a:spAutoFit/>
          </a:bodyPr>
          <a:lstStyle/>
          <a:p>
            <a:pPr marL="184785" indent="-172085">
              <a:lnSpc>
                <a:spcPct val="100000"/>
              </a:lnSpc>
              <a:buFont typeface="Tahoma"/>
              <a:buChar char="•"/>
              <a:tabLst>
                <a:tab pos="185420" algn="l"/>
              </a:tabLst>
            </a:pPr>
            <a:r>
              <a:rPr sz="1800" b="1" dirty="0">
                <a:latin typeface="Tahoma"/>
                <a:cs typeface="Tahoma"/>
              </a:rPr>
              <a:t>A1C </a:t>
            </a:r>
            <a:r>
              <a:rPr sz="1800" dirty="0">
                <a:latin typeface="Tahoma"/>
                <a:cs typeface="Tahoma"/>
              </a:rPr>
              <a:t>– </a:t>
            </a:r>
            <a:r>
              <a:rPr sz="1800" spc="-5" dirty="0">
                <a:latin typeface="Tahoma"/>
                <a:cs typeface="Tahoma"/>
              </a:rPr>
              <a:t>Kiểm soát </a:t>
            </a:r>
            <a:r>
              <a:rPr sz="1800" dirty="0">
                <a:latin typeface="Tahoma"/>
                <a:cs typeface="Tahoma"/>
              </a:rPr>
              <a:t>đường huyết </a:t>
            </a:r>
            <a:r>
              <a:rPr sz="1800" spc="-5" dirty="0">
                <a:latin typeface="Tahoma"/>
                <a:cs typeface="Tahoma"/>
              </a:rPr>
              <a:t>(HbA1C </a:t>
            </a:r>
            <a:r>
              <a:rPr sz="1800" dirty="0">
                <a:latin typeface="Tahoma"/>
                <a:cs typeface="Tahoma"/>
              </a:rPr>
              <a:t>≤</a:t>
            </a:r>
            <a:r>
              <a:rPr sz="1800" spc="-35" dirty="0">
                <a:latin typeface="Tahoma"/>
                <a:cs typeface="Tahoma"/>
              </a:rPr>
              <a:t> </a:t>
            </a:r>
            <a:r>
              <a:rPr sz="1800" spc="-5" dirty="0">
                <a:latin typeface="Tahoma"/>
                <a:cs typeface="Tahoma"/>
              </a:rPr>
              <a:t>7%)</a:t>
            </a:r>
            <a:endParaRPr sz="1800" dirty="0">
              <a:latin typeface="Tahoma"/>
              <a:cs typeface="Tahoma"/>
            </a:endParaRPr>
          </a:p>
        </p:txBody>
      </p:sp>
      <p:sp>
        <p:nvSpPr>
          <p:cNvPr id="20" name="object 20"/>
          <p:cNvSpPr/>
          <p:nvPr/>
        </p:nvSpPr>
        <p:spPr>
          <a:xfrm>
            <a:off x="1946148" y="2061972"/>
            <a:ext cx="1423415" cy="810767"/>
          </a:xfrm>
          <a:prstGeom prst="rect">
            <a:avLst/>
          </a:prstGeom>
          <a:blipFill>
            <a:blip r:embed="rId14" cstate="print"/>
            <a:stretch>
              <a:fillRect/>
            </a:stretch>
          </a:blipFill>
        </p:spPr>
        <p:txBody>
          <a:bodyPr wrap="square" lIns="0" tIns="0" rIns="0" bIns="0" rtlCol="0"/>
          <a:lstStyle/>
          <a:p>
            <a:endParaRPr/>
          </a:p>
        </p:txBody>
      </p:sp>
      <p:sp>
        <p:nvSpPr>
          <p:cNvPr id="21" name="object 21"/>
          <p:cNvSpPr/>
          <p:nvPr/>
        </p:nvSpPr>
        <p:spPr>
          <a:xfrm>
            <a:off x="2397251" y="2215895"/>
            <a:ext cx="522731" cy="544067"/>
          </a:xfrm>
          <a:prstGeom prst="rect">
            <a:avLst/>
          </a:prstGeom>
          <a:blipFill>
            <a:blip r:embed="rId15" cstate="print"/>
            <a:stretch>
              <a:fillRect/>
            </a:stretch>
          </a:blipFill>
        </p:spPr>
        <p:txBody>
          <a:bodyPr wrap="square" lIns="0" tIns="0" rIns="0" bIns="0" rtlCol="0"/>
          <a:lstStyle/>
          <a:p>
            <a:endParaRPr/>
          </a:p>
        </p:txBody>
      </p:sp>
      <p:sp>
        <p:nvSpPr>
          <p:cNvPr id="22" name="object 22"/>
          <p:cNvSpPr/>
          <p:nvPr/>
        </p:nvSpPr>
        <p:spPr>
          <a:xfrm>
            <a:off x="1985772" y="2075688"/>
            <a:ext cx="1344167" cy="731520"/>
          </a:xfrm>
          <a:prstGeom prst="rect">
            <a:avLst/>
          </a:prstGeom>
          <a:blipFill>
            <a:blip r:embed="rId16" cstate="print"/>
            <a:stretch>
              <a:fillRect/>
            </a:stretch>
          </a:blipFill>
        </p:spPr>
        <p:txBody>
          <a:bodyPr wrap="square" lIns="0" tIns="0" rIns="0" bIns="0" rtlCol="0"/>
          <a:lstStyle/>
          <a:p>
            <a:endParaRPr/>
          </a:p>
        </p:txBody>
      </p:sp>
      <p:sp>
        <p:nvSpPr>
          <p:cNvPr id="23" name="object 23"/>
          <p:cNvSpPr txBox="1"/>
          <p:nvPr/>
        </p:nvSpPr>
        <p:spPr>
          <a:xfrm>
            <a:off x="2556764" y="2280792"/>
            <a:ext cx="204470" cy="287020"/>
          </a:xfrm>
          <a:prstGeom prst="rect">
            <a:avLst/>
          </a:prstGeom>
        </p:spPr>
        <p:txBody>
          <a:bodyPr vert="horz" wrap="square" lIns="0" tIns="0" rIns="0" bIns="0" rtlCol="0">
            <a:spAutoFit/>
          </a:bodyPr>
          <a:lstStyle/>
          <a:p>
            <a:pPr marL="12700">
              <a:lnSpc>
                <a:spcPct val="100000"/>
              </a:lnSpc>
            </a:pPr>
            <a:r>
              <a:rPr sz="1800" b="1" dirty="0">
                <a:solidFill>
                  <a:srgbClr val="FFFFFF"/>
                </a:solidFill>
                <a:latin typeface="Gill Sans MT"/>
                <a:cs typeface="Gill Sans MT"/>
              </a:rPr>
              <a:t>A</a:t>
            </a:r>
            <a:endParaRPr sz="1800">
              <a:latin typeface="Gill Sans MT"/>
              <a:cs typeface="Gill Sans MT"/>
            </a:endParaRPr>
          </a:p>
        </p:txBody>
      </p:sp>
      <p:sp>
        <p:nvSpPr>
          <p:cNvPr id="24" name="object 24"/>
          <p:cNvSpPr/>
          <p:nvPr/>
        </p:nvSpPr>
        <p:spPr>
          <a:xfrm>
            <a:off x="3329940" y="2916935"/>
            <a:ext cx="6824980" cy="585470"/>
          </a:xfrm>
          <a:custGeom>
            <a:avLst/>
            <a:gdLst/>
            <a:ahLst/>
            <a:cxnLst/>
            <a:rect l="l" t="t" r="r" b="b"/>
            <a:pathLst>
              <a:path w="6824980" h="585470">
                <a:moveTo>
                  <a:pt x="6726936" y="0"/>
                </a:moveTo>
                <a:lnTo>
                  <a:pt x="0" y="0"/>
                </a:lnTo>
                <a:lnTo>
                  <a:pt x="0" y="585215"/>
                </a:lnTo>
                <a:lnTo>
                  <a:pt x="6726936" y="585215"/>
                </a:lnTo>
                <a:lnTo>
                  <a:pt x="6764893" y="577548"/>
                </a:lnTo>
                <a:lnTo>
                  <a:pt x="6795896" y="556640"/>
                </a:lnTo>
                <a:lnTo>
                  <a:pt x="6816804" y="525637"/>
                </a:lnTo>
                <a:lnTo>
                  <a:pt x="6824471" y="487679"/>
                </a:lnTo>
                <a:lnTo>
                  <a:pt x="6824471" y="97536"/>
                </a:lnTo>
                <a:lnTo>
                  <a:pt x="6816804" y="59578"/>
                </a:lnTo>
                <a:lnTo>
                  <a:pt x="6795896" y="28575"/>
                </a:lnTo>
                <a:lnTo>
                  <a:pt x="6764893" y="7667"/>
                </a:lnTo>
                <a:lnTo>
                  <a:pt x="6726936" y="0"/>
                </a:lnTo>
                <a:close/>
              </a:path>
            </a:pathLst>
          </a:custGeom>
          <a:solidFill>
            <a:srgbClr val="CFDBE6">
              <a:alpha val="90194"/>
            </a:srgbClr>
          </a:solidFill>
        </p:spPr>
        <p:txBody>
          <a:bodyPr wrap="square" lIns="0" tIns="0" rIns="0" bIns="0" rtlCol="0"/>
          <a:lstStyle/>
          <a:p>
            <a:endParaRPr/>
          </a:p>
        </p:txBody>
      </p:sp>
      <p:sp>
        <p:nvSpPr>
          <p:cNvPr id="25" name="object 25"/>
          <p:cNvSpPr/>
          <p:nvPr/>
        </p:nvSpPr>
        <p:spPr>
          <a:xfrm>
            <a:off x="3329940" y="2916935"/>
            <a:ext cx="6824980" cy="585470"/>
          </a:xfrm>
          <a:custGeom>
            <a:avLst/>
            <a:gdLst/>
            <a:ahLst/>
            <a:cxnLst/>
            <a:rect l="l" t="t" r="r" b="b"/>
            <a:pathLst>
              <a:path w="6824980" h="585470">
                <a:moveTo>
                  <a:pt x="6824471" y="97536"/>
                </a:moveTo>
                <a:lnTo>
                  <a:pt x="6824471" y="487679"/>
                </a:lnTo>
                <a:lnTo>
                  <a:pt x="6816804" y="525637"/>
                </a:lnTo>
                <a:lnTo>
                  <a:pt x="6795896" y="556640"/>
                </a:lnTo>
                <a:lnTo>
                  <a:pt x="6764893" y="577548"/>
                </a:lnTo>
                <a:lnTo>
                  <a:pt x="6726936" y="585215"/>
                </a:lnTo>
                <a:lnTo>
                  <a:pt x="0" y="585215"/>
                </a:lnTo>
                <a:lnTo>
                  <a:pt x="0" y="0"/>
                </a:lnTo>
                <a:lnTo>
                  <a:pt x="6726936" y="0"/>
                </a:lnTo>
                <a:lnTo>
                  <a:pt x="6764893" y="7667"/>
                </a:lnTo>
                <a:lnTo>
                  <a:pt x="6795896" y="28575"/>
                </a:lnTo>
                <a:lnTo>
                  <a:pt x="6816804" y="59578"/>
                </a:lnTo>
                <a:lnTo>
                  <a:pt x="6824471" y="97536"/>
                </a:lnTo>
                <a:close/>
              </a:path>
            </a:pathLst>
          </a:custGeom>
          <a:ln w="12192">
            <a:solidFill>
              <a:srgbClr val="CFDBE6"/>
            </a:solidFill>
          </a:ln>
        </p:spPr>
        <p:txBody>
          <a:bodyPr wrap="square" lIns="0" tIns="0" rIns="0" bIns="0" rtlCol="0"/>
          <a:lstStyle/>
          <a:p>
            <a:endParaRPr/>
          </a:p>
        </p:txBody>
      </p:sp>
      <p:sp>
        <p:nvSpPr>
          <p:cNvPr id="26" name="object 26"/>
          <p:cNvSpPr txBox="1"/>
          <p:nvPr/>
        </p:nvSpPr>
        <p:spPr>
          <a:xfrm>
            <a:off x="3565016" y="2962275"/>
            <a:ext cx="5666105" cy="499745"/>
          </a:xfrm>
          <a:prstGeom prst="rect">
            <a:avLst/>
          </a:prstGeom>
        </p:spPr>
        <p:txBody>
          <a:bodyPr vert="horz" wrap="square" lIns="0" tIns="0" rIns="0" bIns="0" rtlCol="0">
            <a:spAutoFit/>
          </a:bodyPr>
          <a:lstStyle/>
          <a:p>
            <a:pPr marL="184785" marR="5080" indent="-172085">
              <a:lnSpc>
                <a:spcPts val="1960"/>
              </a:lnSpc>
              <a:buFont typeface="Tahoma"/>
              <a:buChar char="•"/>
              <a:tabLst>
                <a:tab pos="185420" algn="l"/>
              </a:tabLst>
            </a:pPr>
            <a:r>
              <a:rPr sz="1800" b="1" dirty="0">
                <a:latin typeface="Tahoma"/>
                <a:cs typeface="Tahoma"/>
              </a:rPr>
              <a:t>Blood </a:t>
            </a:r>
            <a:r>
              <a:rPr sz="1800" b="1" spc="-5" dirty="0">
                <a:latin typeface="Tahoma"/>
                <a:cs typeface="Tahoma"/>
              </a:rPr>
              <a:t>pressure </a:t>
            </a:r>
            <a:r>
              <a:rPr sz="1800" dirty="0">
                <a:latin typeface="Tahoma"/>
                <a:cs typeface="Tahoma"/>
              </a:rPr>
              <a:t>– </a:t>
            </a:r>
            <a:r>
              <a:rPr sz="1800" spc="-5" dirty="0">
                <a:latin typeface="Tahoma"/>
                <a:cs typeface="Tahoma"/>
              </a:rPr>
              <a:t>Kiểm soát mức </a:t>
            </a:r>
            <a:r>
              <a:rPr sz="1800" dirty="0">
                <a:latin typeface="Tahoma"/>
                <a:cs typeface="Tahoma"/>
              </a:rPr>
              <a:t>huyết áp </a:t>
            </a:r>
            <a:r>
              <a:rPr sz="1800" spc="-5" dirty="0">
                <a:latin typeface="Tahoma"/>
                <a:cs typeface="Tahoma"/>
              </a:rPr>
              <a:t>(&lt;130/80  </a:t>
            </a:r>
            <a:r>
              <a:rPr sz="1800" dirty="0">
                <a:latin typeface="Tahoma"/>
                <a:cs typeface="Tahoma"/>
              </a:rPr>
              <a:t>mmHg)</a:t>
            </a:r>
            <a:endParaRPr sz="1800">
              <a:latin typeface="Tahoma"/>
              <a:cs typeface="Tahoma"/>
            </a:endParaRPr>
          </a:p>
        </p:txBody>
      </p:sp>
      <p:sp>
        <p:nvSpPr>
          <p:cNvPr id="27" name="object 27"/>
          <p:cNvSpPr/>
          <p:nvPr/>
        </p:nvSpPr>
        <p:spPr>
          <a:xfrm>
            <a:off x="1946148" y="2830067"/>
            <a:ext cx="1423415" cy="810767"/>
          </a:xfrm>
          <a:prstGeom prst="rect">
            <a:avLst/>
          </a:prstGeom>
          <a:blipFill>
            <a:blip r:embed="rId17" cstate="print"/>
            <a:stretch>
              <a:fillRect/>
            </a:stretch>
          </a:blipFill>
        </p:spPr>
        <p:txBody>
          <a:bodyPr wrap="square" lIns="0" tIns="0" rIns="0" bIns="0" rtlCol="0"/>
          <a:lstStyle/>
          <a:p>
            <a:endParaRPr/>
          </a:p>
        </p:txBody>
      </p:sp>
      <p:sp>
        <p:nvSpPr>
          <p:cNvPr id="28" name="object 28"/>
          <p:cNvSpPr/>
          <p:nvPr/>
        </p:nvSpPr>
        <p:spPr>
          <a:xfrm>
            <a:off x="2406395" y="2983992"/>
            <a:ext cx="504444" cy="544067"/>
          </a:xfrm>
          <a:prstGeom prst="rect">
            <a:avLst/>
          </a:prstGeom>
          <a:blipFill>
            <a:blip r:embed="rId18" cstate="print"/>
            <a:stretch>
              <a:fillRect/>
            </a:stretch>
          </a:blipFill>
        </p:spPr>
        <p:txBody>
          <a:bodyPr wrap="square" lIns="0" tIns="0" rIns="0" bIns="0" rtlCol="0"/>
          <a:lstStyle/>
          <a:p>
            <a:endParaRPr/>
          </a:p>
        </p:txBody>
      </p:sp>
      <p:sp>
        <p:nvSpPr>
          <p:cNvPr id="29" name="object 29"/>
          <p:cNvSpPr/>
          <p:nvPr/>
        </p:nvSpPr>
        <p:spPr>
          <a:xfrm>
            <a:off x="1985772" y="2843783"/>
            <a:ext cx="1344167" cy="731519"/>
          </a:xfrm>
          <a:prstGeom prst="rect">
            <a:avLst/>
          </a:prstGeom>
          <a:blipFill>
            <a:blip r:embed="rId16" cstate="print"/>
            <a:stretch>
              <a:fillRect/>
            </a:stretch>
          </a:blipFill>
        </p:spPr>
        <p:txBody>
          <a:bodyPr wrap="square" lIns="0" tIns="0" rIns="0" bIns="0" rtlCol="0"/>
          <a:lstStyle/>
          <a:p>
            <a:endParaRPr/>
          </a:p>
        </p:txBody>
      </p:sp>
      <p:sp>
        <p:nvSpPr>
          <p:cNvPr id="30" name="object 30"/>
          <p:cNvSpPr txBox="1"/>
          <p:nvPr/>
        </p:nvSpPr>
        <p:spPr>
          <a:xfrm>
            <a:off x="2565907" y="3048889"/>
            <a:ext cx="185420" cy="287020"/>
          </a:xfrm>
          <a:prstGeom prst="rect">
            <a:avLst/>
          </a:prstGeom>
        </p:spPr>
        <p:txBody>
          <a:bodyPr vert="horz" wrap="square" lIns="0" tIns="0" rIns="0" bIns="0" rtlCol="0">
            <a:spAutoFit/>
          </a:bodyPr>
          <a:lstStyle/>
          <a:p>
            <a:pPr marL="12700">
              <a:lnSpc>
                <a:spcPct val="100000"/>
              </a:lnSpc>
            </a:pPr>
            <a:r>
              <a:rPr sz="1800" b="1" dirty="0">
                <a:solidFill>
                  <a:srgbClr val="FFFFFF"/>
                </a:solidFill>
                <a:latin typeface="Gill Sans MT"/>
                <a:cs typeface="Gill Sans MT"/>
              </a:rPr>
              <a:t>B</a:t>
            </a:r>
            <a:endParaRPr sz="1800">
              <a:latin typeface="Gill Sans MT"/>
              <a:cs typeface="Gill Sans MT"/>
            </a:endParaRPr>
          </a:p>
        </p:txBody>
      </p:sp>
      <p:sp>
        <p:nvSpPr>
          <p:cNvPr id="31" name="object 31"/>
          <p:cNvSpPr/>
          <p:nvPr/>
        </p:nvSpPr>
        <p:spPr>
          <a:xfrm>
            <a:off x="3329940" y="3685032"/>
            <a:ext cx="6824980" cy="586740"/>
          </a:xfrm>
          <a:custGeom>
            <a:avLst/>
            <a:gdLst/>
            <a:ahLst/>
            <a:cxnLst/>
            <a:rect l="l" t="t" r="r" b="b"/>
            <a:pathLst>
              <a:path w="6824980" h="586739">
                <a:moveTo>
                  <a:pt x="6726682" y="0"/>
                </a:moveTo>
                <a:lnTo>
                  <a:pt x="0" y="0"/>
                </a:lnTo>
                <a:lnTo>
                  <a:pt x="0" y="586740"/>
                </a:lnTo>
                <a:lnTo>
                  <a:pt x="6726682" y="586740"/>
                </a:lnTo>
                <a:lnTo>
                  <a:pt x="6764732" y="579050"/>
                </a:lnTo>
                <a:lnTo>
                  <a:pt x="6795817" y="558085"/>
                </a:lnTo>
                <a:lnTo>
                  <a:pt x="6816782" y="527000"/>
                </a:lnTo>
                <a:lnTo>
                  <a:pt x="6824471" y="488950"/>
                </a:lnTo>
                <a:lnTo>
                  <a:pt x="6824471" y="97790"/>
                </a:lnTo>
                <a:lnTo>
                  <a:pt x="6816782" y="59739"/>
                </a:lnTo>
                <a:lnTo>
                  <a:pt x="6795817" y="28654"/>
                </a:lnTo>
                <a:lnTo>
                  <a:pt x="6764732" y="7689"/>
                </a:lnTo>
                <a:lnTo>
                  <a:pt x="6726682" y="0"/>
                </a:lnTo>
                <a:close/>
              </a:path>
            </a:pathLst>
          </a:custGeom>
          <a:solidFill>
            <a:srgbClr val="CFDBE6">
              <a:alpha val="90194"/>
            </a:srgbClr>
          </a:solidFill>
        </p:spPr>
        <p:txBody>
          <a:bodyPr wrap="square" lIns="0" tIns="0" rIns="0" bIns="0" rtlCol="0"/>
          <a:lstStyle/>
          <a:p>
            <a:endParaRPr/>
          </a:p>
        </p:txBody>
      </p:sp>
      <p:sp>
        <p:nvSpPr>
          <p:cNvPr id="32" name="object 32"/>
          <p:cNvSpPr/>
          <p:nvPr/>
        </p:nvSpPr>
        <p:spPr>
          <a:xfrm>
            <a:off x="3329940" y="3685032"/>
            <a:ext cx="6824980" cy="586740"/>
          </a:xfrm>
          <a:custGeom>
            <a:avLst/>
            <a:gdLst/>
            <a:ahLst/>
            <a:cxnLst/>
            <a:rect l="l" t="t" r="r" b="b"/>
            <a:pathLst>
              <a:path w="6824980" h="586739">
                <a:moveTo>
                  <a:pt x="6824471" y="97790"/>
                </a:moveTo>
                <a:lnTo>
                  <a:pt x="6824471" y="488950"/>
                </a:lnTo>
                <a:lnTo>
                  <a:pt x="6816782" y="527000"/>
                </a:lnTo>
                <a:lnTo>
                  <a:pt x="6795817" y="558085"/>
                </a:lnTo>
                <a:lnTo>
                  <a:pt x="6764732" y="579050"/>
                </a:lnTo>
                <a:lnTo>
                  <a:pt x="6726682" y="586740"/>
                </a:lnTo>
                <a:lnTo>
                  <a:pt x="0" y="586740"/>
                </a:lnTo>
                <a:lnTo>
                  <a:pt x="0" y="0"/>
                </a:lnTo>
                <a:lnTo>
                  <a:pt x="6726682" y="0"/>
                </a:lnTo>
                <a:lnTo>
                  <a:pt x="6764732" y="7689"/>
                </a:lnTo>
                <a:lnTo>
                  <a:pt x="6795817" y="28654"/>
                </a:lnTo>
                <a:lnTo>
                  <a:pt x="6816782" y="59739"/>
                </a:lnTo>
                <a:lnTo>
                  <a:pt x="6824471" y="97790"/>
                </a:lnTo>
                <a:close/>
              </a:path>
            </a:pathLst>
          </a:custGeom>
          <a:ln w="12192">
            <a:solidFill>
              <a:srgbClr val="CFDBE6"/>
            </a:solidFill>
          </a:ln>
        </p:spPr>
        <p:txBody>
          <a:bodyPr wrap="square" lIns="0" tIns="0" rIns="0" bIns="0" rtlCol="0"/>
          <a:lstStyle/>
          <a:p>
            <a:endParaRPr/>
          </a:p>
        </p:txBody>
      </p:sp>
      <p:sp>
        <p:nvSpPr>
          <p:cNvPr id="33" name="object 33"/>
          <p:cNvSpPr txBox="1"/>
          <p:nvPr/>
        </p:nvSpPr>
        <p:spPr>
          <a:xfrm>
            <a:off x="3565016" y="3825240"/>
            <a:ext cx="3615054" cy="280670"/>
          </a:xfrm>
          <a:prstGeom prst="rect">
            <a:avLst/>
          </a:prstGeom>
        </p:spPr>
        <p:txBody>
          <a:bodyPr vert="horz" wrap="square" lIns="0" tIns="0" rIns="0" bIns="0" rtlCol="0">
            <a:spAutoFit/>
          </a:bodyPr>
          <a:lstStyle/>
          <a:p>
            <a:pPr marL="184785" indent="-172085">
              <a:lnSpc>
                <a:spcPct val="100000"/>
              </a:lnSpc>
              <a:buFont typeface="Tahoma"/>
              <a:buChar char="•"/>
              <a:tabLst>
                <a:tab pos="185420" algn="l"/>
              </a:tabLst>
            </a:pPr>
            <a:r>
              <a:rPr sz="1800" b="1" spc="-5" dirty="0">
                <a:latin typeface="Tahoma"/>
                <a:cs typeface="Tahoma"/>
              </a:rPr>
              <a:t>Cholesterol </a:t>
            </a:r>
            <a:r>
              <a:rPr sz="1800" dirty="0">
                <a:latin typeface="Tahoma"/>
                <a:cs typeface="Tahoma"/>
              </a:rPr>
              <a:t>– </a:t>
            </a:r>
            <a:r>
              <a:rPr sz="1800" spc="-30" dirty="0">
                <a:latin typeface="Tahoma"/>
                <a:cs typeface="Tahoma"/>
              </a:rPr>
              <a:t>LDL-C </a:t>
            </a:r>
            <a:r>
              <a:rPr sz="1800" dirty="0">
                <a:latin typeface="Tahoma"/>
                <a:cs typeface="Tahoma"/>
              </a:rPr>
              <a:t>≤ 2</a:t>
            </a:r>
            <a:r>
              <a:rPr sz="1800" spc="-45" dirty="0">
                <a:latin typeface="Tahoma"/>
                <a:cs typeface="Tahoma"/>
              </a:rPr>
              <a:t> </a:t>
            </a:r>
            <a:r>
              <a:rPr sz="1800" spc="-5" dirty="0">
                <a:latin typeface="Tahoma"/>
                <a:cs typeface="Tahoma"/>
              </a:rPr>
              <a:t>mmol/L</a:t>
            </a:r>
            <a:endParaRPr sz="1800">
              <a:latin typeface="Tahoma"/>
              <a:cs typeface="Tahoma"/>
            </a:endParaRPr>
          </a:p>
        </p:txBody>
      </p:sp>
      <p:sp>
        <p:nvSpPr>
          <p:cNvPr id="34" name="object 34"/>
          <p:cNvSpPr/>
          <p:nvPr/>
        </p:nvSpPr>
        <p:spPr>
          <a:xfrm>
            <a:off x="1946148" y="3598164"/>
            <a:ext cx="1423415" cy="812292"/>
          </a:xfrm>
          <a:prstGeom prst="rect">
            <a:avLst/>
          </a:prstGeom>
          <a:blipFill>
            <a:blip r:embed="rId19" cstate="print"/>
            <a:stretch>
              <a:fillRect/>
            </a:stretch>
          </a:blipFill>
        </p:spPr>
        <p:txBody>
          <a:bodyPr wrap="square" lIns="0" tIns="0" rIns="0" bIns="0" rtlCol="0"/>
          <a:lstStyle/>
          <a:p>
            <a:endParaRPr/>
          </a:p>
        </p:txBody>
      </p:sp>
      <p:sp>
        <p:nvSpPr>
          <p:cNvPr id="35" name="object 35"/>
          <p:cNvSpPr/>
          <p:nvPr/>
        </p:nvSpPr>
        <p:spPr>
          <a:xfrm>
            <a:off x="2397251" y="3752088"/>
            <a:ext cx="521207" cy="544068"/>
          </a:xfrm>
          <a:prstGeom prst="rect">
            <a:avLst/>
          </a:prstGeom>
          <a:blipFill>
            <a:blip r:embed="rId20" cstate="print"/>
            <a:stretch>
              <a:fillRect/>
            </a:stretch>
          </a:blipFill>
        </p:spPr>
        <p:txBody>
          <a:bodyPr wrap="square" lIns="0" tIns="0" rIns="0" bIns="0" rtlCol="0"/>
          <a:lstStyle/>
          <a:p>
            <a:endParaRPr/>
          </a:p>
        </p:txBody>
      </p:sp>
      <p:sp>
        <p:nvSpPr>
          <p:cNvPr id="36" name="object 36"/>
          <p:cNvSpPr/>
          <p:nvPr/>
        </p:nvSpPr>
        <p:spPr>
          <a:xfrm>
            <a:off x="1985772" y="3611879"/>
            <a:ext cx="1344167" cy="733044"/>
          </a:xfrm>
          <a:prstGeom prst="rect">
            <a:avLst/>
          </a:prstGeom>
          <a:blipFill>
            <a:blip r:embed="rId21" cstate="print"/>
            <a:stretch>
              <a:fillRect/>
            </a:stretch>
          </a:blipFill>
        </p:spPr>
        <p:txBody>
          <a:bodyPr wrap="square" lIns="0" tIns="0" rIns="0" bIns="0" rtlCol="0"/>
          <a:lstStyle/>
          <a:p>
            <a:endParaRPr/>
          </a:p>
        </p:txBody>
      </p:sp>
      <p:sp>
        <p:nvSpPr>
          <p:cNvPr id="37" name="object 37"/>
          <p:cNvSpPr txBox="1"/>
          <p:nvPr/>
        </p:nvSpPr>
        <p:spPr>
          <a:xfrm>
            <a:off x="2556764" y="3817366"/>
            <a:ext cx="201930" cy="287020"/>
          </a:xfrm>
          <a:prstGeom prst="rect">
            <a:avLst/>
          </a:prstGeom>
        </p:spPr>
        <p:txBody>
          <a:bodyPr vert="horz" wrap="square" lIns="0" tIns="0" rIns="0" bIns="0" rtlCol="0">
            <a:spAutoFit/>
          </a:bodyPr>
          <a:lstStyle/>
          <a:p>
            <a:pPr marL="12700">
              <a:lnSpc>
                <a:spcPct val="100000"/>
              </a:lnSpc>
            </a:pPr>
            <a:r>
              <a:rPr sz="1800" b="1" dirty="0">
                <a:solidFill>
                  <a:srgbClr val="FFFFFF"/>
                </a:solidFill>
                <a:latin typeface="Gill Sans MT"/>
                <a:cs typeface="Gill Sans MT"/>
              </a:rPr>
              <a:t>C</a:t>
            </a:r>
            <a:endParaRPr sz="1800">
              <a:latin typeface="Gill Sans MT"/>
              <a:cs typeface="Gill Sans MT"/>
            </a:endParaRPr>
          </a:p>
        </p:txBody>
      </p:sp>
      <p:sp>
        <p:nvSpPr>
          <p:cNvPr id="38" name="object 38"/>
          <p:cNvSpPr/>
          <p:nvPr/>
        </p:nvSpPr>
        <p:spPr>
          <a:xfrm>
            <a:off x="3328415" y="4381500"/>
            <a:ext cx="6817359" cy="806450"/>
          </a:xfrm>
          <a:custGeom>
            <a:avLst/>
            <a:gdLst/>
            <a:ahLst/>
            <a:cxnLst/>
            <a:rect l="l" t="t" r="r" b="b"/>
            <a:pathLst>
              <a:path w="6817359" h="806450">
                <a:moveTo>
                  <a:pt x="6682486" y="0"/>
                </a:moveTo>
                <a:lnTo>
                  <a:pt x="0" y="0"/>
                </a:lnTo>
                <a:lnTo>
                  <a:pt x="0" y="806195"/>
                </a:lnTo>
                <a:lnTo>
                  <a:pt x="6682486" y="806195"/>
                </a:lnTo>
                <a:lnTo>
                  <a:pt x="6724940" y="799342"/>
                </a:lnTo>
                <a:lnTo>
                  <a:pt x="6761823" y="780259"/>
                </a:lnTo>
                <a:lnTo>
                  <a:pt x="6790915" y="751167"/>
                </a:lnTo>
                <a:lnTo>
                  <a:pt x="6809998" y="714284"/>
                </a:lnTo>
                <a:lnTo>
                  <a:pt x="6816852" y="671830"/>
                </a:lnTo>
                <a:lnTo>
                  <a:pt x="6816852" y="134366"/>
                </a:lnTo>
                <a:lnTo>
                  <a:pt x="6809998" y="91911"/>
                </a:lnTo>
                <a:lnTo>
                  <a:pt x="6790915" y="55028"/>
                </a:lnTo>
                <a:lnTo>
                  <a:pt x="6761823" y="25936"/>
                </a:lnTo>
                <a:lnTo>
                  <a:pt x="6724940" y="6853"/>
                </a:lnTo>
                <a:lnTo>
                  <a:pt x="6682486" y="0"/>
                </a:lnTo>
                <a:close/>
              </a:path>
            </a:pathLst>
          </a:custGeom>
          <a:solidFill>
            <a:srgbClr val="CFDBE6">
              <a:alpha val="90194"/>
            </a:srgbClr>
          </a:solidFill>
        </p:spPr>
        <p:txBody>
          <a:bodyPr wrap="square" lIns="0" tIns="0" rIns="0" bIns="0" rtlCol="0"/>
          <a:lstStyle/>
          <a:p>
            <a:endParaRPr/>
          </a:p>
        </p:txBody>
      </p:sp>
      <p:sp>
        <p:nvSpPr>
          <p:cNvPr id="39" name="object 39"/>
          <p:cNvSpPr/>
          <p:nvPr/>
        </p:nvSpPr>
        <p:spPr>
          <a:xfrm>
            <a:off x="3328415" y="4381500"/>
            <a:ext cx="6817359" cy="806450"/>
          </a:xfrm>
          <a:custGeom>
            <a:avLst/>
            <a:gdLst/>
            <a:ahLst/>
            <a:cxnLst/>
            <a:rect l="l" t="t" r="r" b="b"/>
            <a:pathLst>
              <a:path w="6817359" h="806450">
                <a:moveTo>
                  <a:pt x="6816852" y="134366"/>
                </a:moveTo>
                <a:lnTo>
                  <a:pt x="6816852" y="671830"/>
                </a:lnTo>
                <a:lnTo>
                  <a:pt x="6809998" y="714284"/>
                </a:lnTo>
                <a:lnTo>
                  <a:pt x="6790915" y="751167"/>
                </a:lnTo>
                <a:lnTo>
                  <a:pt x="6761823" y="780259"/>
                </a:lnTo>
                <a:lnTo>
                  <a:pt x="6724940" y="799342"/>
                </a:lnTo>
                <a:lnTo>
                  <a:pt x="6682486" y="806195"/>
                </a:lnTo>
                <a:lnTo>
                  <a:pt x="0" y="806195"/>
                </a:lnTo>
                <a:lnTo>
                  <a:pt x="0" y="0"/>
                </a:lnTo>
                <a:lnTo>
                  <a:pt x="6682486" y="0"/>
                </a:lnTo>
                <a:lnTo>
                  <a:pt x="6724940" y="6853"/>
                </a:lnTo>
                <a:lnTo>
                  <a:pt x="6761823" y="25936"/>
                </a:lnTo>
                <a:lnTo>
                  <a:pt x="6790915" y="55028"/>
                </a:lnTo>
                <a:lnTo>
                  <a:pt x="6809998" y="91911"/>
                </a:lnTo>
                <a:lnTo>
                  <a:pt x="6816852" y="134366"/>
                </a:lnTo>
                <a:close/>
              </a:path>
            </a:pathLst>
          </a:custGeom>
          <a:ln w="12192">
            <a:solidFill>
              <a:srgbClr val="CFDBE6"/>
            </a:solidFill>
          </a:ln>
        </p:spPr>
        <p:txBody>
          <a:bodyPr wrap="square" lIns="0" tIns="0" rIns="0" bIns="0" rtlCol="0"/>
          <a:lstStyle/>
          <a:p>
            <a:endParaRPr/>
          </a:p>
        </p:txBody>
      </p:sp>
      <p:sp>
        <p:nvSpPr>
          <p:cNvPr id="40" name="object 40"/>
          <p:cNvSpPr txBox="1"/>
          <p:nvPr/>
        </p:nvSpPr>
        <p:spPr>
          <a:xfrm>
            <a:off x="3563492" y="4340986"/>
            <a:ext cx="3515360" cy="866140"/>
          </a:xfrm>
          <a:prstGeom prst="rect">
            <a:avLst/>
          </a:prstGeom>
        </p:spPr>
        <p:txBody>
          <a:bodyPr vert="horz" wrap="square" lIns="0" tIns="0" rIns="0" bIns="0" rtlCol="0">
            <a:spAutoFit/>
          </a:bodyPr>
          <a:lstStyle/>
          <a:p>
            <a:pPr marL="184785" indent="-172085">
              <a:lnSpc>
                <a:spcPct val="100000"/>
              </a:lnSpc>
              <a:buFont typeface="Tahoma"/>
              <a:buChar char="•"/>
              <a:tabLst>
                <a:tab pos="185420" algn="l"/>
              </a:tabLst>
            </a:pPr>
            <a:r>
              <a:rPr sz="1800" b="1" spc="-5" dirty="0">
                <a:latin typeface="Tahoma"/>
                <a:cs typeface="Tahoma"/>
              </a:rPr>
              <a:t>Drugs </a:t>
            </a:r>
            <a:r>
              <a:rPr sz="1800" dirty="0">
                <a:latin typeface="Tahoma"/>
                <a:cs typeface="Tahoma"/>
              </a:rPr>
              <a:t>– Thuốc bảo </a:t>
            </a:r>
            <a:r>
              <a:rPr sz="1800" spc="-5" dirty="0">
                <a:latin typeface="Tahoma"/>
                <a:cs typeface="Tahoma"/>
              </a:rPr>
              <a:t>vệ </a:t>
            </a:r>
            <a:r>
              <a:rPr sz="1800" dirty="0">
                <a:latin typeface="Tahoma"/>
                <a:cs typeface="Tahoma"/>
              </a:rPr>
              <a:t>tim</a:t>
            </a:r>
            <a:r>
              <a:rPr sz="1800" spc="-80" dirty="0">
                <a:latin typeface="Tahoma"/>
                <a:cs typeface="Tahoma"/>
              </a:rPr>
              <a:t> </a:t>
            </a:r>
            <a:r>
              <a:rPr sz="1800" dirty="0">
                <a:latin typeface="Tahoma"/>
                <a:cs typeface="Tahoma"/>
              </a:rPr>
              <a:t>mạch</a:t>
            </a:r>
            <a:endParaRPr sz="1800">
              <a:latin typeface="Tahoma"/>
              <a:cs typeface="Tahoma"/>
            </a:endParaRPr>
          </a:p>
          <a:p>
            <a:pPr marL="355600" lvl="1" indent="-170815">
              <a:lnSpc>
                <a:spcPct val="100000"/>
              </a:lnSpc>
              <a:spcBef>
                <a:spcPts val="165"/>
              </a:spcBef>
              <a:buChar char="•"/>
              <a:tabLst>
                <a:tab pos="355600" algn="l"/>
              </a:tabLst>
            </a:pPr>
            <a:r>
              <a:rPr sz="1800" dirty="0">
                <a:latin typeface="Tahoma"/>
                <a:cs typeface="Tahoma"/>
              </a:rPr>
              <a:t>ACEI hoặc</a:t>
            </a:r>
            <a:r>
              <a:rPr sz="1800" spc="-100" dirty="0">
                <a:latin typeface="Tahoma"/>
                <a:cs typeface="Tahoma"/>
              </a:rPr>
              <a:t> </a:t>
            </a:r>
            <a:r>
              <a:rPr sz="1800" dirty="0">
                <a:latin typeface="Tahoma"/>
                <a:cs typeface="Tahoma"/>
              </a:rPr>
              <a:t>ARB</a:t>
            </a:r>
            <a:endParaRPr sz="1800">
              <a:latin typeface="Tahoma"/>
              <a:cs typeface="Tahoma"/>
            </a:endParaRPr>
          </a:p>
          <a:p>
            <a:pPr marL="355600" lvl="1" indent="-170815">
              <a:lnSpc>
                <a:spcPct val="100000"/>
              </a:lnSpc>
              <a:spcBef>
                <a:spcPts val="120"/>
              </a:spcBef>
              <a:buChar char="•"/>
              <a:tabLst>
                <a:tab pos="355600" algn="l"/>
              </a:tabLst>
            </a:pPr>
            <a:r>
              <a:rPr sz="1800" spc="-5" dirty="0">
                <a:latin typeface="Tahoma"/>
                <a:cs typeface="Tahoma"/>
              </a:rPr>
              <a:t>Statin</a:t>
            </a:r>
            <a:endParaRPr sz="1800">
              <a:latin typeface="Tahoma"/>
              <a:cs typeface="Tahoma"/>
            </a:endParaRPr>
          </a:p>
        </p:txBody>
      </p:sp>
      <p:sp>
        <p:nvSpPr>
          <p:cNvPr id="41" name="object 41"/>
          <p:cNvSpPr/>
          <p:nvPr/>
        </p:nvSpPr>
        <p:spPr>
          <a:xfrm>
            <a:off x="1946148" y="4404359"/>
            <a:ext cx="1421891" cy="810768"/>
          </a:xfrm>
          <a:prstGeom prst="rect">
            <a:avLst/>
          </a:prstGeom>
          <a:blipFill>
            <a:blip r:embed="rId22" cstate="print"/>
            <a:stretch>
              <a:fillRect/>
            </a:stretch>
          </a:blipFill>
        </p:spPr>
        <p:txBody>
          <a:bodyPr wrap="square" lIns="0" tIns="0" rIns="0" bIns="0" rtlCol="0"/>
          <a:lstStyle/>
          <a:p>
            <a:endParaRPr/>
          </a:p>
        </p:txBody>
      </p:sp>
      <p:sp>
        <p:nvSpPr>
          <p:cNvPr id="42" name="object 42"/>
          <p:cNvSpPr/>
          <p:nvPr/>
        </p:nvSpPr>
        <p:spPr>
          <a:xfrm>
            <a:off x="2394204" y="4558284"/>
            <a:ext cx="527304" cy="544068"/>
          </a:xfrm>
          <a:prstGeom prst="rect">
            <a:avLst/>
          </a:prstGeom>
          <a:blipFill>
            <a:blip r:embed="rId23" cstate="print"/>
            <a:stretch>
              <a:fillRect/>
            </a:stretch>
          </a:blipFill>
        </p:spPr>
        <p:txBody>
          <a:bodyPr wrap="square" lIns="0" tIns="0" rIns="0" bIns="0" rtlCol="0"/>
          <a:lstStyle/>
          <a:p>
            <a:endParaRPr/>
          </a:p>
        </p:txBody>
      </p:sp>
      <p:sp>
        <p:nvSpPr>
          <p:cNvPr id="43" name="object 43"/>
          <p:cNvSpPr/>
          <p:nvPr/>
        </p:nvSpPr>
        <p:spPr>
          <a:xfrm>
            <a:off x="1985772" y="4418076"/>
            <a:ext cx="1342643" cy="731519"/>
          </a:xfrm>
          <a:prstGeom prst="rect">
            <a:avLst/>
          </a:prstGeom>
          <a:blipFill>
            <a:blip r:embed="rId24" cstate="print"/>
            <a:stretch>
              <a:fillRect/>
            </a:stretch>
          </a:blipFill>
        </p:spPr>
        <p:txBody>
          <a:bodyPr wrap="square" lIns="0" tIns="0" rIns="0" bIns="0" rtlCol="0"/>
          <a:lstStyle/>
          <a:p>
            <a:endParaRPr/>
          </a:p>
        </p:txBody>
      </p:sp>
      <p:sp>
        <p:nvSpPr>
          <p:cNvPr id="44" name="object 44"/>
          <p:cNvSpPr txBox="1"/>
          <p:nvPr/>
        </p:nvSpPr>
        <p:spPr>
          <a:xfrm>
            <a:off x="2553716" y="4623180"/>
            <a:ext cx="208915" cy="287020"/>
          </a:xfrm>
          <a:prstGeom prst="rect">
            <a:avLst/>
          </a:prstGeom>
        </p:spPr>
        <p:txBody>
          <a:bodyPr vert="horz" wrap="square" lIns="0" tIns="0" rIns="0" bIns="0" rtlCol="0">
            <a:spAutoFit/>
          </a:bodyPr>
          <a:lstStyle/>
          <a:p>
            <a:pPr marL="12700">
              <a:lnSpc>
                <a:spcPct val="100000"/>
              </a:lnSpc>
            </a:pPr>
            <a:r>
              <a:rPr sz="1800" b="1" dirty="0">
                <a:solidFill>
                  <a:srgbClr val="FFFFFF"/>
                </a:solidFill>
                <a:latin typeface="Gill Sans MT"/>
                <a:cs typeface="Gill Sans MT"/>
              </a:rPr>
              <a:t>D</a:t>
            </a:r>
            <a:endParaRPr sz="1800">
              <a:latin typeface="Gill Sans MT"/>
              <a:cs typeface="Gill Sans MT"/>
            </a:endParaRPr>
          </a:p>
        </p:txBody>
      </p:sp>
      <p:sp>
        <p:nvSpPr>
          <p:cNvPr id="45" name="object 45"/>
          <p:cNvSpPr/>
          <p:nvPr/>
        </p:nvSpPr>
        <p:spPr>
          <a:xfrm>
            <a:off x="3329940" y="5297423"/>
            <a:ext cx="6824980" cy="585470"/>
          </a:xfrm>
          <a:custGeom>
            <a:avLst/>
            <a:gdLst/>
            <a:ahLst/>
            <a:cxnLst/>
            <a:rect l="l" t="t" r="r" b="b"/>
            <a:pathLst>
              <a:path w="6824980" h="585470">
                <a:moveTo>
                  <a:pt x="6726936" y="0"/>
                </a:moveTo>
                <a:lnTo>
                  <a:pt x="0" y="0"/>
                </a:lnTo>
                <a:lnTo>
                  <a:pt x="0" y="585216"/>
                </a:lnTo>
                <a:lnTo>
                  <a:pt x="6726936" y="585216"/>
                </a:lnTo>
                <a:lnTo>
                  <a:pt x="6764893" y="577550"/>
                </a:lnTo>
                <a:lnTo>
                  <a:pt x="6795896" y="556645"/>
                </a:lnTo>
                <a:lnTo>
                  <a:pt x="6816804" y="525642"/>
                </a:lnTo>
                <a:lnTo>
                  <a:pt x="6824471" y="487679"/>
                </a:lnTo>
                <a:lnTo>
                  <a:pt x="6824471" y="97535"/>
                </a:lnTo>
                <a:lnTo>
                  <a:pt x="6816804" y="59578"/>
                </a:lnTo>
                <a:lnTo>
                  <a:pt x="6795896" y="28575"/>
                </a:lnTo>
                <a:lnTo>
                  <a:pt x="6764893" y="7667"/>
                </a:lnTo>
                <a:lnTo>
                  <a:pt x="6726936" y="0"/>
                </a:lnTo>
                <a:close/>
              </a:path>
            </a:pathLst>
          </a:custGeom>
          <a:solidFill>
            <a:srgbClr val="CFDBE6">
              <a:alpha val="90194"/>
            </a:srgbClr>
          </a:solidFill>
        </p:spPr>
        <p:txBody>
          <a:bodyPr wrap="square" lIns="0" tIns="0" rIns="0" bIns="0" rtlCol="0"/>
          <a:lstStyle/>
          <a:p>
            <a:endParaRPr/>
          </a:p>
        </p:txBody>
      </p:sp>
      <p:sp>
        <p:nvSpPr>
          <p:cNvPr id="46" name="object 46"/>
          <p:cNvSpPr/>
          <p:nvPr/>
        </p:nvSpPr>
        <p:spPr>
          <a:xfrm>
            <a:off x="3329940" y="5297423"/>
            <a:ext cx="6824980" cy="585470"/>
          </a:xfrm>
          <a:custGeom>
            <a:avLst/>
            <a:gdLst/>
            <a:ahLst/>
            <a:cxnLst/>
            <a:rect l="l" t="t" r="r" b="b"/>
            <a:pathLst>
              <a:path w="6824980" h="585470">
                <a:moveTo>
                  <a:pt x="6824471" y="97535"/>
                </a:moveTo>
                <a:lnTo>
                  <a:pt x="6824471" y="487679"/>
                </a:lnTo>
                <a:lnTo>
                  <a:pt x="6816804" y="525642"/>
                </a:lnTo>
                <a:lnTo>
                  <a:pt x="6795896" y="556645"/>
                </a:lnTo>
                <a:lnTo>
                  <a:pt x="6764893" y="577550"/>
                </a:lnTo>
                <a:lnTo>
                  <a:pt x="6726936" y="585216"/>
                </a:lnTo>
                <a:lnTo>
                  <a:pt x="0" y="585216"/>
                </a:lnTo>
                <a:lnTo>
                  <a:pt x="0" y="0"/>
                </a:lnTo>
                <a:lnTo>
                  <a:pt x="6726936" y="0"/>
                </a:lnTo>
                <a:lnTo>
                  <a:pt x="6764893" y="7667"/>
                </a:lnTo>
                <a:lnTo>
                  <a:pt x="6795896" y="28575"/>
                </a:lnTo>
                <a:lnTo>
                  <a:pt x="6816804" y="59578"/>
                </a:lnTo>
                <a:lnTo>
                  <a:pt x="6824471" y="97535"/>
                </a:lnTo>
                <a:close/>
              </a:path>
            </a:pathLst>
          </a:custGeom>
          <a:ln w="12192">
            <a:solidFill>
              <a:srgbClr val="CFDBE6"/>
            </a:solidFill>
          </a:ln>
        </p:spPr>
        <p:txBody>
          <a:bodyPr wrap="square" lIns="0" tIns="0" rIns="0" bIns="0" rtlCol="0"/>
          <a:lstStyle/>
          <a:p>
            <a:endParaRPr/>
          </a:p>
        </p:txBody>
      </p:sp>
      <p:sp>
        <p:nvSpPr>
          <p:cNvPr id="47" name="object 47"/>
          <p:cNvSpPr txBox="1"/>
          <p:nvPr/>
        </p:nvSpPr>
        <p:spPr>
          <a:xfrm>
            <a:off x="3565016" y="5270184"/>
            <a:ext cx="5233035" cy="597535"/>
          </a:xfrm>
          <a:prstGeom prst="rect">
            <a:avLst/>
          </a:prstGeom>
        </p:spPr>
        <p:txBody>
          <a:bodyPr vert="horz" wrap="square" lIns="0" tIns="0" rIns="0" bIns="0" rtlCol="0">
            <a:spAutoFit/>
          </a:bodyPr>
          <a:lstStyle/>
          <a:p>
            <a:pPr marL="184785" marR="5080" indent="-172085">
              <a:lnSpc>
                <a:spcPct val="107800"/>
              </a:lnSpc>
              <a:buFont typeface="Tahoma"/>
              <a:buChar char="•"/>
              <a:tabLst>
                <a:tab pos="185420" algn="l"/>
              </a:tabLst>
            </a:pPr>
            <a:r>
              <a:rPr sz="1800" b="1" spc="-5" dirty="0">
                <a:latin typeface="Tahoma"/>
                <a:cs typeface="Tahoma"/>
              </a:rPr>
              <a:t>Exercise </a:t>
            </a:r>
            <a:r>
              <a:rPr sz="1800" dirty="0">
                <a:latin typeface="Tahoma"/>
                <a:cs typeface="Tahoma"/>
              </a:rPr>
              <a:t>– Thường xuyên tập </a:t>
            </a:r>
            <a:r>
              <a:rPr sz="1800" spc="-5" dirty="0">
                <a:latin typeface="Tahoma"/>
                <a:cs typeface="Tahoma"/>
              </a:rPr>
              <a:t>thể </a:t>
            </a:r>
            <a:r>
              <a:rPr sz="1800" dirty="0">
                <a:latin typeface="Tahoma"/>
                <a:cs typeface="Tahoma"/>
              </a:rPr>
              <a:t>dục, </a:t>
            </a:r>
            <a:r>
              <a:rPr sz="1800" spc="-5" dirty="0">
                <a:latin typeface="Tahoma"/>
                <a:cs typeface="Tahoma"/>
              </a:rPr>
              <a:t>chế độ</a:t>
            </a:r>
            <a:r>
              <a:rPr sz="1800" spc="-50" dirty="0">
                <a:latin typeface="Tahoma"/>
                <a:cs typeface="Tahoma"/>
              </a:rPr>
              <a:t> </a:t>
            </a:r>
            <a:r>
              <a:rPr sz="1800" dirty="0">
                <a:latin typeface="Tahoma"/>
                <a:cs typeface="Tahoma"/>
              </a:rPr>
              <a:t>ăn  lành mạnh, </a:t>
            </a:r>
            <a:r>
              <a:rPr sz="1800" spc="-5" dirty="0">
                <a:latin typeface="Tahoma"/>
                <a:cs typeface="Tahoma"/>
              </a:rPr>
              <a:t>theo </a:t>
            </a:r>
            <a:r>
              <a:rPr sz="1800" dirty="0">
                <a:latin typeface="Tahoma"/>
                <a:cs typeface="Tahoma"/>
              </a:rPr>
              <a:t>dõi cân</a:t>
            </a:r>
            <a:r>
              <a:rPr sz="1800" spc="-85" dirty="0">
                <a:latin typeface="Tahoma"/>
                <a:cs typeface="Tahoma"/>
              </a:rPr>
              <a:t> </a:t>
            </a:r>
            <a:r>
              <a:rPr sz="1800" dirty="0">
                <a:latin typeface="Tahoma"/>
                <a:cs typeface="Tahoma"/>
              </a:rPr>
              <a:t>nặng</a:t>
            </a:r>
            <a:endParaRPr sz="1800">
              <a:latin typeface="Tahoma"/>
              <a:cs typeface="Tahoma"/>
            </a:endParaRPr>
          </a:p>
        </p:txBody>
      </p:sp>
      <p:sp>
        <p:nvSpPr>
          <p:cNvPr id="48" name="object 48"/>
          <p:cNvSpPr/>
          <p:nvPr/>
        </p:nvSpPr>
        <p:spPr>
          <a:xfrm>
            <a:off x="1946148" y="5210555"/>
            <a:ext cx="1423415" cy="810768"/>
          </a:xfrm>
          <a:prstGeom prst="rect">
            <a:avLst/>
          </a:prstGeom>
          <a:blipFill>
            <a:blip r:embed="rId25" cstate="print"/>
            <a:stretch>
              <a:fillRect/>
            </a:stretch>
          </a:blipFill>
        </p:spPr>
        <p:txBody>
          <a:bodyPr wrap="square" lIns="0" tIns="0" rIns="0" bIns="0" rtlCol="0"/>
          <a:lstStyle/>
          <a:p>
            <a:endParaRPr/>
          </a:p>
        </p:txBody>
      </p:sp>
      <p:sp>
        <p:nvSpPr>
          <p:cNvPr id="49" name="object 49"/>
          <p:cNvSpPr/>
          <p:nvPr/>
        </p:nvSpPr>
        <p:spPr>
          <a:xfrm>
            <a:off x="2414016" y="5372100"/>
            <a:ext cx="489204" cy="542544"/>
          </a:xfrm>
          <a:prstGeom prst="rect">
            <a:avLst/>
          </a:prstGeom>
          <a:blipFill>
            <a:blip r:embed="rId26" cstate="print"/>
            <a:stretch>
              <a:fillRect/>
            </a:stretch>
          </a:blipFill>
        </p:spPr>
        <p:txBody>
          <a:bodyPr wrap="square" lIns="0" tIns="0" rIns="0" bIns="0" rtlCol="0"/>
          <a:lstStyle/>
          <a:p>
            <a:endParaRPr/>
          </a:p>
        </p:txBody>
      </p:sp>
      <p:sp>
        <p:nvSpPr>
          <p:cNvPr id="50" name="object 50"/>
          <p:cNvSpPr/>
          <p:nvPr/>
        </p:nvSpPr>
        <p:spPr>
          <a:xfrm>
            <a:off x="1985772" y="5224271"/>
            <a:ext cx="1344167" cy="731519"/>
          </a:xfrm>
          <a:prstGeom prst="rect">
            <a:avLst/>
          </a:prstGeom>
          <a:blipFill>
            <a:blip r:embed="rId16" cstate="print"/>
            <a:stretch>
              <a:fillRect/>
            </a:stretch>
          </a:blipFill>
        </p:spPr>
        <p:txBody>
          <a:bodyPr wrap="square" lIns="0" tIns="0" rIns="0" bIns="0" rtlCol="0"/>
          <a:lstStyle/>
          <a:p>
            <a:endParaRPr/>
          </a:p>
        </p:txBody>
      </p:sp>
      <p:sp>
        <p:nvSpPr>
          <p:cNvPr id="51" name="object 51"/>
          <p:cNvSpPr txBox="1"/>
          <p:nvPr/>
        </p:nvSpPr>
        <p:spPr>
          <a:xfrm>
            <a:off x="2573527" y="5437022"/>
            <a:ext cx="170815" cy="287020"/>
          </a:xfrm>
          <a:prstGeom prst="rect">
            <a:avLst/>
          </a:prstGeom>
        </p:spPr>
        <p:txBody>
          <a:bodyPr vert="horz" wrap="square" lIns="0" tIns="0" rIns="0" bIns="0" rtlCol="0">
            <a:spAutoFit/>
          </a:bodyPr>
          <a:lstStyle/>
          <a:p>
            <a:pPr marL="12700">
              <a:lnSpc>
                <a:spcPct val="100000"/>
              </a:lnSpc>
            </a:pPr>
            <a:r>
              <a:rPr sz="1800" b="1" dirty="0">
                <a:solidFill>
                  <a:srgbClr val="FFFFFF"/>
                </a:solidFill>
                <a:latin typeface="Gill Sans MT"/>
                <a:cs typeface="Gill Sans MT"/>
              </a:rPr>
              <a:t>E</a:t>
            </a:r>
            <a:endParaRPr sz="1800">
              <a:latin typeface="Gill Sans MT"/>
              <a:cs typeface="Gill Sans MT"/>
            </a:endParaRPr>
          </a:p>
        </p:txBody>
      </p:sp>
      <p:sp>
        <p:nvSpPr>
          <p:cNvPr id="52" name="object 52"/>
          <p:cNvSpPr/>
          <p:nvPr/>
        </p:nvSpPr>
        <p:spPr>
          <a:xfrm>
            <a:off x="3329940" y="6065520"/>
            <a:ext cx="6824980" cy="585470"/>
          </a:xfrm>
          <a:custGeom>
            <a:avLst/>
            <a:gdLst/>
            <a:ahLst/>
            <a:cxnLst/>
            <a:rect l="l" t="t" r="r" b="b"/>
            <a:pathLst>
              <a:path w="6824980" h="585470">
                <a:moveTo>
                  <a:pt x="6726936" y="0"/>
                </a:moveTo>
                <a:lnTo>
                  <a:pt x="0" y="0"/>
                </a:lnTo>
                <a:lnTo>
                  <a:pt x="0" y="585215"/>
                </a:lnTo>
                <a:lnTo>
                  <a:pt x="6726936" y="585215"/>
                </a:lnTo>
                <a:lnTo>
                  <a:pt x="6764893" y="577550"/>
                </a:lnTo>
                <a:lnTo>
                  <a:pt x="6795896" y="556645"/>
                </a:lnTo>
                <a:lnTo>
                  <a:pt x="6816804" y="525642"/>
                </a:lnTo>
                <a:lnTo>
                  <a:pt x="6824471" y="487679"/>
                </a:lnTo>
                <a:lnTo>
                  <a:pt x="6824471" y="97535"/>
                </a:lnTo>
                <a:lnTo>
                  <a:pt x="6816804" y="59573"/>
                </a:lnTo>
                <a:lnTo>
                  <a:pt x="6795896" y="28570"/>
                </a:lnTo>
                <a:lnTo>
                  <a:pt x="6764893" y="7665"/>
                </a:lnTo>
                <a:lnTo>
                  <a:pt x="6726936" y="0"/>
                </a:lnTo>
                <a:close/>
              </a:path>
            </a:pathLst>
          </a:custGeom>
          <a:solidFill>
            <a:srgbClr val="CFDBE6">
              <a:alpha val="90194"/>
            </a:srgbClr>
          </a:solidFill>
        </p:spPr>
        <p:txBody>
          <a:bodyPr wrap="square" lIns="0" tIns="0" rIns="0" bIns="0" rtlCol="0"/>
          <a:lstStyle/>
          <a:p>
            <a:endParaRPr/>
          </a:p>
        </p:txBody>
      </p:sp>
      <p:sp>
        <p:nvSpPr>
          <p:cNvPr id="53" name="object 53"/>
          <p:cNvSpPr/>
          <p:nvPr/>
        </p:nvSpPr>
        <p:spPr>
          <a:xfrm>
            <a:off x="3329940" y="6065520"/>
            <a:ext cx="6824980" cy="585470"/>
          </a:xfrm>
          <a:custGeom>
            <a:avLst/>
            <a:gdLst/>
            <a:ahLst/>
            <a:cxnLst/>
            <a:rect l="l" t="t" r="r" b="b"/>
            <a:pathLst>
              <a:path w="6824980" h="585470">
                <a:moveTo>
                  <a:pt x="6824471" y="97535"/>
                </a:moveTo>
                <a:lnTo>
                  <a:pt x="6824471" y="487679"/>
                </a:lnTo>
                <a:lnTo>
                  <a:pt x="6816804" y="525642"/>
                </a:lnTo>
                <a:lnTo>
                  <a:pt x="6795896" y="556645"/>
                </a:lnTo>
                <a:lnTo>
                  <a:pt x="6764893" y="577550"/>
                </a:lnTo>
                <a:lnTo>
                  <a:pt x="6726936" y="585215"/>
                </a:lnTo>
                <a:lnTo>
                  <a:pt x="0" y="585215"/>
                </a:lnTo>
                <a:lnTo>
                  <a:pt x="0" y="0"/>
                </a:lnTo>
                <a:lnTo>
                  <a:pt x="6726936" y="0"/>
                </a:lnTo>
                <a:lnTo>
                  <a:pt x="6764893" y="7665"/>
                </a:lnTo>
                <a:lnTo>
                  <a:pt x="6795896" y="28570"/>
                </a:lnTo>
                <a:lnTo>
                  <a:pt x="6816804" y="59573"/>
                </a:lnTo>
                <a:lnTo>
                  <a:pt x="6824471" y="97535"/>
                </a:lnTo>
                <a:close/>
              </a:path>
            </a:pathLst>
          </a:custGeom>
          <a:ln w="12192">
            <a:solidFill>
              <a:srgbClr val="CFDBE6"/>
            </a:solidFill>
          </a:ln>
        </p:spPr>
        <p:txBody>
          <a:bodyPr wrap="square" lIns="0" tIns="0" rIns="0" bIns="0" rtlCol="0"/>
          <a:lstStyle/>
          <a:p>
            <a:endParaRPr/>
          </a:p>
        </p:txBody>
      </p:sp>
      <p:sp>
        <p:nvSpPr>
          <p:cNvPr id="54" name="object 54"/>
          <p:cNvSpPr txBox="1"/>
          <p:nvPr/>
        </p:nvSpPr>
        <p:spPr>
          <a:xfrm>
            <a:off x="3565016" y="6207556"/>
            <a:ext cx="3136900" cy="280670"/>
          </a:xfrm>
          <a:prstGeom prst="rect">
            <a:avLst/>
          </a:prstGeom>
        </p:spPr>
        <p:txBody>
          <a:bodyPr vert="horz" wrap="square" lIns="0" tIns="0" rIns="0" bIns="0" rtlCol="0">
            <a:spAutoFit/>
          </a:bodyPr>
          <a:lstStyle/>
          <a:p>
            <a:pPr marL="184785" indent="-172085">
              <a:lnSpc>
                <a:spcPct val="100000"/>
              </a:lnSpc>
              <a:buFont typeface="Tahoma"/>
              <a:buChar char="•"/>
              <a:tabLst>
                <a:tab pos="185420" algn="l"/>
              </a:tabLst>
            </a:pPr>
            <a:r>
              <a:rPr sz="1800" b="1" spc="-5" dirty="0">
                <a:latin typeface="Tahoma"/>
                <a:cs typeface="Tahoma"/>
              </a:rPr>
              <a:t>Smoking </a:t>
            </a:r>
            <a:r>
              <a:rPr sz="1800" dirty="0">
                <a:latin typeface="Tahoma"/>
                <a:cs typeface="Tahoma"/>
              </a:rPr>
              <a:t>– </a:t>
            </a:r>
            <a:r>
              <a:rPr sz="1800" spc="-5" dirty="0">
                <a:latin typeface="Tahoma"/>
                <a:cs typeface="Tahoma"/>
              </a:rPr>
              <a:t>Không </a:t>
            </a:r>
            <a:r>
              <a:rPr sz="1800" dirty="0">
                <a:latin typeface="Tahoma"/>
                <a:cs typeface="Tahoma"/>
              </a:rPr>
              <a:t>hút</a:t>
            </a:r>
            <a:r>
              <a:rPr sz="1800" spc="-65" dirty="0">
                <a:latin typeface="Tahoma"/>
                <a:cs typeface="Tahoma"/>
              </a:rPr>
              <a:t> </a:t>
            </a:r>
            <a:r>
              <a:rPr sz="1800" dirty="0">
                <a:latin typeface="Tahoma"/>
                <a:cs typeface="Tahoma"/>
              </a:rPr>
              <a:t>thuốc</a:t>
            </a:r>
            <a:endParaRPr sz="1800">
              <a:latin typeface="Tahoma"/>
              <a:cs typeface="Tahoma"/>
            </a:endParaRPr>
          </a:p>
        </p:txBody>
      </p:sp>
      <p:sp>
        <p:nvSpPr>
          <p:cNvPr id="55" name="object 55"/>
          <p:cNvSpPr/>
          <p:nvPr/>
        </p:nvSpPr>
        <p:spPr>
          <a:xfrm>
            <a:off x="1946148" y="5978650"/>
            <a:ext cx="1423415" cy="810768"/>
          </a:xfrm>
          <a:prstGeom prst="rect">
            <a:avLst/>
          </a:prstGeom>
          <a:blipFill>
            <a:blip r:embed="rId27" cstate="print"/>
            <a:stretch>
              <a:fillRect/>
            </a:stretch>
          </a:blipFill>
        </p:spPr>
        <p:txBody>
          <a:bodyPr wrap="square" lIns="0" tIns="0" rIns="0" bIns="0" rtlCol="0"/>
          <a:lstStyle/>
          <a:p>
            <a:endParaRPr/>
          </a:p>
        </p:txBody>
      </p:sp>
      <p:sp>
        <p:nvSpPr>
          <p:cNvPr id="56" name="object 56"/>
          <p:cNvSpPr/>
          <p:nvPr/>
        </p:nvSpPr>
        <p:spPr>
          <a:xfrm>
            <a:off x="2417064" y="6140196"/>
            <a:ext cx="483107" cy="542544"/>
          </a:xfrm>
          <a:prstGeom prst="rect">
            <a:avLst/>
          </a:prstGeom>
          <a:blipFill>
            <a:blip r:embed="rId28" cstate="print"/>
            <a:stretch>
              <a:fillRect/>
            </a:stretch>
          </a:blipFill>
        </p:spPr>
        <p:txBody>
          <a:bodyPr wrap="square" lIns="0" tIns="0" rIns="0" bIns="0" rtlCol="0"/>
          <a:lstStyle/>
          <a:p>
            <a:endParaRPr/>
          </a:p>
        </p:txBody>
      </p:sp>
      <p:sp>
        <p:nvSpPr>
          <p:cNvPr id="57" name="object 57"/>
          <p:cNvSpPr/>
          <p:nvPr/>
        </p:nvSpPr>
        <p:spPr>
          <a:xfrm>
            <a:off x="1985772" y="5992367"/>
            <a:ext cx="1344167" cy="731519"/>
          </a:xfrm>
          <a:prstGeom prst="rect">
            <a:avLst/>
          </a:prstGeom>
          <a:blipFill>
            <a:blip r:embed="rId16" cstate="print"/>
            <a:stretch>
              <a:fillRect/>
            </a:stretch>
          </a:blipFill>
        </p:spPr>
        <p:txBody>
          <a:bodyPr wrap="square" lIns="0" tIns="0" rIns="0" bIns="0" rtlCol="0"/>
          <a:lstStyle/>
          <a:p>
            <a:endParaRPr/>
          </a:p>
        </p:txBody>
      </p:sp>
      <p:sp>
        <p:nvSpPr>
          <p:cNvPr id="58" name="object 58"/>
          <p:cNvSpPr txBox="1"/>
          <p:nvPr/>
        </p:nvSpPr>
        <p:spPr>
          <a:xfrm>
            <a:off x="2576576" y="6205118"/>
            <a:ext cx="163830" cy="287020"/>
          </a:xfrm>
          <a:prstGeom prst="rect">
            <a:avLst/>
          </a:prstGeom>
        </p:spPr>
        <p:txBody>
          <a:bodyPr vert="horz" wrap="square" lIns="0" tIns="0" rIns="0" bIns="0" rtlCol="0">
            <a:spAutoFit/>
          </a:bodyPr>
          <a:lstStyle/>
          <a:p>
            <a:pPr marL="12700">
              <a:lnSpc>
                <a:spcPct val="100000"/>
              </a:lnSpc>
            </a:pPr>
            <a:r>
              <a:rPr sz="1800" b="1" dirty="0">
                <a:solidFill>
                  <a:srgbClr val="FFFFFF"/>
                </a:solidFill>
                <a:latin typeface="Gill Sans MT"/>
                <a:cs typeface="Gill Sans MT"/>
              </a:rPr>
              <a:t>S</a:t>
            </a:r>
            <a:endParaRPr sz="1800">
              <a:latin typeface="Gill Sans MT"/>
              <a:cs typeface="Gill Sans MT"/>
            </a:endParaRPr>
          </a:p>
        </p:txBody>
      </p:sp>
      <p:sp>
        <p:nvSpPr>
          <p:cNvPr id="59" name="Title 58"/>
          <p:cNvSpPr>
            <a:spLocks noGrp="1"/>
          </p:cNvSpPr>
          <p:nvPr>
            <p:ph type="title"/>
          </p:nvPr>
        </p:nvSpPr>
        <p:spPr>
          <a:xfrm>
            <a:off x="409904" y="365126"/>
            <a:ext cx="11366938" cy="785758"/>
          </a:xfrm>
        </p:spPr>
        <p:style>
          <a:lnRef idx="2">
            <a:schemeClr val="accent4">
              <a:shade val="50000"/>
            </a:schemeClr>
          </a:lnRef>
          <a:fillRef idx="1">
            <a:schemeClr val="accent4"/>
          </a:fillRef>
          <a:effectRef idx="0">
            <a:schemeClr val="accent4"/>
          </a:effectRef>
          <a:fontRef idx="minor">
            <a:schemeClr val="lt1"/>
          </a:fontRef>
        </p:style>
        <p:txBody>
          <a:bodyPr/>
          <a:lstStyle/>
          <a:p>
            <a:pPr algn="ctr"/>
            <a:r>
              <a:rPr lang="en-US" dirty="0" err="1" smtClean="0"/>
              <a:t>Giáo</a:t>
            </a:r>
            <a:r>
              <a:rPr lang="en-US" dirty="0" smtClean="0"/>
              <a:t> </a:t>
            </a:r>
            <a:r>
              <a:rPr lang="en-US" dirty="0" err="1" smtClean="0"/>
              <a:t>dục</a:t>
            </a: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40436" y="614172"/>
            <a:ext cx="11309985" cy="502920"/>
          </a:xfrm>
          <a:custGeom>
            <a:avLst/>
            <a:gdLst/>
            <a:ahLst/>
            <a:cxnLst/>
            <a:rect l="l" t="t" r="r" b="b"/>
            <a:pathLst>
              <a:path w="11309985" h="502919">
                <a:moveTo>
                  <a:pt x="0" y="502920"/>
                </a:moveTo>
                <a:lnTo>
                  <a:pt x="11309604" y="502920"/>
                </a:lnTo>
                <a:lnTo>
                  <a:pt x="11309604" y="0"/>
                </a:lnTo>
                <a:lnTo>
                  <a:pt x="0" y="0"/>
                </a:lnTo>
                <a:lnTo>
                  <a:pt x="0" y="502920"/>
                </a:lnTo>
                <a:close/>
              </a:path>
            </a:pathLst>
          </a:custGeom>
          <a:solidFill>
            <a:srgbClr val="4590B8"/>
          </a:solidFill>
        </p:spPr>
        <p:txBody>
          <a:bodyPr wrap="square" lIns="0" tIns="0" rIns="0" bIns="0" rtlCol="0"/>
          <a:lstStyle/>
          <a:p>
            <a:endParaRPr dirty="0"/>
          </a:p>
        </p:txBody>
      </p:sp>
      <p:sp>
        <p:nvSpPr>
          <p:cNvPr id="3" name="object 3"/>
          <p:cNvSpPr/>
          <p:nvPr/>
        </p:nvSpPr>
        <p:spPr>
          <a:xfrm>
            <a:off x="3752088" y="5084064"/>
            <a:ext cx="7458456" cy="112318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752088" y="5084064"/>
            <a:ext cx="7458709" cy="1123315"/>
          </a:xfrm>
          <a:custGeom>
            <a:avLst/>
            <a:gdLst/>
            <a:ahLst/>
            <a:cxnLst/>
            <a:rect l="l" t="t" r="r" b="b"/>
            <a:pathLst>
              <a:path w="7458709" h="1123314">
                <a:moveTo>
                  <a:pt x="0" y="280797"/>
                </a:moveTo>
                <a:lnTo>
                  <a:pt x="6896861" y="280797"/>
                </a:lnTo>
                <a:lnTo>
                  <a:pt x="6896861" y="0"/>
                </a:lnTo>
                <a:lnTo>
                  <a:pt x="7458456" y="561594"/>
                </a:lnTo>
                <a:lnTo>
                  <a:pt x="6896861" y="1123188"/>
                </a:lnTo>
                <a:lnTo>
                  <a:pt x="6896861" y="842391"/>
                </a:lnTo>
                <a:lnTo>
                  <a:pt x="0" y="842391"/>
                </a:lnTo>
                <a:lnTo>
                  <a:pt x="0" y="280797"/>
                </a:lnTo>
                <a:close/>
              </a:path>
            </a:pathLst>
          </a:custGeom>
          <a:ln w="12192">
            <a:solidFill>
              <a:srgbClr val="2AC4E4"/>
            </a:solidFill>
            <a:prstDash val="lgDash"/>
          </a:ln>
        </p:spPr>
        <p:txBody>
          <a:bodyPr wrap="square" lIns="0" tIns="0" rIns="0" bIns="0" rtlCol="0"/>
          <a:lstStyle/>
          <a:p>
            <a:endParaRPr/>
          </a:p>
        </p:txBody>
      </p:sp>
      <p:sp>
        <p:nvSpPr>
          <p:cNvPr id="6" name="object 6"/>
          <p:cNvSpPr/>
          <p:nvPr/>
        </p:nvSpPr>
        <p:spPr>
          <a:xfrm>
            <a:off x="2414016" y="573023"/>
            <a:ext cx="1546859" cy="705612"/>
          </a:xfrm>
          <a:prstGeom prst="rect">
            <a:avLst/>
          </a:prstGeom>
          <a:blipFill>
            <a:blip r:embed="rId3" cstate="print"/>
            <a:stretch>
              <a:fillRect/>
            </a:stretch>
          </a:blipFill>
        </p:spPr>
        <p:txBody>
          <a:bodyPr wrap="square" lIns="0" tIns="0" rIns="0" bIns="0" rtlCol="0"/>
          <a:lstStyle/>
          <a:p>
            <a:endParaRPr dirty="0">
              <a:solidFill>
                <a:schemeClr val="bg1"/>
              </a:solidFill>
            </a:endParaRPr>
          </a:p>
        </p:txBody>
      </p:sp>
      <p:sp>
        <p:nvSpPr>
          <p:cNvPr id="7" name="object 7"/>
          <p:cNvSpPr/>
          <p:nvPr/>
        </p:nvSpPr>
        <p:spPr>
          <a:xfrm>
            <a:off x="3630167" y="573023"/>
            <a:ext cx="931163" cy="705612"/>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4230623" y="573023"/>
            <a:ext cx="966215" cy="705612"/>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4866132" y="573023"/>
            <a:ext cx="1318260" cy="705612"/>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5853684" y="573023"/>
            <a:ext cx="1658112" cy="705612"/>
          </a:xfrm>
          <a:prstGeom prst="rect">
            <a:avLst/>
          </a:prstGeom>
          <a:blipFill>
            <a:blip r:embed="rId7" cstate="print"/>
            <a:stretch>
              <a:fillRect/>
            </a:stretch>
          </a:blipFill>
        </p:spPr>
        <p:txBody>
          <a:bodyPr wrap="square" lIns="0" tIns="0" rIns="0" bIns="0" rtlCol="0"/>
          <a:lstStyle/>
          <a:p>
            <a:endParaRPr/>
          </a:p>
        </p:txBody>
      </p:sp>
      <p:sp>
        <p:nvSpPr>
          <p:cNvPr id="14" name="object 14"/>
          <p:cNvSpPr txBox="1">
            <a:spLocks noGrp="1"/>
          </p:cNvSpPr>
          <p:nvPr>
            <p:ph type="title"/>
          </p:nvPr>
        </p:nvSpPr>
        <p:spPr>
          <a:xfrm>
            <a:off x="838200" y="-29635"/>
            <a:ext cx="10515600" cy="483978"/>
          </a:xfrm>
          <a:prstGeom prst="rect">
            <a:avLst/>
          </a:prstGeom>
        </p:spPr>
        <p:txBody>
          <a:bodyPr vert="horz" wrap="square" lIns="0" tIns="52577" rIns="0" bIns="0" rtlCol="0">
            <a:spAutoFit/>
          </a:bodyPr>
          <a:lstStyle/>
          <a:p>
            <a:pPr marL="1816735">
              <a:lnSpc>
                <a:spcPct val="100000"/>
              </a:lnSpc>
            </a:pPr>
            <a:r>
              <a:rPr sz="2800" spc="-5" dirty="0">
                <a:solidFill>
                  <a:schemeClr val="bg1"/>
                </a:solidFill>
              </a:rPr>
              <a:t>2. THUỐC TRỊ </a:t>
            </a:r>
            <a:r>
              <a:rPr sz="2800" spc="-10" dirty="0">
                <a:solidFill>
                  <a:schemeClr val="bg1"/>
                </a:solidFill>
              </a:rPr>
              <a:t>ĐÁI </a:t>
            </a:r>
            <a:r>
              <a:rPr sz="2800" spc="-5" dirty="0">
                <a:solidFill>
                  <a:schemeClr val="bg1"/>
                </a:solidFill>
              </a:rPr>
              <a:t>THÁO </a:t>
            </a:r>
            <a:r>
              <a:rPr sz="2800" spc="-5" dirty="0" smtClean="0">
                <a:solidFill>
                  <a:schemeClr val="bg1"/>
                </a:solidFill>
              </a:rPr>
              <a:t>Đ</a:t>
            </a:r>
            <a:r>
              <a:rPr lang="en-US" sz="2800" spc="-5" dirty="0" smtClean="0">
                <a:solidFill>
                  <a:schemeClr val="bg1"/>
                </a:solidFill>
              </a:rPr>
              <a:t>ƯỜNG</a:t>
            </a:r>
            <a:endParaRPr sz="2800" spc="-10" dirty="0">
              <a:solidFill>
                <a:schemeClr val="bg1"/>
              </a:solidFill>
            </a:endParaRPr>
          </a:p>
        </p:txBody>
      </p:sp>
      <p:sp>
        <p:nvSpPr>
          <p:cNvPr id="15" name="object 15"/>
          <p:cNvSpPr txBox="1"/>
          <p:nvPr/>
        </p:nvSpPr>
        <p:spPr>
          <a:xfrm>
            <a:off x="4057015" y="5440375"/>
            <a:ext cx="6217285" cy="375920"/>
          </a:xfrm>
          <a:prstGeom prst="rect">
            <a:avLst/>
          </a:prstGeom>
        </p:spPr>
        <p:txBody>
          <a:bodyPr vert="horz" wrap="square" lIns="0" tIns="0" rIns="0" bIns="0" rtlCol="0">
            <a:spAutoFit/>
          </a:bodyPr>
          <a:lstStyle/>
          <a:p>
            <a:pPr marL="12700">
              <a:lnSpc>
                <a:spcPct val="100000"/>
              </a:lnSpc>
            </a:pPr>
            <a:r>
              <a:rPr sz="2400" b="1" i="1" spc="-5" dirty="0">
                <a:solidFill>
                  <a:srgbClr val="C00000"/>
                </a:solidFill>
                <a:latin typeface="Arial"/>
                <a:cs typeface="Arial"/>
              </a:rPr>
              <a:t>Đánh </a:t>
            </a:r>
            <a:r>
              <a:rPr sz="2400" b="1" i="1" dirty="0">
                <a:solidFill>
                  <a:srgbClr val="C00000"/>
                </a:solidFill>
                <a:latin typeface="Arial"/>
                <a:cs typeface="Arial"/>
              </a:rPr>
              <a:t>giá lại hiệu </a:t>
            </a:r>
            <a:r>
              <a:rPr sz="2400" b="1" i="1" spc="-5" dirty="0">
                <a:solidFill>
                  <a:srgbClr val="C00000"/>
                </a:solidFill>
                <a:latin typeface="Arial"/>
                <a:cs typeface="Arial"/>
              </a:rPr>
              <a:t>quả </a:t>
            </a:r>
            <a:r>
              <a:rPr sz="2400" b="1" i="1" dirty="0">
                <a:solidFill>
                  <a:srgbClr val="C00000"/>
                </a:solidFill>
                <a:latin typeface="Arial"/>
                <a:cs typeface="Arial"/>
              </a:rPr>
              <a:t>điều trị </a:t>
            </a:r>
            <a:r>
              <a:rPr sz="2400" b="1" i="1" spc="-5" dirty="0">
                <a:solidFill>
                  <a:srgbClr val="C00000"/>
                </a:solidFill>
                <a:latin typeface="Arial"/>
                <a:cs typeface="Arial"/>
              </a:rPr>
              <a:t>sau 3-6</a:t>
            </a:r>
            <a:r>
              <a:rPr sz="2400" b="1" i="1" spc="-85" dirty="0">
                <a:solidFill>
                  <a:srgbClr val="C00000"/>
                </a:solidFill>
                <a:latin typeface="Arial"/>
                <a:cs typeface="Arial"/>
              </a:rPr>
              <a:t> </a:t>
            </a:r>
            <a:r>
              <a:rPr sz="2400" b="1" i="1" spc="-5" dirty="0">
                <a:solidFill>
                  <a:srgbClr val="C00000"/>
                </a:solidFill>
                <a:latin typeface="Arial"/>
                <a:cs typeface="Arial"/>
              </a:rPr>
              <a:t>tháng</a:t>
            </a:r>
            <a:endParaRPr sz="2400">
              <a:latin typeface="Arial"/>
              <a:cs typeface="Arial"/>
            </a:endParaRPr>
          </a:p>
        </p:txBody>
      </p:sp>
      <p:sp>
        <p:nvSpPr>
          <p:cNvPr id="16" name="object 16"/>
          <p:cNvSpPr txBox="1"/>
          <p:nvPr/>
        </p:nvSpPr>
        <p:spPr>
          <a:xfrm>
            <a:off x="3374263" y="1365630"/>
            <a:ext cx="4857115" cy="436245"/>
          </a:xfrm>
          <a:prstGeom prst="rect">
            <a:avLst/>
          </a:prstGeom>
        </p:spPr>
        <p:txBody>
          <a:bodyPr vert="horz" wrap="square" lIns="0" tIns="0" rIns="0" bIns="0" rtlCol="0">
            <a:spAutoFit/>
          </a:bodyPr>
          <a:lstStyle/>
          <a:p>
            <a:pPr marL="12700">
              <a:lnSpc>
                <a:spcPct val="100000"/>
              </a:lnSpc>
            </a:pPr>
            <a:r>
              <a:rPr sz="2800" spc="-5" dirty="0">
                <a:solidFill>
                  <a:srgbClr val="C00000"/>
                </a:solidFill>
                <a:latin typeface="Arial"/>
                <a:cs typeface="Arial"/>
              </a:rPr>
              <a:t>Nguyên tắc điều trị </a:t>
            </a:r>
            <a:r>
              <a:rPr sz="2800" dirty="0">
                <a:solidFill>
                  <a:srgbClr val="C00000"/>
                </a:solidFill>
                <a:latin typeface="Arial"/>
                <a:cs typeface="Arial"/>
              </a:rPr>
              <a:t>bằng</a:t>
            </a:r>
            <a:r>
              <a:rPr sz="2800" spc="60" dirty="0">
                <a:solidFill>
                  <a:srgbClr val="C00000"/>
                </a:solidFill>
                <a:latin typeface="Arial"/>
                <a:cs typeface="Arial"/>
              </a:rPr>
              <a:t> </a:t>
            </a:r>
            <a:r>
              <a:rPr sz="2800" spc="-5" dirty="0">
                <a:solidFill>
                  <a:srgbClr val="C00000"/>
                </a:solidFill>
                <a:latin typeface="Arial"/>
                <a:cs typeface="Arial"/>
              </a:rPr>
              <a:t>thuốc</a:t>
            </a:r>
            <a:endParaRPr sz="2800" dirty="0">
              <a:latin typeface="Arial"/>
              <a:cs typeface="Arial"/>
            </a:endParaRPr>
          </a:p>
        </p:txBody>
      </p:sp>
      <p:sp>
        <p:nvSpPr>
          <p:cNvPr id="17" name="object 17"/>
          <p:cNvSpPr/>
          <p:nvPr/>
        </p:nvSpPr>
        <p:spPr>
          <a:xfrm>
            <a:off x="3083814" y="1322069"/>
            <a:ext cx="5582920" cy="530860"/>
          </a:xfrm>
          <a:custGeom>
            <a:avLst/>
            <a:gdLst/>
            <a:ahLst/>
            <a:cxnLst/>
            <a:rect l="l" t="t" r="r" b="b"/>
            <a:pathLst>
              <a:path w="5582920" h="530860">
                <a:moveTo>
                  <a:pt x="0" y="88391"/>
                </a:moveTo>
                <a:lnTo>
                  <a:pt x="6953" y="54006"/>
                </a:lnTo>
                <a:lnTo>
                  <a:pt x="25908" y="25908"/>
                </a:lnTo>
                <a:lnTo>
                  <a:pt x="54006" y="6953"/>
                </a:lnTo>
                <a:lnTo>
                  <a:pt x="88392" y="0"/>
                </a:lnTo>
                <a:lnTo>
                  <a:pt x="5494020" y="0"/>
                </a:lnTo>
                <a:lnTo>
                  <a:pt x="5528405" y="6953"/>
                </a:lnTo>
                <a:lnTo>
                  <a:pt x="5556503" y="25908"/>
                </a:lnTo>
                <a:lnTo>
                  <a:pt x="5575458" y="54006"/>
                </a:lnTo>
                <a:lnTo>
                  <a:pt x="5582412" y="88391"/>
                </a:lnTo>
                <a:lnTo>
                  <a:pt x="5582412" y="441959"/>
                </a:lnTo>
                <a:lnTo>
                  <a:pt x="5575458" y="476345"/>
                </a:lnTo>
                <a:lnTo>
                  <a:pt x="5556504" y="504444"/>
                </a:lnTo>
                <a:lnTo>
                  <a:pt x="5528405" y="523398"/>
                </a:lnTo>
                <a:lnTo>
                  <a:pt x="5494020" y="530351"/>
                </a:lnTo>
                <a:lnTo>
                  <a:pt x="88392" y="530351"/>
                </a:lnTo>
                <a:lnTo>
                  <a:pt x="54006" y="523398"/>
                </a:lnTo>
                <a:lnTo>
                  <a:pt x="25907" y="504443"/>
                </a:lnTo>
                <a:lnTo>
                  <a:pt x="6953" y="476345"/>
                </a:lnTo>
                <a:lnTo>
                  <a:pt x="0" y="441959"/>
                </a:lnTo>
                <a:lnTo>
                  <a:pt x="0" y="88391"/>
                </a:lnTo>
                <a:close/>
              </a:path>
            </a:pathLst>
          </a:custGeom>
          <a:ln w="22860">
            <a:solidFill>
              <a:srgbClr val="C00000"/>
            </a:solidFill>
          </a:ln>
        </p:spPr>
        <p:txBody>
          <a:bodyPr wrap="square" lIns="0" tIns="0" rIns="0" bIns="0" rtlCol="0"/>
          <a:lstStyle/>
          <a:p>
            <a:endParaRPr/>
          </a:p>
        </p:txBody>
      </p:sp>
      <p:sp>
        <p:nvSpPr>
          <p:cNvPr id="18" name="object 18"/>
          <p:cNvSpPr/>
          <p:nvPr/>
        </p:nvSpPr>
        <p:spPr>
          <a:xfrm>
            <a:off x="894588" y="2156460"/>
            <a:ext cx="3401567" cy="1472183"/>
          </a:xfrm>
          <a:prstGeom prst="rect">
            <a:avLst/>
          </a:prstGeom>
          <a:blipFill>
            <a:blip r:embed="rId8" cstate="print"/>
            <a:stretch>
              <a:fillRect/>
            </a:stretch>
          </a:blipFill>
        </p:spPr>
        <p:txBody>
          <a:bodyPr wrap="square" lIns="0" tIns="0" rIns="0" bIns="0" rtlCol="0"/>
          <a:lstStyle/>
          <a:p>
            <a:endParaRPr/>
          </a:p>
        </p:txBody>
      </p:sp>
      <p:sp>
        <p:nvSpPr>
          <p:cNvPr id="19" name="object 19"/>
          <p:cNvSpPr txBox="1"/>
          <p:nvPr/>
        </p:nvSpPr>
        <p:spPr>
          <a:xfrm>
            <a:off x="2085594" y="2608579"/>
            <a:ext cx="1046480" cy="436245"/>
          </a:xfrm>
          <a:prstGeom prst="rect">
            <a:avLst/>
          </a:prstGeom>
        </p:spPr>
        <p:txBody>
          <a:bodyPr vert="horz" wrap="square" lIns="0" tIns="0" rIns="0" bIns="0" rtlCol="0">
            <a:spAutoFit/>
          </a:bodyPr>
          <a:lstStyle/>
          <a:p>
            <a:pPr marL="12700">
              <a:lnSpc>
                <a:spcPct val="100000"/>
              </a:lnSpc>
            </a:pPr>
            <a:r>
              <a:rPr sz="2800" b="1" spc="-55" dirty="0">
                <a:solidFill>
                  <a:srgbClr val="FFFFFF"/>
                </a:solidFill>
                <a:latin typeface="Arial"/>
                <a:cs typeface="Arial"/>
              </a:rPr>
              <a:t>Tuýp</a:t>
            </a:r>
            <a:r>
              <a:rPr sz="2800" b="1" spc="-85" dirty="0">
                <a:solidFill>
                  <a:srgbClr val="FFFFFF"/>
                </a:solidFill>
                <a:latin typeface="Arial"/>
                <a:cs typeface="Arial"/>
              </a:rPr>
              <a:t> </a:t>
            </a:r>
            <a:r>
              <a:rPr sz="2800" b="1" spc="-5" dirty="0">
                <a:solidFill>
                  <a:srgbClr val="FFFFFF"/>
                </a:solidFill>
                <a:latin typeface="Arial"/>
                <a:cs typeface="Arial"/>
              </a:rPr>
              <a:t>I</a:t>
            </a:r>
            <a:endParaRPr sz="2800">
              <a:latin typeface="Arial"/>
              <a:cs typeface="Arial"/>
            </a:endParaRPr>
          </a:p>
        </p:txBody>
      </p:sp>
      <p:sp>
        <p:nvSpPr>
          <p:cNvPr id="20" name="object 20"/>
          <p:cNvSpPr/>
          <p:nvPr/>
        </p:nvSpPr>
        <p:spPr>
          <a:xfrm>
            <a:off x="3727703" y="2301239"/>
            <a:ext cx="2773679" cy="1159764"/>
          </a:xfrm>
          <a:prstGeom prst="rect">
            <a:avLst/>
          </a:prstGeom>
          <a:blipFill>
            <a:blip r:embed="rId9" cstate="print"/>
            <a:stretch>
              <a:fillRect/>
            </a:stretch>
          </a:blipFill>
        </p:spPr>
        <p:txBody>
          <a:bodyPr wrap="square" lIns="0" tIns="0" rIns="0" bIns="0" rtlCol="0"/>
          <a:lstStyle/>
          <a:p>
            <a:endParaRPr/>
          </a:p>
        </p:txBody>
      </p:sp>
      <p:sp>
        <p:nvSpPr>
          <p:cNvPr id="21" name="object 21"/>
          <p:cNvSpPr/>
          <p:nvPr/>
        </p:nvSpPr>
        <p:spPr>
          <a:xfrm>
            <a:off x="4477511" y="2560320"/>
            <a:ext cx="1309115" cy="691896"/>
          </a:xfrm>
          <a:prstGeom prst="rect">
            <a:avLst/>
          </a:prstGeom>
          <a:blipFill>
            <a:blip r:embed="rId10" cstate="print"/>
            <a:stretch>
              <a:fillRect/>
            </a:stretch>
          </a:blipFill>
        </p:spPr>
        <p:txBody>
          <a:bodyPr wrap="square" lIns="0" tIns="0" rIns="0" bIns="0" rtlCol="0"/>
          <a:lstStyle/>
          <a:p>
            <a:endParaRPr/>
          </a:p>
        </p:txBody>
      </p:sp>
      <p:sp>
        <p:nvSpPr>
          <p:cNvPr id="22" name="object 22"/>
          <p:cNvSpPr/>
          <p:nvPr/>
        </p:nvSpPr>
        <p:spPr>
          <a:xfrm>
            <a:off x="3782567" y="2321051"/>
            <a:ext cx="2670175" cy="1068705"/>
          </a:xfrm>
          <a:custGeom>
            <a:avLst/>
            <a:gdLst/>
            <a:ahLst/>
            <a:cxnLst/>
            <a:rect l="l" t="t" r="r" b="b"/>
            <a:pathLst>
              <a:path w="2670175" h="1068704">
                <a:moveTo>
                  <a:pt x="2135886" y="0"/>
                </a:moveTo>
                <a:lnTo>
                  <a:pt x="0" y="0"/>
                </a:lnTo>
                <a:lnTo>
                  <a:pt x="534162" y="534162"/>
                </a:lnTo>
                <a:lnTo>
                  <a:pt x="0" y="1068324"/>
                </a:lnTo>
                <a:lnTo>
                  <a:pt x="2135886" y="1068324"/>
                </a:lnTo>
                <a:lnTo>
                  <a:pt x="2670048" y="534162"/>
                </a:lnTo>
                <a:lnTo>
                  <a:pt x="2135886" y="0"/>
                </a:lnTo>
                <a:close/>
              </a:path>
            </a:pathLst>
          </a:custGeom>
          <a:solidFill>
            <a:srgbClr val="DDDFE0">
              <a:alpha val="90194"/>
            </a:srgbClr>
          </a:solidFill>
        </p:spPr>
        <p:txBody>
          <a:bodyPr wrap="square" lIns="0" tIns="0" rIns="0" bIns="0" rtlCol="0"/>
          <a:lstStyle/>
          <a:p>
            <a:endParaRPr/>
          </a:p>
        </p:txBody>
      </p:sp>
      <p:sp>
        <p:nvSpPr>
          <p:cNvPr id="23" name="object 23"/>
          <p:cNvSpPr/>
          <p:nvPr/>
        </p:nvSpPr>
        <p:spPr>
          <a:xfrm>
            <a:off x="3782567" y="2321051"/>
            <a:ext cx="2670175" cy="1068705"/>
          </a:xfrm>
          <a:custGeom>
            <a:avLst/>
            <a:gdLst/>
            <a:ahLst/>
            <a:cxnLst/>
            <a:rect l="l" t="t" r="r" b="b"/>
            <a:pathLst>
              <a:path w="2670175" h="1068704">
                <a:moveTo>
                  <a:pt x="0" y="0"/>
                </a:moveTo>
                <a:lnTo>
                  <a:pt x="2135886" y="0"/>
                </a:lnTo>
                <a:lnTo>
                  <a:pt x="2670048" y="534162"/>
                </a:lnTo>
                <a:lnTo>
                  <a:pt x="2135886" y="1068324"/>
                </a:lnTo>
                <a:lnTo>
                  <a:pt x="0" y="1068324"/>
                </a:lnTo>
                <a:lnTo>
                  <a:pt x="534162" y="534162"/>
                </a:lnTo>
                <a:lnTo>
                  <a:pt x="0" y="0"/>
                </a:lnTo>
                <a:close/>
              </a:path>
            </a:pathLst>
          </a:custGeom>
          <a:ln w="12192">
            <a:solidFill>
              <a:srgbClr val="DDDFE0"/>
            </a:solidFill>
          </a:ln>
        </p:spPr>
        <p:txBody>
          <a:bodyPr wrap="square" lIns="0" tIns="0" rIns="0" bIns="0" rtlCol="0"/>
          <a:lstStyle/>
          <a:p>
            <a:endParaRPr/>
          </a:p>
        </p:txBody>
      </p:sp>
      <p:sp>
        <p:nvSpPr>
          <p:cNvPr id="24" name="object 24"/>
          <p:cNvSpPr txBox="1"/>
          <p:nvPr/>
        </p:nvSpPr>
        <p:spPr>
          <a:xfrm>
            <a:off x="4680965" y="2644394"/>
            <a:ext cx="905510" cy="375920"/>
          </a:xfrm>
          <a:prstGeom prst="rect">
            <a:avLst/>
          </a:prstGeom>
        </p:spPr>
        <p:txBody>
          <a:bodyPr vert="horz" wrap="square" lIns="0" tIns="0" rIns="0" bIns="0" rtlCol="0">
            <a:spAutoFit/>
          </a:bodyPr>
          <a:lstStyle/>
          <a:p>
            <a:pPr marL="12700">
              <a:lnSpc>
                <a:spcPct val="100000"/>
              </a:lnSpc>
            </a:pPr>
            <a:r>
              <a:rPr sz="2400" spc="-5" dirty="0">
                <a:latin typeface="Arial"/>
                <a:cs typeface="Arial"/>
              </a:rPr>
              <a:t>Insul</a:t>
            </a:r>
            <a:r>
              <a:rPr sz="2400" spc="-15" dirty="0">
                <a:latin typeface="Arial"/>
                <a:cs typeface="Arial"/>
              </a:rPr>
              <a:t>i</a:t>
            </a:r>
            <a:r>
              <a:rPr sz="2400" spc="-5" dirty="0">
                <a:latin typeface="Arial"/>
                <a:cs typeface="Arial"/>
              </a:rPr>
              <a:t>n</a:t>
            </a:r>
            <a:endParaRPr sz="2400">
              <a:latin typeface="Arial"/>
              <a:cs typeface="Arial"/>
            </a:endParaRPr>
          </a:p>
        </p:txBody>
      </p:sp>
      <p:sp>
        <p:nvSpPr>
          <p:cNvPr id="25" name="object 25"/>
          <p:cNvSpPr/>
          <p:nvPr/>
        </p:nvSpPr>
        <p:spPr>
          <a:xfrm>
            <a:off x="894588" y="3624071"/>
            <a:ext cx="3401567" cy="1472183"/>
          </a:xfrm>
          <a:prstGeom prst="rect">
            <a:avLst/>
          </a:prstGeom>
          <a:blipFill>
            <a:blip r:embed="rId11" cstate="print"/>
            <a:stretch>
              <a:fillRect/>
            </a:stretch>
          </a:blipFill>
        </p:spPr>
        <p:txBody>
          <a:bodyPr wrap="square" lIns="0" tIns="0" rIns="0" bIns="0" rtlCol="0"/>
          <a:lstStyle/>
          <a:p>
            <a:endParaRPr/>
          </a:p>
        </p:txBody>
      </p:sp>
      <p:sp>
        <p:nvSpPr>
          <p:cNvPr id="26" name="object 26"/>
          <p:cNvSpPr txBox="1"/>
          <p:nvPr/>
        </p:nvSpPr>
        <p:spPr>
          <a:xfrm>
            <a:off x="2036826" y="4076192"/>
            <a:ext cx="1146175" cy="436245"/>
          </a:xfrm>
          <a:prstGeom prst="rect">
            <a:avLst/>
          </a:prstGeom>
        </p:spPr>
        <p:txBody>
          <a:bodyPr vert="horz" wrap="square" lIns="0" tIns="0" rIns="0" bIns="0" rtlCol="0">
            <a:spAutoFit/>
          </a:bodyPr>
          <a:lstStyle/>
          <a:p>
            <a:pPr marL="12700">
              <a:lnSpc>
                <a:spcPct val="100000"/>
              </a:lnSpc>
            </a:pPr>
            <a:r>
              <a:rPr sz="2800" b="1" spc="-55" dirty="0">
                <a:solidFill>
                  <a:srgbClr val="FFFFFF"/>
                </a:solidFill>
                <a:latin typeface="Arial"/>
                <a:cs typeface="Arial"/>
              </a:rPr>
              <a:t>Tuýp</a:t>
            </a:r>
            <a:r>
              <a:rPr sz="2800" b="1" spc="-80" dirty="0">
                <a:solidFill>
                  <a:srgbClr val="FFFFFF"/>
                </a:solidFill>
                <a:latin typeface="Arial"/>
                <a:cs typeface="Arial"/>
              </a:rPr>
              <a:t> </a:t>
            </a:r>
            <a:r>
              <a:rPr sz="2800" b="1" spc="-5" dirty="0">
                <a:solidFill>
                  <a:srgbClr val="FFFFFF"/>
                </a:solidFill>
                <a:latin typeface="Arial"/>
                <a:cs typeface="Arial"/>
              </a:rPr>
              <a:t>II</a:t>
            </a:r>
            <a:endParaRPr sz="2800" dirty="0">
              <a:latin typeface="Arial"/>
              <a:cs typeface="Arial"/>
            </a:endParaRPr>
          </a:p>
        </p:txBody>
      </p:sp>
      <p:sp>
        <p:nvSpPr>
          <p:cNvPr id="27" name="object 27"/>
          <p:cNvSpPr/>
          <p:nvPr/>
        </p:nvSpPr>
        <p:spPr>
          <a:xfrm>
            <a:off x="3727703" y="3768852"/>
            <a:ext cx="2773679" cy="1158240"/>
          </a:xfrm>
          <a:prstGeom prst="rect">
            <a:avLst/>
          </a:prstGeom>
          <a:blipFill>
            <a:blip r:embed="rId12" cstate="print"/>
            <a:stretch>
              <a:fillRect/>
            </a:stretch>
          </a:blipFill>
        </p:spPr>
        <p:txBody>
          <a:bodyPr wrap="square" lIns="0" tIns="0" rIns="0" bIns="0" rtlCol="0"/>
          <a:lstStyle/>
          <a:p>
            <a:endParaRPr/>
          </a:p>
        </p:txBody>
      </p:sp>
      <p:sp>
        <p:nvSpPr>
          <p:cNvPr id="28" name="object 28"/>
          <p:cNvSpPr/>
          <p:nvPr/>
        </p:nvSpPr>
        <p:spPr>
          <a:xfrm>
            <a:off x="4137659" y="3869435"/>
            <a:ext cx="1987295" cy="1008888"/>
          </a:xfrm>
          <a:prstGeom prst="rect">
            <a:avLst/>
          </a:prstGeom>
          <a:blipFill>
            <a:blip r:embed="rId13" cstate="print"/>
            <a:stretch>
              <a:fillRect/>
            </a:stretch>
          </a:blipFill>
        </p:spPr>
        <p:txBody>
          <a:bodyPr wrap="square" lIns="0" tIns="0" rIns="0" bIns="0" rtlCol="0"/>
          <a:lstStyle/>
          <a:p>
            <a:endParaRPr/>
          </a:p>
        </p:txBody>
      </p:sp>
      <p:sp>
        <p:nvSpPr>
          <p:cNvPr id="29" name="object 29"/>
          <p:cNvSpPr/>
          <p:nvPr/>
        </p:nvSpPr>
        <p:spPr>
          <a:xfrm>
            <a:off x="3782567" y="3788664"/>
            <a:ext cx="2670175" cy="1066800"/>
          </a:xfrm>
          <a:custGeom>
            <a:avLst/>
            <a:gdLst/>
            <a:ahLst/>
            <a:cxnLst/>
            <a:rect l="l" t="t" r="r" b="b"/>
            <a:pathLst>
              <a:path w="2670175" h="1066800">
                <a:moveTo>
                  <a:pt x="2136648" y="0"/>
                </a:moveTo>
                <a:lnTo>
                  <a:pt x="0" y="0"/>
                </a:lnTo>
                <a:lnTo>
                  <a:pt x="533400" y="533400"/>
                </a:lnTo>
                <a:lnTo>
                  <a:pt x="0" y="1066800"/>
                </a:lnTo>
                <a:lnTo>
                  <a:pt x="2136648" y="1066800"/>
                </a:lnTo>
                <a:lnTo>
                  <a:pt x="2670048" y="533400"/>
                </a:lnTo>
                <a:lnTo>
                  <a:pt x="2136648" y="0"/>
                </a:lnTo>
                <a:close/>
              </a:path>
            </a:pathLst>
          </a:custGeom>
          <a:solidFill>
            <a:srgbClr val="DBE3E2">
              <a:alpha val="90194"/>
            </a:srgbClr>
          </a:solidFill>
        </p:spPr>
        <p:txBody>
          <a:bodyPr wrap="square" lIns="0" tIns="0" rIns="0" bIns="0" rtlCol="0"/>
          <a:lstStyle/>
          <a:p>
            <a:endParaRPr/>
          </a:p>
        </p:txBody>
      </p:sp>
      <p:sp>
        <p:nvSpPr>
          <p:cNvPr id="30" name="object 30"/>
          <p:cNvSpPr/>
          <p:nvPr/>
        </p:nvSpPr>
        <p:spPr>
          <a:xfrm>
            <a:off x="3782567" y="3788664"/>
            <a:ext cx="2670175" cy="1066800"/>
          </a:xfrm>
          <a:custGeom>
            <a:avLst/>
            <a:gdLst/>
            <a:ahLst/>
            <a:cxnLst/>
            <a:rect l="l" t="t" r="r" b="b"/>
            <a:pathLst>
              <a:path w="2670175" h="1066800">
                <a:moveTo>
                  <a:pt x="0" y="0"/>
                </a:moveTo>
                <a:lnTo>
                  <a:pt x="2136648" y="0"/>
                </a:lnTo>
                <a:lnTo>
                  <a:pt x="2670048" y="533400"/>
                </a:lnTo>
                <a:lnTo>
                  <a:pt x="2136648" y="1066800"/>
                </a:lnTo>
                <a:lnTo>
                  <a:pt x="0" y="1066800"/>
                </a:lnTo>
                <a:lnTo>
                  <a:pt x="533400" y="533400"/>
                </a:lnTo>
                <a:lnTo>
                  <a:pt x="0" y="0"/>
                </a:lnTo>
                <a:close/>
              </a:path>
            </a:pathLst>
          </a:custGeom>
          <a:ln w="12192">
            <a:solidFill>
              <a:srgbClr val="DBE3E2"/>
            </a:solidFill>
          </a:ln>
        </p:spPr>
        <p:txBody>
          <a:bodyPr wrap="square" lIns="0" tIns="0" rIns="0" bIns="0" rtlCol="0"/>
          <a:lstStyle/>
          <a:p>
            <a:endParaRPr/>
          </a:p>
        </p:txBody>
      </p:sp>
      <p:sp>
        <p:nvSpPr>
          <p:cNvPr id="31" name="object 31"/>
          <p:cNvSpPr txBox="1"/>
          <p:nvPr/>
        </p:nvSpPr>
        <p:spPr>
          <a:xfrm>
            <a:off x="4341114" y="3954145"/>
            <a:ext cx="1584325" cy="691515"/>
          </a:xfrm>
          <a:prstGeom prst="rect">
            <a:avLst/>
          </a:prstGeom>
        </p:spPr>
        <p:txBody>
          <a:bodyPr vert="horz" wrap="square" lIns="0" tIns="0" rIns="0" bIns="0" rtlCol="0">
            <a:spAutoFit/>
          </a:bodyPr>
          <a:lstStyle/>
          <a:p>
            <a:pPr algn="ctr">
              <a:lnSpc>
                <a:spcPts val="2685"/>
              </a:lnSpc>
            </a:pPr>
            <a:r>
              <a:rPr sz="2400" spc="-5" dirty="0">
                <a:latin typeface="Arial"/>
                <a:cs typeface="Arial"/>
              </a:rPr>
              <a:t>Thay đổi</a:t>
            </a:r>
            <a:r>
              <a:rPr sz="2400" spc="-60" dirty="0">
                <a:latin typeface="Arial"/>
                <a:cs typeface="Arial"/>
              </a:rPr>
              <a:t> </a:t>
            </a:r>
            <a:r>
              <a:rPr sz="2400" spc="-5" dirty="0">
                <a:latin typeface="Arial"/>
                <a:cs typeface="Arial"/>
              </a:rPr>
              <a:t>lối</a:t>
            </a:r>
            <a:endParaRPr sz="2400" dirty="0">
              <a:latin typeface="Arial"/>
              <a:cs typeface="Arial"/>
            </a:endParaRPr>
          </a:p>
          <a:p>
            <a:pPr marL="1270" algn="ctr">
              <a:lnSpc>
                <a:spcPts val="2685"/>
              </a:lnSpc>
            </a:pPr>
            <a:r>
              <a:rPr sz="2400" spc="-5" dirty="0">
                <a:latin typeface="Arial"/>
                <a:cs typeface="Arial"/>
              </a:rPr>
              <a:t>sống</a:t>
            </a:r>
            <a:endParaRPr sz="2400" dirty="0">
              <a:latin typeface="Arial"/>
              <a:cs typeface="Arial"/>
            </a:endParaRPr>
          </a:p>
        </p:txBody>
      </p:sp>
      <p:sp>
        <p:nvSpPr>
          <p:cNvPr id="32" name="object 32"/>
          <p:cNvSpPr/>
          <p:nvPr/>
        </p:nvSpPr>
        <p:spPr>
          <a:xfrm>
            <a:off x="6024371" y="3768852"/>
            <a:ext cx="2773679" cy="1158240"/>
          </a:xfrm>
          <a:prstGeom prst="rect">
            <a:avLst/>
          </a:prstGeom>
          <a:blipFill>
            <a:blip r:embed="rId12" cstate="print"/>
            <a:stretch>
              <a:fillRect/>
            </a:stretch>
          </a:blipFill>
        </p:spPr>
        <p:txBody>
          <a:bodyPr wrap="square" lIns="0" tIns="0" rIns="0" bIns="0" rtlCol="0"/>
          <a:lstStyle/>
          <a:p>
            <a:endParaRPr/>
          </a:p>
        </p:txBody>
      </p:sp>
      <p:sp>
        <p:nvSpPr>
          <p:cNvPr id="33" name="object 33"/>
          <p:cNvSpPr/>
          <p:nvPr/>
        </p:nvSpPr>
        <p:spPr>
          <a:xfrm>
            <a:off x="6437376" y="3712464"/>
            <a:ext cx="2072639" cy="1322832"/>
          </a:xfrm>
          <a:prstGeom prst="rect">
            <a:avLst/>
          </a:prstGeom>
          <a:blipFill>
            <a:blip r:embed="rId14" cstate="print"/>
            <a:stretch>
              <a:fillRect/>
            </a:stretch>
          </a:blipFill>
        </p:spPr>
        <p:txBody>
          <a:bodyPr wrap="square" lIns="0" tIns="0" rIns="0" bIns="0" rtlCol="0"/>
          <a:lstStyle/>
          <a:p>
            <a:endParaRPr/>
          </a:p>
        </p:txBody>
      </p:sp>
      <p:sp>
        <p:nvSpPr>
          <p:cNvPr id="34" name="object 34"/>
          <p:cNvSpPr/>
          <p:nvPr/>
        </p:nvSpPr>
        <p:spPr>
          <a:xfrm>
            <a:off x="6079235" y="3788664"/>
            <a:ext cx="2670175" cy="1066800"/>
          </a:xfrm>
          <a:custGeom>
            <a:avLst/>
            <a:gdLst/>
            <a:ahLst/>
            <a:cxnLst/>
            <a:rect l="l" t="t" r="r" b="b"/>
            <a:pathLst>
              <a:path w="2670175" h="1066800">
                <a:moveTo>
                  <a:pt x="2136647" y="0"/>
                </a:moveTo>
                <a:lnTo>
                  <a:pt x="0" y="0"/>
                </a:lnTo>
                <a:lnTo>
                  <a:pt x="533399" y="533400"/>
                </a:lnTo>
                <a:lnTo>
                  <a:pt x="0" y="1066800"/>
                </a:lnTo>
                <a:lnTo>
                  <a:pt x="2136647" y="1066800"/>
                </a:lnTo>
                <a:lnTo>
                  <a:pt x="2670047" y="533400"/>
                </a:lnTo>
                <a:lnTo>
                  <a:pt x="2136647" y="0"/>
                </a:lnTo>
                <a:close/>
              </a:path>
            </a:pathLst>
          </a:custGeom>
          <a:solidFill>
            <a:srgbClr val="D7E8DB">
              <a:alpha val="90194"/>
            </a:srgbClr>
          </a:solidFill>
        </p:spPr>
        <p:txBody>
          <a:bodyPr wrap="square" lIns="0" tIns="0" rIns="0" bIns="0" rtlCol="0"/>
          <a:lstStyle/>
          <a:p>
            <a:endParaRPr/>
          </a:p>
        </p:txBody>
      </p:sp>
      <p:sp>
        <p:nvSpPr>
          <p:cNvPr id="35" name="object 35"/>
          <p:cNvSpPr/>
          <p:nvPr/>
        </p:nvSpPr>
        <p:spPr>
          <a:xfrm>
            <a:off x="6079235" y="3788664"/>
            <a:ext cx="2670175" cy="1066800"/>
          </a:xfrm>
          <a:custGeom>
            <a:avLst/>
            <a:gdLst/>
            <a:ahLst/>
            <a:cxnLst/>
            <a:rect l="l" t="t" r="r" b="b"/>
            <a:pathLst>
              <a:path w="2670175" h="1066800">
                <a:moveTo>
                  <a:pt x="0" y="0"/>
                </a:moveTo>
                <a:lnTo>
                  <a:pt x="2136647" y="0"/>
                </a:lnTo>
                <a:lnTo>
                  <a:pt x="2670047" y="533400"/>
                </a:lnTo>
                <a:lnTo>
                  <a:pt x="2136647" y="1066800"/>
                </a:lnTo>
                <a:lnTo>
                  <a:pt x="0" y="1066800"/>
                </a:lnTo>
                <a:lnTo>
                  <a:pt x="533399" y="533400"/>
                </a:lnTo>
                <a:lnTo>
                  <a:pt x="0" y="0"/>
                </a:lnTo>
                <a:close/>
              </a:path>
            </a:pathLst>
          </a:custGeom>
          <a:ln w="12192">
            <a:solidFill>
              <a:srgbClr val="D7E8DB"/>
            </a:solidFill>
          </a:ln>
        </p:spPr>
        <p:txBody>
          <a:bodyPr wrap="square" lIns="0" tIns="0" rIns="0" bIns="0" rtlCol="0"/>
          <a:lstStyle/>
          <a:p>
            <a:endParaRPr/>
          </a:p>
        </p:txBody>
      </p:sp>
      <p:sp>
        <p:nvSpPr>
          <p:cNvPr id="36" name="object 36"/>
          <p:cNvSpPr txBox="1"/>
          <p:nvPr/>
        </p:nvSpPr>
        <p:spPr>
          <a:xfrm>
            <a:off x="6639814" y="3849370"/>
            <a:ext cx="1582420" cy="953769"/>
          </a:xfrm>
          <a:prstGeom prst="rect">
            <a:avLst/>
          </a:prstGeom>
        </p:spPr>
        <p:txBody>
          <a:bodyPr vert="horz" wrap="square" lIns="0" tIns="0" rIns="0" bIns="0" rtlCol="0">
            <a:spAutoFit/>
          </a:bodyPr>
          <a:lstStyle/>
          <a:p>
            <a:pPr marL="12065" marR="5080" algn="ctr">
              <a:lnSpc>
                <a:spcPts val="2480"/>
              </a:lnSpc>
            </a:pPr>
            <a:r>
              <a:rPr sz="2400" spc="-5" dirty="0">
                <a:latin typeface="Arial"/>
                <a:cs typeface="Arial"/>
              </a:rPr>
              <a:t>Thuốc</a:t>
            </a:r>
            <a:r>
              <a:rPr sz="2400" spc="-85" dirty="0">
                <a:latin typeface="Arial"/>
                <a:cs typeface="Arial"/>
              </a:rPr>
              <a:t> </a:t>
            </a:r>
            <a:r>
              <a:rPr sz="2400" spc="-5" dirty="0">
                <a:latin typeface="Arial"/>
                <a:cs typeface="Arial"/>
              </a:rPr>
              <a:t>ĐTĐ  đường  uống</a:t>
            </a:r>
            <a:endParaRPr sz="2400" dirty="0">
              <a:latin typeface="Arial"/>
              <a:cs typeface="Arial"/>
            </a:endParaRPr>
          </a:p>
        </p:txBody>
      </p:sp>
      <p:sp>
        <p:nvSpPr>
          <p:cNvPr id="37" name="object 37"/>
          <p:cNvSpPr/>
          <p:nvPr/>
        </p:nvSpPr>
        <p:spPr>
          <a:xfrm>
            <a:off x="8321040" y="3768852"/>
            <a:ext cx="2775204" cy="1158240"/>
          </a:xfrm>
          <a:prstGeom prst="rect">
            <a:avLst/>
          </a:prstGeom>
          <a:blipFill>
            <a:blip r:embed="rId15" cstate="print"/>
            <a:stretch>
              <a:fillRect/>
            </a:stretch>
          </a:blipFill>
        </p:spPr>
        <p:txBody>
          <a:bodyPr wrap="square" lIns="0" tIns="0" rIns="0" bIns="0" rtlCol="0"/>
          <a:lstStyle/>
          <a:p>
            <a:endParaRPr/>
          </a:p>
        </p:txBody>
      </p:sp>
      <p:sp>
        <p:nvSpPr>
          <p:cNvPr id="38" name="object 38"/>
          <p:cNvSpPr/>
          <p:nvPr/>
        </p:nvSpPr>
        <p:spPr>
          <a:xfrm>
            <a:off x="8971788" y="3869435"/>
            <a:ext cx="1510283" cy="1008888"/>
          </a:xfrm>
          <a:prstGeom prst="rect">
            <a:avLst/>
          </a:prstGeom>
          <a:blipFill>
            <a:blip r:embed="rId16" cstate="print"/>
            <a:stretch>
              <a:fillRect/>
            </a:stretch>
          </a:blipFill>
        </p:spPr>
        <p:txBody>
          <a:bodyPr wrap="square" lIns="0" tIns="0" rIns="0" bIns="0" rtlCol="0"/>
          <a:lstStyle/>
          <a:p>
            <a:endParaRPr/>
          </a:p>
        </p:txBody>
      </p:sp>
      <p:sp>
        <p:nvSpPr>
          <p:cNvPr id="39" name="object 39"/>
          <p:cNvSpPr/>
          <p:nvPr/>
        </p:nvSpPr>
        <p:spPr>
          <a:xfrm>
            <a:off x="8375904" y="3788664"/>
            <a:ext cx="2672080" cy="1066800"/>
          </a:xfrm>
          <a:custGeom>
            <a:avLst/>
            <a:gdLst/>
            <a:ahLst/>
            <a:cxnLst/>
            <a:rect l="l" t="t" r="r" b="b"/>
            <a:pathLst>
              <a:path w="2672079" h="1066800">
                <a:moveTo>
                  <a:pt x="2138172" y="0"/>
                </a:moveTo>
                <a:lnTo>
                  <a:pt x="0" y="0"/>
                </a:lnTo>
                <a:lnTo>
                  <a:pt x="533400" y="533400"/>
                </a:lnTo>
                <a:lnTo>
                  <a:pt x="0" y="1066800"/>
                </a:lnTo>
                <a:lnTo>
                  <a:pt x="2138172" y="1066800"/>
                </a:lnTo>
                <a:lnTo>
                  <a:pt x="2671572" y="533400"/>
                </a:lnTo>
                <a:lnTo>
                  <a:pt x="2138172" y="0"/>
                </a:lnTo>
                <a:close/>
              </a:path>
            </a:pathLst>
          </a:custGeom>
          <a:solidFill>
            <a:srgbClr val="DFEBD5">
              <a:alpha val="90194"/>
            </a:srgbClr>
          </a:solidFill>
        </p:spPr>
        <p:txBody>
          <a:bodyPr wrap="square" lIns="0" tIns="0" rIns="0" bIns="0" rtlCol="0"/>
          <a:lstStyle/>
          <a:p>
            <a:endParaRPr/>
          </a:p>
        </p:txBody>
      </p:sp>
      <p:sp>
        <p:nvSpPr>
          <p:cNvPr id="40" name="object 40"/>
          <p:cNvSpPr/>
          <p:nvPr/>
        </p:nvSpPr>
        <p:spPr>
          <a:xfrm>
            <a:off x="8375904" y="3788664"/>
            <a:ext cx="2672080" cy="1066800"/>
          </a:xfrm>
          <a:custGeom>
            <a:avLst/>
            <a:gdLst/>
            <a:ahLst/>
            <a:cxnLst/>
            <a:rect l="l" t="t" r="r" b="b"/>
            <a:pathLst>
              <a:path w="2672079" h="1066800">
                <a:moveTo>
                  <a:pt x="0" y="0"/>
                </a:moveTo>
                <a:lnTo>
                  <a:pt x="2138172" y="0"/>
                </a:lnTo>
                <a:lnTo>
                  <a:pt x="2671572" y="533400"/>
                </a:lnTo>
                <a:lnTo>
                  <a:pt x="2138172" y="1066800"/>
                </a:lnTo>
                <a:lnTo>
                  <a:pt x="0" y="1066800"/>
                </a:lnTo>
                <a:lnTo>
                  <a:pt x="533400" y="533400"/>
                </a:lnTo>
                <a:lnTo>
                  <a:pt x="0" y="0"/>
                </a:lnTo>
                <a:close/>
              </a:path>
            </a:pathLst>
          </a:custGeom>
          <a:ln w="12192">
            <a:solidFill>
              <a:srgbClr val="DFEBD5"/>
            </a:solidFill>
          </a:ln>
        </p:spPr>
        <p:txBody>
          <a:bodyPr wrap="square" lIns="0" tIns="0" rIns="0" bIns="0" rtlCol="0"/>
          <a:lstStyle/>
          <a:p>
            <a:endParaRPr/>
          </a:p>
        </p:txBody>
      </p:sp>
      <p:sp>
        <p:nvSpPr>
          <p:cNvPr id="41" name="object 41"/>
          <p:cNvSpPr txBox="1"/>
          <p:nvPr/>
        </p:nvSpPr>
        <p:spPr>
          <a:xfrm>
            <a:off x="9174606" y="3954145"/>
            <a:ext cx="1106170" cy="691515"/>
          </a:xfrm>
          <a:prstGeom prst="rect">
            <a:avLst/>
          </a:prstGeom>
        </p:spPr>
        <p:txBody>
          <a:bodyPr vert="horz" wrap="square" lIns="0" tIns="0" rIns="0" bIns="0" rtlCol="0">
            <a:spAutoFit/>
          </a:bodyPr>
          <a:lstStyle/>
          <a:p>
            <a:pPr algn="ctr">
              <a:lnSpc>
                <a:spcPts val="2685"/>
              </a:lnSpc>
            </a:pPr>
            <a:r>
              <a:rPr sz="2400" spc="-5" dirty="0">
                <a:latin typeface="Arial"/>
                <a:cs typeface="Arial"/>
              </a:rPr>
              <a:t>Kết</a:t>
            </a:r>
            <a:r>
              <a:rPr sz="2400" spc="-85" dirty="0">
                <a:latin typeface="Arial"/>
                <a:cs typeface="Arial"/>
              </a:rPr>
              <a:t> </a:t>
            </a:r>
            <a:r>
              <a:rPr sz="2400" spc="-5" dirty="0">
                <a:latin typeface="Arial"/>
                <a:cs typeface="Arial"/>
              </a:rPr>
              <a:t>hợp</a:t>
            </a:r>
            <a:endParaRPr sz="2400" dirty="0">
              <a:latin typeface="Arial"/>
              <a:cs typeface="Arial"/>
            </a:endParaRPr>
          </a:p>
          <a:p>
            <a:pPr algn="ctr">
              <a:lnSpc>
                <a:spcPts val="2685"/>
              </a:lnSpc>
            </a:pPr>
            <a:r>
              <a:rPr sz="2400" spc="-5" dirty="0">
                <a:latin typeface="Arial"/>
                <a:cs typeface="Arial"/>
              </a:rPr>
              <a:t>insulin</a:t>
            </a:r>
            <a:endParaRPr sz="2400" dirty="0">
              <a:latin typeface="Arial"/>
              <a:cs typeface="Arial"/>
            </a:endParaRPr>
          </a:p>
        </p:txBody>
      </p:sp>
      <p:sp>
        <p:nvSpPr>
          <p:cNvPr id="42" name="Oval 41"/>
          <p:cNvSpPr/>
          <p:nvPr/>
        </p:nvSpPr>
        <p:spPr>
          <a:xfrm>
            <a:off x="1620982" y="568036"/>
            <a:ext cx="858960" cy="5818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4</a:t>
            </a:r>
            <a:endParaRPr lang="en-US" sz="3200" b="1"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noGrp="1"/>
          </p:cNvSpPr>
          <p:nvPr>
            <p:ph idx="1"/>
          </p:nvPr>
        </p:nvSpPr>
        <p:spPr>
          <a:xfrm>
            <a:off x="1697210" y="2365970"/>
            <a:ext cx="8859945" cy="61555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wrap="square" lIns="0" tIns="0" rIns="0" bIns="0" rtlCol="0">
            <a:spAutoFit/>
          </a:bodyPr>
          <a:lstStyle/>
          <a:p>
            <a:pPr marL="400685" marR="5080" indent="-388620">
              <a:lnSpc>
                <a:spcPct val="100000"/>
              </a:lnSpc>
            </a:pPr>
            <a:r>
              <a:rPr sz="4000" spc="-5" dirty="0"/>
              <a:t>Điều trị bằng thuốc  </a:t>
            </a:r>
            <a:r>
              <a:rPr sz="4000" spc="-15" dirty="0"/>
              <a:t>trong </a:t>
            </a:r>
            <a:r>
              <a:rPr sz="4000" spc="-20" dirty="0"/>
              <a:t>ĐTĐ </a:t>
            </a:r>
            <a:r>
              <a:rPr sz="4000" spc="-5" dirty="0"/>
              <a:t>typ</a:t>
            </a:r>
            <a:r>
              <a:rPr sz="4000" spc="-25" dirty="0"/>
              <a:t> </a:t>
            </a:r>
            <a:r>
              <a:rPr sz="4000" spc="-5" dirty="0"/>
              <a:t>1</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35526" y="861266"/>
          <a:ext cx="11956476" cy="5996738"/>
        </p:xfrm>
        <a:graphic>
          <a:graphicData uri="http://schemas.openxmlformats.org/drawingml/2006/table">
            <a:tbl>
              <a:tblPr/>
              <a:tblGrid>
                <a:gridCol w="2989119"/>
                <a:gridCol w="2989119"/>
                <a:gridCol w="2989119"/>
                <a:gridCol w="2989119"/>
              </a:tblGrid>
              <a:tr h="331066">
                <a:tc>
                  <a:txBody>
                    <a:bodyPr/>
                    <a:lstStyle/>
                    <a:p>
                      <a:pPr marL="0" marR="0">
                        <a:lnSpc>
                          <a:spcPct val="115000"/>
                        </a:lnSpc>
                        <a:spcBef>
                          <a:spcPts val="0"/>
                        </a:spcBef>
                        <a:spcAft>
                          <a:spcPts val="1000"/>
                        </a:spcAft>
                      </a:pPr>
                      <a:r>
                        <a:rPr lang="en-US" sz="1400" b="1" dirty="0" err="1">
                          <a:solidFill>
                            <a:srgbClr val="E80000"/>
                          </a:solidFill>
                          <a:latin typeface="Times New Roman"/>
                          <a:ea typeface="Times New Roman"/>
                          <a:cs typeface="Times New Roman"/>
                        </a:rPr>
                        <a:t>Loại</a:t>
                      </a:r>
                      <a:r>
                        <a:rPr lang="en-US" sz="1400" b="1" dirty="0">
                          <a:solidFill>
                            <a:srgbClr val="E80000"/>
                          </a:solidFill>
                          <a:latin typeface="Times New Roman"/>
                          <a:ea typeface="Times New Roman"/>
                          <a:cs typeface="Times New Roman"/>
                        </a:rPr>
                        <a:t> Insulin</a:t>
                      </a:r>
                      <a:endParaRPr lang="en-US" sz="1400" dirty="0">
                        <a:latin typeface="Calibri"/>
                        <a:ea typeface="Calibri"/>
                        <a:cs typeface="Times New Roman"/>
                      </a:endParaRPr>
                    </a:p>
                  </a:txBody>
                  <a:tcPr marL="6988" marR="6988" marT="6988" marB="6988" anchor="ctr">
                    <a:lnL>
                      <a:noFill/>
                    </a:lnL>
                    <a:lnR>
                      <a:noFill/>
                    </a:lnR>
                    <a:lnT>
                      <a:noFill/>
                    </a:lnT>
                    <a:lnB>
                      <a:noFill/>
                    </a:lnB>
                    <a:solidFill>
                      <a:srgbClr val="FFFFFF"/>
                    </a:solidFill>
                  </a:tcPr>
                </a:tc>
                <a:tc>
                  <a:txBody>
                    <a:bodyPr/>
                    <a:lstStyle/>
                    <a:p>
                      <a:pPr marL="0" marR="0">
                        <a:lnSpc>
                          <a:spcPct val="115000"/>
                        </a:lnSpc>
                        <a:spcBef>
                          <a:spcPts val="0"/>
                        </a:spcBef>
                        <a:spcAft>
                          <a:spcPts val="1000"/>
                        </a:spcAft>
                      </a:pPr>
                      <a:r>
                        <a:rPr lang="en-US" sz="1400" b="1" dirty="0" err="1">
                          <a:solidFill>
                            <a:srgbClr val="E80000"/>
                          </a:solidFill>
                          <a:latin typeface="Times New Roman"/>
                          <a:ea typeface="Times New Roman"/>
                          <a:cs typeface="Times New Roman"/>
                        </a:rPr>
                        <a:t>Bắt</a:t>
                      </a:r>
                      <a:r>
                        <a:rPr lang="en-US" sz="1400" b="1" dirty="0">
                          <a:solidFill>
                            <a:srgbClr val="E80000"/>
                          </a:solidFill>
                          <a:latin typeface="Times New Roman"/>
                          <a:ea typeface="Times New Roman"/>
                          <a:cs typeface="Times New Roman"/>
                        </a:rPr>
                        <a:t> </a:t>
                      </a:r>
                      <a:r>
                        <a:rPr lang="en-US" sz="1400" b="1" dirty="0" err="1">
                          <a:solidFill>
                            <a:srgbClr val="E80000"/>
                          </a:solidFill>
                          <a:latin typeface="Times New Roman"/>
                          <a:ea typeface="Times New Roman"/>
                          <a:cs typeface="Times New Roman"/>
                        </a:rPr>
                        <a:t>Đầu</a:t>
                      </a:r>
                      <a:r>
                        <a:rPr lang="en-US" sz="1400" b="1" dirty="0">
                          <a:solidFill>
                            <a:srgbClr val="E80000"/>
                          </a:solidFill>
                          <a:latin typeface="Times New Roman"/>
                          <a:ea typeface="Times New Roman"/>
                          <a:cs typeface="Times New Roman"/>
                        </a:rPr>
                        <a:t> </a:t>
                      </a:r>
                      <a:r>
                        <a:rPr lang="en-US" sz="1400" b="1" dirty="0" err="1">
                          <a:solidFill>
                            <a:srgbClr val="E80000"/>
                          </a:solidFill>
                          <a:latin typeface="Times New Roman"/>
                          <a:ea typeface="Times New Roman"/>
                          <a:cs typeface="Times New Roman"/>
                        </a:rPr>
                        <a:t>Tác</a:t>
                      </a:r>
                      <a:r>
                        <a:rPr lang="en-US" sz="1400" b="1" dirty="0">
                          <a:solidFill>
                            <a:srgbClr val="E80000"/>
                          </a:solidFill>
                          <a:latin typeface="Times New Roman"/>
                          <a:ea typeface="Times New Roman"/>
                          <a:cs typeface="Times New Roman"/>
                        </a:rPr>
                        <a:t> </a:t>
                      </a:r>
                      <a:r>
                        <a:rPr lang="en-US" sz="1400" b="1" dirty="0" err="1">
                          <a:solidFill>
                            <a:srgbClr val="E80000"/>
                          </a:solidFill>
                          <a:latin typeface="Times New Roman"/>
                          <a:ea typeface="Times New Roman"/>
                          <a:cs typeface="Times New Roman"/>
                        </a:rPr>
                        <a:t>Dụng</a:t>
                      </a:r>
                      <a:endParaRPr lang="en-US" sz="1400" dirty="0">
                        <a:latin typeface="Calibri"/>
                        <a:ea typeface="Calibri"/>
                        <a:cs typeface="Times New Roman"/>
                      </a:endParaRPr>
                    </a:p>
                  </a:txBody>
                  <a:tcPr marL="6988" marR="6988" marT="6988" marB="6988" anchor="ctr">
                    <a:lnL>
                      <a:noFill/>
                    </a:lnL>
                    <a:lnR>
                      <a:noFill/>
                    </a:lnR>
                    <a:lnT>
                      <a:noFill/>
                    </a:lnT>
                    <a:lnB>
                      <a:noFill/>
                    </a:lnB>
                    <a:solidFill>
                      <a:srgbClr val="FFFFFF"/>
                    </a:solidFill>
                  </a:tcPr>
                </a:tc>
                <a:tc>
                  <a:txBody>
                    <a:bodyPr/>
                    <a:lstStyle/>
                    <a:p>
                      <a:pPr marL="0" marR="0">
                        <a:lnSpc>
                          <a:spcPct val="115000"/>
                        </a:lnSpc>
                        <a:spcBef>
                          <a:spcPts val="0"/>
                        </a:spcBef>
                        <a:spcAft>
                          <a:spcPts val="1000"/>
                        </a:spcAft>
                      </a:pPr>
                      <a:r>
                        <a:rPr lang="en-US" sz="1400" b="1">
                          <a:solidFill>
                            <a:srgbClr val="E80000"/>
                          </a:solidFill>
                          <a:latin typeface="Times New Roman"/>
                          <a:ea typeface="Times New Roman"/>
                          <a:cs typeface="Times New Roman"/>
                        </a:rPr>
                        <a:t>Đỉnh Tác Dụng</a:t>
                      </a:r>
                      <a:endParaRPr lang="en-US" sz="1400">
                        <a:latin typeface="Calibri"/>
                        <a:ea typeface="Calibri"/>
                        <a:cs typeface="Times New Roman"/>
                      </a:endParaRPr>
                    </a:p>
                  </a:txBody>
                  <a:tcPr marL="6988" marR="6988" marT="6988" marB="6988" anchor="ctr">
                    <a:lnL>
                      <a:noFill/>
                    </a:lnL>
                    <a:lnR>
                      <a:noFill/>
                    </a:lnR>
                    <a:lnT>
                      <a:noFill/>
                    </a:lnT>
                    <a:lnB>
                      <a:noFill/>
                    </a:lnB>
                    <a:solidFill>
                      <a:srgbClr val="FFFFFF"/>
                    </a:solidFill>
                  </a:tcPr>
                </a:tc>
                <a:tc>
                  <a:txBody>
                    <a:bodyPr/>
                    <a:lstStyle/>
                    <a:p>
                      <a:pPr marL="0" marR="0">
                        <a:lnSpc>
                          <a:spcPct val="115000"/>
                        </a:lnSpc>
                        <a:spcBef>
                          <a:spcPts val="0"/>
                        </a:spcBef>
                        <a:spcAft>
                          <a:spcPts val="1000"/>
                        </a:spcAft>
                      </a:pPr>
                      <a:r>
                        <a:rPr lang="en-US" sz="1400" b="1">
                          <a:solidFill>
                            <a:srgbClr val="E80000"/>
                          </a:solidFill>
                          <a:latin typeface="Times New Roman"/>
                          <a:ea typeface="Times New Roman"/>
                          <a:cs typeface="Times New Roman"/>
                        </a:rPr>
                        <a:t>Thời Gian Tác Dụng</a:t>
                      </a:r>
                      <a:endParaRPr lang="en-US" sz="1400">
                        <a:latin typeface="Calibri"/>
                        <a:ea typeface="Calibri"/>
                        <a:cs typeface="Times New Roman"/>
                      </a:endParaRPr>
                    </a:p>
                  </a:txBody>
                  <a:tcPr marL="6988" marR="6988" marT="6988" marB="6988" anchor="ctr">
                    <a:lnL>
                      <a:noFill/>
                    </a:lnL>
                    <a:lnR>
                      <a:noFill/>
                    </a:lnR>
                    <a:lnT>
                      <a:noFill/>
                    </a:lnT>
                    <a:lnB>
                      <a:noFill/>
                    </a:lnB>
                    <a:solidFill>
                      <a:srgbClr val="FFFFFF"/>
                    </a:solidFill>
                  </a:tcPr>
                </a:tc>
              </a:tr>
              <a:tr h="331066">
                <a:tc gridSpan="4">
                  <a:txBody>
                    <a:bodyPr/>
                    <a:lstStyle/>
                    <a:p>
                      <a:pPr marL="0" marR="0">
                        <a:lnSpc>
                          <a:spcPct val="115000"/>
                        </a:lnSpc>
                        <a:spcBef>
                          <a:spcPts val="0"/>
                        </a:spcBef>
                        <a:spcAft>
                          <a:spcPts val="1000"/>
                        </a:spcAft>
                      </a:pPr>
                      <a:r>
                        <a:rPr lang="en-US" sz="1400" b="1" dirty="0" err="1">
                          <a:solidFill>
                            <a:srgbClr val="000000"/>
                          </a:solidFill>
                          <a:latin typeface="Times New Roman"/>
                          <a:ea typeface="Times New Roman"/>
                          <a:cs typeface="Times New Roman"/>
                        </a:rPr>
                        <a:t>Tác</a:t>
                      </a:r>
                      <a:r>
                        <a:rPr lang="en-US" sz="1400" b="1" dirty="0">
                          <a:solidFill>
                            <a:srgbClr val="000000"/>
                          </a:solidFill>
                          <a:latin typeface="Times New Roman"/>
                          <a:ea typeface="Times New Roman"/>
                          <a:cs typeface="Times New Roman"/>
                        </a:rPr>
                        <a:t> </a:t>
                      </a:r>
                      <a:r>
                        <a:rPr lang="en-US" sz="1400" b="1" dirty="0" err="1">
                          <a:solidFill>
                            <a:srgbClr val="000000"/>
                          </a:solidFill>
                          <a:latin typeface="Times New Roman"/>
                          <a:ea typeface="Times New Roman"/>
                          <a:cs typeface="Times New Roman"/>
                        </a:rPr>
                        <a:t>dụng</a:t>
                      </a:r>
                      <a:r>
                        <a:rPr lang="en-US" sz="1400" b="1" dirty="0">
                          <a:solidFill>
                            <a:srgbClr val="000000"/>
                          </a:solidFill>
                          <a:latin typeface="Times New Roman"/>
                          <a:ea typeface="Times New Roman"/>
                          <a:cs typeface="Times New Roman"/>
                        </a:rPr>
                        <a:t> </a:t>
                      </a:r>
                      <a:r>
                        <a:rPr lang="en-US" sz="1400" b="1" dirty="0" err="1">
                          <a:solidFill>
                            <a:srgbClr val="000000"/>
                          </a:solidFill>
                          <a:latin typeface="Times New Roman"/>
                          <a:ea typeface="Times New Roman"/>
                          <a:cs typeface="Times New Roman"/>
                        </a:rPr>
                        <a:t>nhanh</a:t>
                      </a:r>
                      <a:endParaRPr lang="en-US" sz="1400" b="1" dirty="0">
                        <a:latin typeface="Calibri"/>
                        <a:ea typeface="Calibri"/>
                        <a:cs typeface="Times New Roman"/>
                      </a:endParaRPr>
                    </a:p>
                  </a:txBody>
                  <a:tcPr marL="6988" marR="6988" marT="6988" marB="6988" anchor="ctr">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31066">
                <a:tc gridSpan="4">
                  <a:txBody>
                    <a:bodyPr/>
                    <a:lstStyle/>
                    <a:p>
                      <a:pPr marL="0" marR="0">
                        <a:lnSpc>
                          <a:spcPct val="115000"/>
                        </a:lnSpc>
                        <a:spcBef>
                          <a:spcPts val="0"/>
                        </a:spcBef>
                        <a:spcAft>
                          <a:spcPts val="1000"/>
                        </a:spcAft>
                      </a:pPr>
                      <a:r>
                        <a:rPr lang="en-US" sz="1400">
                          <a:solidFill>
                            <a:srgbClr val="000000"/>
                          </a:solidFill>
                          <a:latin typeface="Times New Roman"/>
                          <a:ea typeface="Times New Roman"/>
                          <a:cs typeface="Times New Roman"/>
                        </a:rPr>
                        <a:t>1. Human Insulin (R)</a:t>
                      </a:r>
                      <a:endParaRPr lang="en-US" sz="1400">
                        <a:latin typeface="Calibri"/>
                        <a:ea typeface="Calibri"/>
                        <a:cs typeface="Times New Roman"/>
                      </a:endParaRPr>
                    </a:p>
                  </a:txBody>
                  <a:tcPr marL="6988" marR="6988" marT="6988" marB="6988" anchor="ctr">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31066">
                <a:tc>
                  <a:txBody>
                    <a:bodyPr/>
                    <a:lstStyle/>
                    <a:p>
                      <a:pPr marL="0" marR="0">
                        <a:lnSpc>
                          <a:spcPct val="115000"/>
                        </a:lnSpc>
                        <a:spcBef>
                          <a:spcPts val="0"/>
                        </a:spcBef>
                        <a:spcAft>
                          <a:spcPts val="1000"/>
                        </a:spcAft>
                      </a:pPr>
                      <a:r>
                        <a:rPr lang="en-US" sz="1400" dirty="0" err="1">
                          <a:solidFill>
                            <a:srgbClr val="000000"/>
                          </a:solidFill>
                          <a:latin typeface="Times New Roman"/>
                          <a:ea typeface="Times New Roman"/>
                          <a:cs typeface="Times New Roman"/>
                        </a:rPr>
                        <a:t>Actrapid</a:t>
                      </a:r>
                      <a:r>
                        <a:rPr lang="en-US" sz="1400" dirty="0">
                          <a:solidFill>
                            <a:srgbClr val="000000"/>
                          </a:solidFill>
                          <a:latin typeface="Times New Roman"/>
                          <a:ea typeface="Times New Roman"/>
                          <a:cs typeface="Times New Roman"/>
                        </a:rPr>
                        <a:t> </a:t>
                      </a:r>
                      <a:r>
                        <a:rPr lang="en-US" sz="1400" dirty="0" err="1">
                          <a:solidFill>
                            <a:srgbClr val="000000"/>
                          </a:solidFill>
                          <a:latin typeface="Times New Roman"/>
                          <a:ea typeface="Times New Roman"/>
                          <a:cs typeface="Times New Roman"/>
                        </a:rPr>
                        <a:t>hoặc</a:t>
                      </a:r>
                      <a:r>
                        <a:rPr lang="en-US" sz="1400" dirty="0">
                          <a:solidFill>
                            <a:srgbClr val="000000"/>
                          </a:solidFill>
                          <a:latin typeface="Times New Roman"/>
                          <a:ea typeface="Times New Roman"/>
                          <a:cs typeface="Times New Roman"/>
                        </a:rPr>
                        <a:t> </a:t>
                      </a:r>
                      <a:r>
                        <a:rPr lang="en-US" sz="1400" dirty="0" err="1">
                          <a:solidFill>
                            <a:srgbClr val="000000"/>
                          </a:solidFill>
                          <a:latin typeface="Times New Roman"/>
                          <a:ea typeface="Times New Roman"/>
                          <a:cs typeface="Times New Roman"/>
                        </a:rPr>
                        <a:t>Humulin</a:t>
                      </a:r>
                      <a:r>
                        <a:rPr lang="en-US" sz="1400" dirty="0">
                          <a:solidFill>
                            <a:srgbClr val="000000"/>
                          </a:solidFill>
                          <a:latin typeface="Times New Roman"/>
                          <a:ea typeface="Times New Roman"/>
                          <a:cs typeface="Times New Roman"/>
                        </a:rPr>
                        <a:t> R*</a:t>
                      </a:r>
                      <a:endParaRPr lang="en-US" sz="1400" dirty="0">
                        <a:latin typeface="Calibri"/>
                        <a:ea typeface="Calibri"/>
                        <a:cs typeface="Times New Roman"/>
                      </a:endParaRPr>
                    </a:p>
                  </a:txBody>
                  <a:tcPr marL="6988" marR="6988" marT="6988" marB="6988" anchor="ctr">
                    <a:lnL>
                      <a:noFill/>
                    </a:lnL>
                    <a:lnR>
                      <a:noFill/>
                    </a:lnR>
                    <a:lnT>
                      <a:noFill/>
                    </a:lnT>
                    <a:lnB>
                      <a:noFill/>
                    </a:lnB>
                    <a:solidFill>
                      <a:srgbClr val="FFFFFF"/>
                    </a:solidFill>
                  </a:tcPr>
                </a:tc>
                <a:tc>
                  <a:txBody>
                    <a:bodyPr/>
                    <a:lstStyle/>
                    <a:p>
                      <a:pPr marL="0" marR="0">
                        <a:lnSpc>
                          <a:spcPct val="115000"/>
                        </a:lnSpc>
                        <a:spcBef>
                          <a:spcPts val="0"/>
                        </a:spcBef>
                        <a:spcAft>
                          <a:spcPts val="1000"/>
                        </a:spcAft>
                      </a:pPr>
                      <a:r>
                        <a:rPr lang="en-US" sz="1400" dirty="0">
                          <a:solidFill>
                            <a:srgbClr val="000000"/>
                          </a:solidFill>
                          <a:latin typeface="Times New Roman"/>
                          <a:ea typeface="Times New Roman"/>
                          <a:cs typeface="Times New Roman"/>
                        </a:rPr>
                        <a:t>30 -60phút</a:t>
                      </a:r>
                      <a:endParaRPr lang="en-US" sz="1400" dirty="0">
                        <a:latin typeface="Calibri"/>
                        <a:ea typeface="Calibri"/>
                        <a:cs typeface="Times New Roman"/>
                      </a:endParaRPr>
                    </a:p>
                  </a:txBody>
                  <a:tcPr marL="6988" marR="6988" marT="6988" marB="6988" anchor="ctr">
                    <a:lnL>
                      <a:noFill/>
                    </a:lnL>
                    <a:lnR>
                      <a:noFill/>
                    </a:lnR>
                    <a:lnT>
                      <a:noFill/>
                    </a:lnT>
                    <a:lnB>
                      <a:noFill/>
                    </a:lnB>
                    <a:solidFill>
                      <a:srgbClr val="FFFFFF"/>
                    </a:solidFill>
                  </a:tcPr>
                </a:tc>
                <a:tc>
                  <a:txBody>
                    <a:bodyPr/>
                    <a:lstStyle/>
                    <a:p>
                      <a:pPr marL="0" marR="0">
                        <a:lnSpc>
                          <a:spcPct val="115000"/>
                        </a:lnSpc>
                        <a:spcBef>
                          <a:spcPts val="0"/>
                        </a:spcBef>
                        <a:spcAft>
                          <a:spcPts val="1000"/>
                        </a:spcAft>
                      </a:pPr>
                      <a:r>
                        <a:rPr lang="en-US" sz="1400">
                          <a:solidFill>
                            <a:srgbClr val="000000"/>
                          </a:solidFill>
                          <a:latin typeface="Times New Roman"/>
                          <a:ea typeface="Times New Roman"/>
                          <a:cs typeface="Times New Roman"/>
                        </a:rPr>
                        <a:t>2 - 3 giờ</a:t>
                      </a:r>
                      <a:endParaRPr lang="en-US" sz="1400">
                        <a:latin typeface="Calibri"/>
                        <a:ea typeface="Calibri"/>
                        <a:cs typeface="Times New Roman"/>
                      </a:endParaRPr>
                    </a:p>
                  </a:txBody>
                  <a:tcPr marL="6988" marR="6988" marT="6988" marB="6988" anchor="ctr">
                    <a:lnL>
                      <a:noFill/>
                    </a:lnL>
                    <a:lnR>
                      <a:noFill/>
                    </a:lnR>
                    <a:lnT>
                      <a:noFill/>
                    </a:lnT>
                    <a:lnB>
                      <a:noFill/>
                    </a:lnB>
                    <a:solidFill>
                      <a:srgbClr val="FFFFFF"/>
                    </a:solidFill>
                  </a:tcPr>
                </a:tc>
                <a:tc>
                  <a:txBody>
                    <a:bodyPr/>
                    <a:lstStyle/>
                    <a:p>
                      <a:pPr marL="0" marR="0">
                        <a:lnSpc>
                          <a:spcPct val="115000"/>
                        </a:lnSpc>
                        <a:spcBef>
                          <a:spcPts val="0"/>
                        </a:spcBef>
                        <a:spcAft>
                          <a:spcPts val="1000"/>
                        </a:spcAft>
                      </a:pPr>
                      <a:r>
                        <a:rPr lang="en-US" sz="1400">
                          <a:solidFill>
                            <a:srgbClr val="000000"/>
                          </a:solidFill>
                          <a:latin typeface="Times New Roman"/>
                          <a:ea typeface="Times New Roman"/>
                          <a:cs typeface="Times New Roman"/>
                        </a:rPr>
                        <a:t>6 - 8 giờ</a:t>
                      </a:r>
                      <a:endParaRPr lang="en-US" sz="1400">
                        <a:latin typeface="Calibri"/>
                        <a:ea typeface="Calibri"/>
                        <a:cs typeface="Times New Roman"/>
                      </a:endParaRPr>
                    </a:p>
                  </a:txBody>
                  <a:tcPr marL="6988" marR="6988" marT="6988" marB="6988" anchor="ctr">
                    <a:lnL>
                      <a:noFill/>
                    </a:lnL>
                    <a:lnR>
                      <a:noFill/>
                    </a:lnR>
                    <a:lnT>
                      <a:noFill/>
                    </a:lnT>
                    <a:lnB>
                      <a:noFill/>
                    </a:lnB>
                    <a:solidFill>
                      <a:srgbClr val="FFFFFF"/>
                    </a:solidFill>
                  </a:tcPr>
                </a:tc>
              </a:tr>
              <a:tr h="331066">
                <a:tc gridSpan="4">
                  <a:txBody>
                    <a:bodyPr/>
                    <a:lstStyle/>
                    <a:p>
                      <a:pPr marL="0" marR="0">
                        <a:lnSpc>
                          <a:spcPct val="115000"/>
                        </a:lnSpc>
                        <a:spcBef>
                          <a:spcPts val="0"/>
                        </a:spcBef>
                        <a:spcAft>
                          <a:spcPts val="1000"/>
                        </a:spcAft>
                      </a:pPr>
                      <a:r>
                        <a:rPr lang="en-US" sz="1400" dirty="0">
                          <a:solidFill>
                            <a:srgbClr val="000000"/>
                          </a:solidFill>
                          <a:latin typeface="Times New Roman"/>
                          <a:ea typeface="Times New Roman"/>
                          <a:cs typeface="Times New Roman"/>
                        </a:rPr>
                        <a:t>2. Insulin Analogue</a:t>
                      </a:r>
                      <a:endParaRPr lang="en-US" sz="1400" dirty="0">
                        <a:latin typeface="Calibri"/>
                        <a:ea typeface="Calibri"/>
                        <a:cs typeface="Times New Roman"/>
                      </a:endParaRPr>
                    </a:p>
                  </a:txBody>
                  <a:tcPr marL="6988" marR="6988" marT="6988" marB="6988" anchor="ctr">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31066">
                <a:tc>
                  <a:txBody>
                    <a:bodyPr/>
                    <a:lstStyle/>
                    <a:p>
                      <a:pPr marL="0" marR="0">
                        <a:lnSpc>
                          <a:spcPct val="115000"/>
                        </a:lnSpc>
                        <a:spcBef>
                          <a:spcPts val="0"/>
                        </a:spcBef>
                        <a:spcAft>
                          <a:spcPts val="1000"/>
                        </a:spcAft>
                      </a:pPr>
                      <a:r>
                        <a:rPr lang="en-US" sz="1400">
                          <a:solidFill>
                            <a:srgbClr val="000000"/>
                          </a:solidFill>
                          <a:latin typeface="Times New Roman"/>
                          <a:ea typeface="Times New Roman"/>
                          <a:cs typeface="Times New Roman"/>
                        </a:rPr>
                        <a:t>- Aspart (NovoRapid)</a:t>
                      </a:r>
                      <a:endParaRPr lang="en-US" sz="1400">
                        <a:latin typeface="Calibri"/>
                        <a:ea typeface="Calibri"/>
                        <a:cs typeface="Times New Roman"/>
                      </a:endParaRPr>
                    </a:p>
                  </a:txBody>
                  <a:tcPr marL="6988" marR="6988" marT="6988" marB="6988" anchor="ctr">
                    <a:lnL>
                      <a:noFill/>
                    </a:lnL>
                    <a:lnR>
                      <a:noFill/>
                    </a:lnR>
                    <a:lnT>
                      <a:noFill/>
                    </a:lnT>
                    <a:lnB>
                      <a:noFill/>
                    </a:lnB>
                    <a:solidFill>
                      <a:srgbClr val="FFFFFF"/>
                    </a:solidFill>
                  </a:tcPr>
                </a:tc>
                <a:tc>
                  <a:txBody>
                    <a:bodyPr/>
                    <a:lstStyle/>
                    <a:p>
                      <a:pPr marL="0" marR="0">
                        <a:lnSpc>
                          <a:spcPct val="115000"/>
                        </a:lnSpc>
                        <a:spcBef>
                          <a:spcPts val="0"/>
                        </a:spcBef>
                        <a:spcAft>
                          <a:spcPts val="1000"/>
                        </a:spcAft>
                      </a:pPr>
                      <a:r>
                        <a:rPr lang="en-US" sz="1400">
                          <a:solidFill>
                            <a:srgbClr val="000000"/>
                          </a:solidFill>
                          <a:latin typeface="Times New Roman"/>
                          <a:ea typeface="Times New Roman"/>
                          <a:cs typeface="Times New Roman"/>
                        </a:rPr>
                        <a:t>&lt;15 phút</a:t>
                      </a:r>
                      <a:endParaRPr lang="en-US" sz="1400">
                        <a:latin typeface="Calibri"/>
                        <a:ea typeface="Calibri"/>
                        <a:cs typeface="Times New Roman"/>
                      </a:endParaRPr>
                    </a:p>
                  </a:txBody>
                  <a:tcPr marL="6988" marR="6988" marT="6988" marB="6988" anchor="ctr">
                    <a:lnL>
                      <a:noFill/>
                    </a:lnL>
                    <a:lnR>
                      <a:noFill/>
                    </a:lnR>
                    <a:lnT>
                      <a:noFill/>
                    </a:lnT>
                    <a:lnB>
                      <a:noFill/>
                    </a:lnB>
                    <a:solidFill>
                      <a:srgbClr val="FFFFFF"/>
                    </a:solidFill>
                  </a:tcPr>
                </a:tc>
                <a:tc>
                  <a:txBody>
                    <a:bodyPr/>
                    <a:lstStyle/>
                    <a:p>
                      <a:pPr marL="0" marR="0">
                        <a:lnSpc>
                          <a:spcPct val="115000"/>
                        </a:lnSpc>
                        <a:spcBef>
                          <a:spcPts val="0"/>
                        </a:spcBef>
                        <a:spcAft>
                          <a:spcPts val="1000"/>
                        </a:spcAft>
                      </a:pPr>
                      <a:r>
                        <a:rPr lang="en-US" sz="1400">
                          <a:solidFill>
                            <a:srgbClr val="000000"/>
                          </a:solidFill>
                          <a:latin typeface="Times New Roman"/>
                          <a:ea typeface="Times New Roman"/>
                          <a:cs typeface="Times New Roman"/>
                        </a:rPr>
                        <a:t>1 - 1,5 giờ</a:t>
                      </a:r>
                      <a:endParaRPr lang="en-US" sz="1400">
                        <a:latin typeface="Calibri"/>
                        <a:ea typeface="Calibri"/>
                        <a:cs typeface="Times New Roman"/>
                      </a:endParaRPr>
                    </a:p>
                  </a:txBody>
                  <a:tcPr marL="6988" marR="6988" marT="6988" marB="6988" anchor="ctr">
                    <a:lnL>
                      <a:noFill/>
                    </a:lnL>
                    <a:lnR>
                      <a:noFill/>
                    </a:lnR>
                    <a:lnT>
                      <a:noFill/>
                    </a:lnT>
                    <a:lnB>
                      <a:noFill/>
                    </a:lnB>
                    <a:solidFill>
                      <a:srgbClr val="FFFFFF"/>
                    </a:solidFill>
                  </a:tcPr>
                </a:tc>
                <a:tc>
                  <a:txBody>
                    <a:bodyPr/>
                    <a:lstStyle/>
                    <a:p>
                      <a:pPr marL="0" marR="0">
                        <a:lnSpc>
                          <a:spcPct val="115000"/>
                        </a:lnSpc>
                        <a:spcBef>
                          <a:spcPts val="0"/>
                        </a:spcBef>
                        <a:spcAft>
                          <a:spcPts val="1000"/>
                        </a:spcAft>
                      </a:pPr>
                      <a:r>
                        <a:rPr lang="en-US" sz="1400" dirty="0">
                          <a:solidFill>
                            <a:srgbClr val="000000"/>
                          </a:solidFill>
                          <a:latin typeface="Times New Roman"/>
                          <a:ea typeface="Times New Roman"/>
                          <a:cs typeface="Times New Roman"/>
                        </a:rPr>
                        <a:t>3 - 4 </a:t>
                      </a:r>
                      <a:r>
                        <a:rPr lang="en-US" sz="1400" dirty="0" err="1">
                          <a:solidFill>
                            <a:srgbClr val="000000"/>
                          </a:solidFill>
                          <a:latin typeface="Times New Roman"/>
                          <a:ea typeface="Times New Roman"/>
                          <a:cs typeface="Times New Roman"/>
                        </a:rPr>
                        <a:t>giờ</a:t>
                      </a:r>
                      <a:endParaRPr lang="en-US" sz="1400" dirty="0">
                        <a:latin typeface="Calibri"/>
                        <a:ea typeface="Calibri"/>
                        <a:cs typeface="Times New Roman"/>
                      </a:endParaRPr>
                    </a:p>
                  </a:txBody>
                  <a:tcPr marL="6988" marR="6988" marT="6988" marB="6988" anchor="ctr">
                    <a:lnL>
                      <a:noFill/>
                    </a:lnL>
                    <a:lnR>
                      <a:noFill/>
                    </a:lnR>
                    <a:lnT>
                      <a:noFill/>
                    </a:lnT>
                    <a:lnB>
                      <a:noFill/>
                    </a:lnB>
                    <a:solidFill>
                      <a:srgbClr val="FFFFFF"/>
                    </a:solidFill>
                  </a:tcPr>
                </a:tc>
              </a:tr>
              <a:tr h="331066">
                <a:tc>
                  <a:txBody>
                    <a:bodyPr/>
                    <a:lstStyle/>
                    <a:p>
                      <a:pPr marL="0" marR="0">
                        <a:lnSpc>
                          <a:spcPct val="115000"/>
                        </a:lnSpc>
                        <a:spcBef>
                          <a:spcPts val="0"/>
                        </a:spcBef>
                        <a:spcAft>
                          <a:spcPts val="1000"/>
                        </a:spcAft>
                      </a:pPr>
                      <a:r>
                        <a:rPr lang="en-US" sz="1400">
                          <a:solidFill>
                            <a:srgbClr val="000000"/>
                          </a:solidFill>
                          <a:latin typeface="Times New Roman"/>
                          <a:ea typeface="Times New Roman"/>
                          <a:cs typeface="Times New Roman"/>
                        </a:rPr>
                        <a:t>- Glulisine (Apidra)</a:t>
                      </a:r>
                      <a:endParaRPr lang="en-US" sz="1400">
                        <a:latin typeface="Calibri"/>
                        <a:ea typeface="Calibri"/>
                        <a:cs typeface="Times New Roman"/>
                      </a:endParaRPr>
                    </a:p>
                  </a:txBody>
                  <a:tcPr marL="6988" marR="6988" marT="6988" marB="6988" anchor="ctr">
                    <a:lnL>
                      <a:noFill/>
                    </a:lnL>
                    <a:lnR>
                      <a:noFill/>
                    </a:lnR>
                    <a:lnT>
                      <a:noFill/>
                    </a:lnT>
                    <a:lnB>
                      <a:noFill/>
                    </a:lnB>
                    <a:solidFill>
                      <a:srgbClr val="FFFFFF"/>
                    </a:solidFill>
                  </a:tcPr>
                </a:tc>
                <a:tc>
                  <a:txBody>
                    <a:bodyPr/>
                    <a:lstStyle/>
                    <a:p>
                      <a:pPr marL="0" marR="0">
                        <a:lnSpc>
                          <a:spcPct val="115000"/>
                        </a:lnSpc>
                        <a:spcBef>
                          <a:spcPts val="0"/>
                        </a:spcBef>
                        <a:spcAft>
                          <a:spcPts val="1000"/>
                        </a:spcAft>
                      </a:pPr>
                      <a:r>
                        <a:rPr lang="en-US" sz="1400">
                          <a:solidFill>
                            <a:srgbClr val="000000"/>
                          </a:solidFill>
                          <a:latin typeface="Times New Roman"/>
                          <a:ea typeface="Times New Roman"/>
                          <a:cs typeface="Times New Roman"/>
                        </a:rPr>
                        <a:t>&lt;15 phút</a:t>
                      </a:r>
                      <a:endParaRPr lang="en-US" sz="1400">
                        <a:latin typeface="Calibri"/>
                        <a:ea typeface="Calibri"/>
                        <a:cs typeface="Times New Roman"/>
                      </a:endParaRPr>
                    </a:p>
                  </a:txBody>
                  <a:tcPr marL="6988" marR="6988" marT="6988" marB="6988" anchor="ctr">
                    <a:lnL>
                      <a:noFill/>
                    </a:lnL>
                    <a:lnR>
                      <a:noFill/>
                    </a:lnR>
                    <a:lnT>
                      <a:noFill/>
                    </a:lnT>
                    <a:lnB>
                      <a:noFill/>
                    </a:lnB>
                    <a:solidFill>
                      <a:srgbClr val="FFFFFF"/>
                    </a:solidFill>
                  </a:tcPr>
                </a:tc>
                <a:tc>
                  <a:txBody>
                    <a:bodyPr/>
                    <a:lstStyle/>
                    <a:p>
                      <a:pPr marL="0" marR="0">
                        <a:lnSpc>
                          <a:spcPct val="115000"/>
                        </a:lnSpc>
                        <a:spcBef>
                          <a:spcPts val="0"/>
                        </a:spcBef>
                        <a:spcAft>
                          <a:spcPts val="1000"/>
                        </a:spcAft>
                      </a:pPr>
                      <a:r>
                        <a:rPr lang="en-US" sz="1400">
                          <a:solidFill>
                            <a:srgbClr val="000000"/>
                          </a:solidFill>
                          <a:latin typeface="Times New Roman"/>
                          <a:ea typeface="Times New Roman"/>
                          <a:cs typeface="Times New Roman"/>
                        </a:rPr>
                        <a:t>1 - 1,5 giờ</a:t>
                      </a:r>
                      <a:endParaRPr lang="en-US" sz="1400">
                        <a:latin typeface="Calibri"/>
                        <a:ea typeface="Calibri"/>
                        <a:cs typeface="Times New Roman"/>
                      </a:endParaRPr>
                    </a:p>
                  </a:txBody>
                  <a:tcPr marL="6988" marR="6988" marT="6988" marB="6988" anchor="ctr">
                    <a:lnL>
                      <a:noFill/>
                    </a:lnL>
                    <a:lnR>
                      <a:noFill/>
                    </a:lnR>
                    <a:lnT>
                      <a:noFill/>
                    </a:lnT>
                    <a:lnB>
                      <a:noFill/>
                    </a:lnB>
                    <a:solidFill>
                      <a:srgbClr val="FFFFFF"/>
                    </a:solidFill>
                  </a:tcPr>
                </a:tc>
                <a:tc>
                  <a:txBody>
                    <a:bodyPr/>
                    <a:lstStyle/>
                    <a:p>
                      <a:pPr marL="0" marR="0">
                        <a:lnSpc>
                          <a:spcPct val="115000"/>
                        </a:lnSpc>
                        <a:spcBef>
                          <a:spcPts val="0"/>
                        </a:spcBef>
                        <a:spcAft>
                          <a:spcPts val="1000"/>
                        </a:spcAft>
                      </a:pPr>
                      <a:r>
                        <a:rPr lang="en-US" sz="1400">
                          <a:solidFill>
                            <a:srgbClr val="000000"/>
                          </a:solidFill>
                          <a:latin typeface="Times New Roman"/>
                          <a:ea typeface="Times New Roman"/>
                          <a:cs typeface="Times New Roman"/>
                        </a:rPr>
                        <a:t>3 - 4 giờ</a:t>
                      </a:r>
                      <a:endParaRPr lang="en-US" sz="1400">
                        <a:latin typeface="Calibri"/>
                        <a:ea typeface="Calibri"/>
                        <a:cs typeface="Times New Roman"/>
                      </a:endParaRPr>
                    </a:p>
                  </a:txBody>
                  <a:tcPr marL="6988" marR="6988" marT="6988" marB="6988" anchor="ctr">
                    <a:lnL>
                      <a:noFill/>
                    </a:lnL>
                    <a:lnR>
                      <a:noFill/>
                    </a:lnR>
                    <a:lnT>
                      <a:noFill/>
                    </a:lnT>
                    <a:lnB>
                      <a:noFill/>
                    </a:lnB>
                    <a:solidFill>
                      <a:srgbClr val="FFFFFF"/>
                    </a:solidFill>
                  </a:tcPr>
                </a:tc>
              </a:tr>
              <a:tr h="331066">
                <a:tc>
                  <a:txBody>
                    <a:bodyPr/>
                    <a:lstStyle/>
                    <a:p>
                      <a:pPr marL="0" marR="0">
                        <a:lnSpc>
                          <a:spcPct val="115000"/>
                        </a:lnSpc>
                        <a:spcBef>
                          <a:spcPts val="0"/>
                        </a:spcBef>
                        <a:spcAft>
                          <a:spcPts val="1000"/>
                        </a:spcAft>
                      </a:pPr>
                      <a:r>
                        <a:rPr lang="en-US" sz="1400">
                          <a:solidFill>
                            <a:srgbClr val="000000"/>
                          </a:solidFill>
                          <a:latin typeface="Times New Roman"/>
                          <a:ea typeface="Times New Roman"/>
                          <a:cs typeface="Times New Roman"/>
                        </a:rPr>
                        <a:t>- Lispro (Humalog)</a:t>
                      </a:r>
                      <a:endParaRPr lang="en-US" sz="1400">
                        <a:latin typeface="Calibri"/>
                        <a:ea typeface="Calibri"/>
                        <a:cs typeface="Times New Roman"/>
                      </a:endParaRPr>
                    </a:p>
                  </a:txBody>
                  <a:tcPr marL="6988" marR="6988" marT="6988" marB="6988" anchor="ctr">
                    <a:lnL>
                      <a:noFill/>
                    </a:lnL>
                    <a:lnR>
                      <a:noFill/>
                    </a:lnR>
                    <a:lnT>
                      <a:noFill/>
                    </a:lnT>
                    <a:lnB>
                      <a:noFill/>
                    </a:lnB>
                    <a:solidFill>
                      <a:srgbClr val="FFFFFF"/>
                    </a:solidFill>
                  </a:tcPr>
                </a:tc>
                <a:tc>
                  <a:txBody>
                    <a:bodyPr/>
                    <a:lstStyle/>
                    <a:p>
                      <a:pPr marL="0" marR="0">
                        <a:lnSpc>
                          <a:spcPct val="115000"/>
                        </a:lnSpc>
                        <a:spcBef>
                          <a:spcPts val="0"/>
                        </a:spcBef>
                        <a:spcAft>
                          <a:spcPts val="1000"/>
                        </a:spcAft>
                      </a:pPr>
                      <a:r>
                        <a:rPr lang="en-US" sz="1400">
                          <a:solidFill>
                            <a:srgbClr val="000000"/>
                          </a:solidFill>
                          <a:latin typeface="Times New Roman"/>
                          <a:ea typeface="Times New Roman"/>
                          <a:cs typeface="Times New Roman"/>
                        </a:rPr>
                        <a:t>&lt;15 phút</a:t>
                      </a:r>
                      <a:endParaRPr lang="en-US" sz="1400">
                        <a:latin typeface="Calibri"/>
                        <a:ea typeface="Calibri"/>
                        <a:cs typeface="Times New Roman"/>
                      </a:endParaRPr>
                    </a:p>
                  </a:txBody>
                  <a:tcPr marL="6988" marR="6988" marT="6988" marB="6988" anchor="ctr">
                    <a:lnL>
                      <a:noFill/>
                    </a:lnL>
                    <a:lnR>
                      <a:noFill/>
                    </a:lnR>
                    <a:lnT>
                      <a:noFill/>
                    </a:lnT>
                    <a:lnB>
                      <a:noFill/>
                    </a:lnB>
                    <a:solidFill>
                      <a:srgbClr val="FFFFFF"/>
                    </a:solidFill>
                  </a:tcPr>
                </a:tc>
                <a:tc>
                  <a:txBody>
                    <a:bodyPr/>
                    <a:lstStyle/>
                    <a:p>
                      <a:pPr marL="0" marR="0">
                        <a:lnSpc>
                          <a:spcPct val="115000"/>
                        </a:lnSpc>
                        <a:spcBef>
                          <a:spcPts val="0"/>
                        </a:spcBef>
                        <a:spcAft>
                          <a:spcPts val="1000"/>
                        </a:spcAft>
                      </a:pPr>
                      <a:r>
                        <a:rPr lang="en-US" sz="1400">
                          <a:solidFill>
                            <a:srgbClr val="000000"/>
                          </a:solidFill>
                          <a:latin typeface="Times New Roman"/>
                          <a:ea typeface="Times New Roman"/>
                          <a:cs typeface="Times New Roman"/>
                        </a:rPr>
                        <a:t>1 - 1,5 giờ</a:t>
                      </a:r>
                      <a:endParaRPr lang="en-US" sz="1400">
                        <a:latin typeface="Calibri"/>
                        <a:ea typeface="Calibri"/>
                        <a:cs typeface="Times New Roman"/>
                      </a:endParaRPr>
                    </a:p>
                  </a:txBody>
                  <a:tcPr marL="6988" marR="6988" marT="6988" marB="6988" anchor="ctr">
                    <a:lnL>
                      <a:noFill/>
                    </a:lnL>
                    <a:lnR>
                      <a:noFill/>
                    </a:lnR>
                    <a:lnT>
                      <a:noFill/>
                    </a:lnT>
                    <a:lnB>
                      <a:noFill/>
                    </a:lnB>
                    <a:solidFill>
                      <a:srgbClr val="FFFFFF"/>
                    </a:solidFill>
                  </a:tcPr>
                </a:tc>
                <a:tc>
                  <a:txBody>
                    <a:bodyPr/>
                    <a:lstStyle/>
                    <a:p>
                      <a:pPr marL="0" marR="0">
                        <a:lnSpc>
                          <a:spcPct val="115000"/>
                        </a:lnSpc>
                        <a:spcBef>
                          <a:spcPts val="0"/>
                        </a:spcBef>
                        <a:spcAft>
                          <a:spcPts val="1000"/>
                        </a:spcAft>
                      </a:pPr>
                      <a:r>
                        <a:rPr lang="en-US" sz="1400">
                          <a:solidFill>
                            <a:srgbClr val="000000"/>
                          </a:solidFill>
                          <a:latin typeface="Times New Roman"/>
                          <a:ea typeface="Times New Roman"/>
                          <a:cs typeface="Times New Roman"/>
                        </a:rPr>
                        <a:t>3 - 4 giờ</a:t>
                      </a:r>
                      <a:endParaRPr lang="en-US" sz="1400">
                        <a:latin typeface="Calibri"/>
                        <a:ea typeface="Calibri"/>
                        <a:cs typeface="Times New Roman"/>
                      </a:endParaRPr>
                    </a:p>
                  </a:txBody>
                  <a:tcPr marL="6988" marR="6988" marT="6988" marB="6988" anchor="ctr">
                    <a:lnL>
                      <a:noFill/>
                    </a:lnL>
                    <a:lnR>
                      <a:noFill/>
                    </a:lnR>
                    <a:lnT>
                      <a:noFill/>
                    </a:lnT>
                    <a:lnB>
                      <a:noFill/>
                    </a:lnB>
                    <a:solidFill>
                      <a:srgbClr val="FFFFFF"/>
                    </a:solidFill>
                  </a:tcPr>
                </a:tc>
              </a:tr>
              <a:tr h="331066">
                <a:tc gridSpan="4">
                  <a:txBody>
                    <a:bodyPr/>
                    <a:lstStyle/>
                    <a:p>
                      <a:pPr marL="0" marR="0">
                        <a:lnSpc>
                          <a:spcPct val="115000"/>
                        </a:lnSpc>
                        <a:spcBef>
                          <a:spcPts val="0"/>
                        </a:spcBef>
                        <a:spcAft>
                          <a:spcPts val="1000"/>
                        </a:spcAft>
                      </a:pPr>
                      <a:r>
                        <a:rPr lang="en-US" sz="1400" b="1" dirty="0" err="1">
                          <a:solidFill>
                            <a:srgbClr val="000000"/>
                          </a:solidFill>
                          <a:latin typeface="Times New Roman"/>
                          <a:ea typeface="Times New Roman"/>
                          <a:cs typeface="Times New Roman"/>
                        </a:rPr>
                        <a:t>Tác</a:t>
                      </a:r>
                      <a:r>
                        <a:rPr lang="en-US" sz="1400" b="1" dirty="0">
                          <a:solidFill>
                            <a:srgbClr val="000000"/>
                          </a:solidFill>
                          <a:latin typeface="Times New Roman"/>
                          <a:ea typeface="Times New Roman"/>
                          <a:cs typeface="Times New Roman"/>
                        </a:rPr>
                        <a:t> </a:t>
                      </a:r>
                      <a:r>
                        <a:rPr lang="en-US" sz="1400" b="1" dirty="0" err="1">
                          <a:solidFill>
                            <a:srgbClr val="000000"/>
                          </a:solidFill>
                          <a:latin typeface="Times New Roman"/>
                          <a:ea typeface="Times New Roman"/>
                          <a:cs typeface="Times New Roman"/>
                        </a:rPr>
                        <a:t>dụng</a:t>
                      </a:r>
                      <a:r>
                        <a:rPr lang="en-US" sz="1400" b="1" dirty="0">
                          <a:solidFill>
                            <a:srgbClr val="000000"/>
                          </a:solidFill>
                          <a:latin typeface="Times New Roman"/>
                          <a:ea typeface="Times New Roman"/>
                          <a:cs typeface="Times New Roman"/>
                        </a:rPr>
                        <a:t> </a:t>
                      </a:r>
                      <a:r>
                        <a:rPr lang="en-US" sz="1400" b="1" dirty="0" err="1">
                          <a:solidFill>
                            <a:srgbClr val="000000"/>
                          </a:solidFill>
                          <a:latin typeface="Times New Roman"/>
                          <a:ea typeface="Times New Roman"/>
                          <a:cs typeface="Times New Roman"/>
                        </a:rPr>
                        <a:t>trung</a:t>
                      </a:r>
                      <a:r>
                        <a:rPr lang="en-US" sz="1400" b="1" dirty="0">
                          <a:solidFill>
                            <a:srgbClr val="000000"/>
                          </a:solidFill>
                          <a:latin typeface="Times New Roman"/>
                          <a:ea typeface="Times New Roman"/>
                          <a:cs typeface="Times New Roman"/>
                        </a:rPr>
                        <a:t> </a:t>
                      </a:r>
                      <a:r>
                        <a:rPr lang="en-US" sz="1400" b="1" dirty="0" err="1">
                          <a:solidFill>
                            <a:srgbClr val="000000"/>
                          </a:solidFill>
                          <a:latin typeface="Times New Roman"/>
                          <a:ea typeface="Times New Roman"/>
                          <a:cs typeface="Times New Roman"/>
                        </a:rPr>
                        <a:t>bình</a:t>
                      </a:r>
                      <a:endParaRPr lang="en-US" sz="1400" b="1" dirty="0">
                        <a:latin typeface="Calibri"/>
                        <a:ea typeface="Calibri"/>
                        <a:cs typeface="Times New Roman"/>
                      </a:endParaRPr>
                    </a:p>
                  </a:txBody>
                  <a:tcPr marL="6988" marR="6988" marT="6988" marB="6988" anchor="ctr">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555400">
                <a:tc>
                  <a:txBody>
                    <a:bodyPr/>
                    <a:lstStyle/>
                    <a:p>
                      <a:pPr marL="0" marR="0">
                        <a:lnSpc>
                          <a:spcPct val="115000"/>
                        </a:lnSpc>
                        <a:spcBef>
                          <a:spcPts val="0"/>
                        </a:spcBef>
                        <a:spcAft>
                          <a:spcPts val="1000"/>
                        </a:spcAft>
                      </a:pPr>
                      <a:r>
                        <a:rPr lang="en-US" sz="1400">
                          <a:solidFill>
                            <a:srgbClr val="000000"/>
                          </a:solidFill>
                          <a:latin typeface="Times New Roman"/>
                          <a:ea typeface="Times New Roman"/>
                          <a:cs typeface="Times New Roman"/>
                        </a:rPr>
                        <a:t>- NPH (Insulatard, Humulin N)</a:t>
                      </a:r>
                      <a:endParaRPr lang="en-US" sz="1400">
                        <a:latin typeface="Calibri"/>
                        <a:ea typeface="Calibri"/>
                        <a:cs typeface="Times New Roman"/>
                      </a:endParaRPr>
                    </a:p>
                  </a:txBody>
                  <a:tcPr marL="6988" marR="6988" marT="6988" marB="6988" anchor="ctr">
                    <a:lnL>
                      <a:noFill/>
                    </a:lnL>
                    <a:lnR>
                      <a:noFill/>
                    </a:lnR>
                    <a:lnT>
                      <a:noFill/>
                    </a:lnT>
                    <a:lnB>
                      <a:noFill/>
                    </a:lnB>
                    <a:solidFill>
                      <a:srgbClr val="FFFFFF"/>
                    </a:solidFill>
                  </a:tcPr>
                </a:tc>
                <a:tc>
                  <a:txBody>
                    <a:bodyPr/>
                    <a:lstStyle/>
                    <a:p>
                      <a:pPr marL="0" marR="0">
                        <a:lnSpc>
                          <a:spcPct val="115000"/>
                        </a:lnSpc>
                        <a:spcBef>
                          <a:spcPts val="0"/>
                        </a:spcBef>
                        <a:spcAft>
                          <a:spcPts val="1000"/>
                        </a:spcAft>
                      </a:pPr>
                      <a:r>
                        <a:rPr lang="en-US" sz="1400">
                          <a:solidFill>
                            <a:srgbClr val="000000"/>
                          </a:solidFill>
                          <a:latin typeface="Times New Roman"/>
                          <a:ea typeface="Times New Roman"/>
                          <a:cs typeface="Times New Roman"/>
                        </a:rPr>
                        <a:t>1- 4 giờ</a:t>
                      </a:r>
                      <a:endParaRPr lang="en-US" sz="1400">
                        <a:latin typeface="Calibri"/>
                        <a:ea typeface="Calibri"/>
                        <a:cs typeface="Times New Roman"/>
                      </a:endParaRPr>
                    </a:p>
                  </a:txBody>
                  <a:tcPr marL="6988" marR="6988" marT="6988" marB="6988" anchor="ctr">
                    <a:lnL>
                      <a:noFill/>
                    </a:lnL>
                    <a:lnR>
                      <a:noFill/>
                    </a:lnR>
                    <a:lnT>
                      <a:noFill/>
                    </a:lnT>
                    <a:lnB>
                      <a:noFill/>
                    </a:lnB>
                    <a:solidFill>
                      <a:srgbClr val="FFFFFF"/>
                    </a:solidFill>
                  </a:tcPr>
                </a:tc>
                <a:tc>
                  <a:txBody>
                    <a:bodyPr/>
                    <a:lstStyle/>
                    <a:p>
                      <a:pPr marL="0" marR="0">
                        <a:lnSpc>
                          <a:spcPct val="115000"/>
                        </a:lnSpc>
                        <a:spcBef>
                          <a:spcPts val="0"/>
                        </a:spcBef>
                        <a:spcAft>
                          <a:spcPts val="1000"/>
                        </a:spcAft>
                      </a:pPr>
                      <a:r>
                        <a:rPr lang="en-US" sz="1400">
                          <a:solidFill>
                            <a:srgbClr val="000000"/>
                          </a:solidFill>
                          <a:latin typeface="Times New Roman"/>
                          <a:ea typeface="Times New Roman"/>
                          <a:cs typeface="Times New Roman"/>
                        </a:rPr>
                        <a:t>6- 10 giờ</a:t>
                      </a:r>
                      <a:endParaRPr lang="en-US" sz="1400">
                        <a:latin typeface="Calibri"/>
                        <a:ea typeface="Calibri"/>
                        <a:cs typeface="Times New Roman"/>
                      </a:endParaRPr>
                    </a:p>
                  </a:txBody>
                  <a:tcPr marL="6988" marR="6988" marT="6988" marB="6988" anchor="ctr">
                    <a:lnL>
                      <a:noFill/>
                    </a:lnL>
                    <a:lnR>
                      <a:noFill/>
                    </a:lnR>
                    <a:lnT>
                      <a:noFill/>
                    </a:lnT>
                    <a:lnB>
                      <a:noFill/>
                    </a:lnB>
                    <a:solidFill>
                      <a:srgbClr val="FFFFFF"/>
                    </a:solidFill>
                  </a:tcPr>
                </a:tc>
                <a:tc>
                  <a:txBody>
                    <a:bodyPr/>
                    <a:lstStyle/>
                    <a:p>
                      <a:pPr marL="0" marR="0">
                        <a:lnSpc>
                          <a:spcPct val="115000"/>
                        </a:lnSpc>
                        <a:spcBef>
                          <a:spcPts val="0"/>
                        </a:spcBef>
                        <a:spcAft>
                          <a:spcPts val="1000"/>
                        </a:spcAft>
                      </a:pPr>
                      <a:r>
                        <a:rPr lang="en-US" sz="1400">
                          <a:solidFill>
                            <a:srgbClr val="000000"/>
                          </a:solidFill>
                          <a:latin typeface="Times New Roman"/>
                          <a:ea typeface="Times New Roman"/>
                          <a:cs typeface="Times New Roman"/>
                        </a:rPr>
                        <a:t>10-16 giờ</a:t>
                      </a:r>
                      <a:endParaRPr lang="en-US" sz="1400">
                        <a:latin typeface="Calibri"/>
                        <a:ea typeface="Calibri"/>
                        <a:cs typeface="Times New Roman"/>
                      </a:endParaRPr>
                    </a:p>
                  </a:txBody>
                  <a:tcPr marL="6988" marR="6988" marT="6988" marB="6988" anchor="ctr">
                    <a:lnL>
                      <a:noFill/>
                    </a:lnL>
                    <a:lnR>
                      <a:noFill/>
                    </a:lnR>
                    <a:lnT>
                      <a:noFill/>
                    </a:lnT>
                    <a:lnB>
                      <a:noFill/>
                    </a:lnB>
                    <a:solidFill>
                      <a:srgbClr val="FFFFFF"/>
                    </a:solidFill>
                  </a:tcPr>
                </a:tc>
              </a:tr>
              <a:tr h="806414">
                <a:tc>
                  <a:txBody>
                    <a:bodyPr/>
                    <a:lstStyle/>
                    <a:p>
                      <a:pPr marL="0" marR="0">
                        <a:lnSpc>
                          <a:spcPct val="115000"/>
                        </a:lnSpc>
                        <a:spcBef>
                          <a:spcPts val="0"/>
                        </a:spcBef>
                        <a:spcAft>
                          <a:spcPts val="1000"/>
                        </a:spcAft>
                      </a:pPr>
                      <a:r>
                        <a:rPr lang="en-US" sz="1400" b="1" dirty="0" err="1">
                          <a:solidFill>
                            <a:srgbClr val="000000"/>
                          </a:solidFill>
                          <a:latin typeface="Times New Roman"/>
                          <a:ea typeface="Times New Roman"/>
                          <a:cs typeface="Times New Roman"/>
                        </a:rPr>
                        <a:t>Tác</a:t>
                      </a:r>
                      <a:r>
                        <a:rPr lang="en-US" sz="1400" b="1" dirty="0">
                          <a:solidFill>
                            <a:srgbClr val="000000"/>
                          </a:solidFill>
                          <a:latin typeface="Times New Roman"/>
                          <a:ea typeface="Times New Roman"/>
                          <a:cs typeface="Times New Roman"/>
                        </a:rPr>
                        <a:t> </a:t>
                      </a:r>
                      <a:r>
                        <a:rPr lang="en-US" sz="1400" b="1" dirty="0" err="1">
                          <a:solidFill>
                            <a:srgbClr val="000000"/>
                          </a:solidFill>
                          <a:latin typeface="Times New Roman"/>
                          <a:ea typeface="Times New Roman"/>
                          <a:cs typeface="Times New Roman"/>
                        </a:rPr>
                        <a:t>dụng</a:t>
                      </a:r>
                      <a:r>
                        <a:rPr lang="en-US" sz="1400" b="1" dirty="0">
                          <a:solidFill>
                            <a:srgbClr val="000000"/>
                          </a:solidFill>
                          <a:latin typeface="Times New Roman"/>
                          <a:ea typeface="Times New Roman"/>
                          <a:cs typeface="Times New Roman"/>
                        </a:rPr>
                        <a:t> </a:t>
                      </a:r>
                      <a:r>
                        <a:rPr lang="en-US" sz="1400" b="1" dirty="0" err="1">
                          <a:solidFill>
                            <a:srgbClr val="000000"/>
                          </a:solidFill>
                          <a:latin typeface="Times New Roman"/>
                          <a:ea typeface="Times New Roman"/>
                          <a:cs typeface="Times New Roman"/>
                        </a:rPr>
                        <a:t>kéo</a:t>
                      </a:r>
                      <a:r>
                        <a:rPr lang="en-US" sz="1400" b="1" dirty="0">
                          <a:solidFill>
                            <a:srgbClr val="000000"/>
                          </a:solidFill>
                          <a:latin typeface="Times New Roman"/>
                          <a:ea typeface="Times New Roman"/>
                          <a:cs typeface="Times New Roman"/>
                        </a:rPr>
                        <a:t> </a:t>
                      </a:r>
                      <a:r>
                        <a:rPr lang="en-US" sz="1400" b="1" dirty="0" err="1">
                          <a:solidFill>
                            <a:srgbClr val="000000"/>
                          </a:solidFill>
                          <a:latin typeface="Times New Roman"/>
                          <a:ea typeface="Times New Roman"/>
                          <a:cs typeface="Times New Roman"/>
                        </a:rPr>
                        <a:t>dài</a:t>
                      </a:r>
                      <a:endParaRPr lang="en-US" sz="1400" b="1" dirty="0">
                        <a:latin typeface="Calibri"/>
                        <a:ea typeface="Calibri"/>
                        <a:cs typeface="Times New Roman"/>
                      </a:endParaRPr>
                    </a:p>
                    <a:p>
                      <a:pPr marL="0" marR="0">
                        <a:lnSpc>
                          <a:spcPct val="115000"/>
                        </a:lnSpc>
                        <a:spcBef>
                          <a:spcPts val="0"/>
                        </a:spcBef>
                        <a:spcAft>
                          <a:spcPts val="1000"/>
                        </a:spcAft>
                      </a:pPr>
                      <a:r>
                        <a:rPr lang="en-US" sz="1400" dirty="0">
                          <a:solidFill>
                            <a:srgbClr val="000000"/>
                          </a:solidFill>
                          <a:latin typeface="Times New Roman"/>
                          <a:ea typeface="Times New Roman"/>
                          <a:cs typeface="Times New Roman"/>
                        </a:rPr>
                        <a:t>- </a:t>
                      </a:r>
                      <a:r>
                        <a:rPr lang="en-US" sz="1400" dirty="0" err="1">
                          <a:solidFill>
                            <a:srgbClr val="000000"/>
                          </a:solidFill>
                          <a:latin typeface="Times New Roman"/>
                          <a:ea typeface="Times New Roman"/>
                          <a:cs typeface="Times New Roman"/>
                        </a:rPr>
                        <a:t>Glargine</a:t>
                      </a:r>
                      <a:r>
                        <a:rPr lang="en-US" sz="1400" dirty="0">
                          <a:solidFill>
                            <a:srgbClr val="000000"/>
                          </a:solidFill>
                          <a:latin typeface="Times New Roman"/>
                          <a:ea typeface="Times New Roman"/>
                          <a:cs typeface="Times New Roman"/>
                        </a:rPr>
                        <a:t> (</a:t>
                      </a:r>
                      <a:r>
                        <a:rPr lang="en-US" sz="1400" dirty="0" err="1">
                          <a:solidFill>
                            <a:srgbClr val="000000"/>
                          </a:solidFill>
                          <a:latin typeface="Times New Roman"/>
                          <a:ea typeface="Times New Roman"/>
                          <a:cs typeface="Times New Roman"/>
                        </a:rPr>
                        <a:t>Lantus</a:t>
                      </a:r>
                      <a:r>
                        <a:rPr lang="en-US" sz="1400" dirty="0">
                          <a:solidFill>
                            <a:srgbClr val="000000"/>
                          </a:solidFill>
                          <a:latin typeface="Times New Roman"/>
                          <a:ea typeface="Times New Roman"/>
                          <a:cs typeface="Times New Roman"/>
                        </a:rPr>
                        <a:t>)</a:t>
                      </a:r>
                      <a:endParaRPr lang="en-US" sz="1400" dirty="0">
                        <a:latin typeface="Calibri"/>
                        <a:ea typeface="Calibri"/>
                        <a:cs typeface="Times New Roman"/>
                      </a:endParaRPr>
                    </a:p>
                  </a:txBody>
                  <a:tcPr marL="6988" marR="6988" marT="6988" marB="6988" anchor="ctr">
                    <a:lnL>
                      <a:noFill/>
                    </a:lnL>
                    <a:lnR>
                      <a:noFill/>
                    </a:lnR>
                    <a:lnT>
                      <a:noFill/>
                    </a:lnT>
                    <a:lnB>
                      <a:noFill/>
                    </a:lnB>
                    <a:solidFill>
                      <a:srgbClr val="FFFFFF"/>
                    </a:solidFill>
                  </a:tcPr>
                </a:tc>
                <a:tc>
                  <a:txBody>
                    <a:bodyPr/>
                    <a:lstStyle/>
                    <a:p>
                      <a:pPr marL="0" marR="0">
                        <a:lnSpc>
                          <a:spcPct val="115000"/>
                        </a:lnSpc>
                        <a:spcBef>
                          <a:spcPts val="0"/>
                        </a:spcBef>
                        <a:spcAft>
                          <a:spcPts val="1000"/>
                        </a:spcAft>
                      </a:pPr>
                      <a:r>
                        <a:rPr lang="en-US" sz="1400">
                          <a:solidFill>
                            <a:srgbClr val="000000"/>
                          </a:solidFill>
                          <a:latin typeface="Times New Roman"/>
                          <a:ea typeface="Times New Roman"/>
                          <a:cs typeface="Times New Roman"/>
                        </a:rPr>
                        <a:t>1 - 4 giờ</a:t>
                      </a:r>
                      <a:endParaRPr lang="en-US" sz="1400">
                        <a:latin typeface="Calibri"/>
                        <a:ea typeface="Calibri"/>
                        <a:cs typeface="Times New Roman"/>
                      </a:endParaRPr>
                    </a:p>
                  </a:txBody>
                  <a:tcPr marL="6988" marR="6988" marT="6988" marB="6988" anchor="ctr">
                    <a:lnL>
                      <a:noFill/>
                    </a:lnL>
                    <a:lnR>
                      <a:noFill/>
                    </a:lnR>
                    <a:lnT>
                      <a:noFill/>
                    </a:lnT>
                    <a:lnB>
                      <a:noFill/>
                    </a:lnB>
                    <a:solidFill>
                      <a:srgbClr val="FFFFFF"/>
                    </a:solidFill>
                  </a:tcPr>
                </a:tc>
                <a:tc>
                  <a:txBody>
                    <a:bodyPr/>
                    <a:lstStyle/>
                    <a:p>
                      <a:pPr marL="0" marR="0">
                        <a:lnSpc>
                          <a:spcPct val="115000"/>
                        </a:lnSpc>
                        <a:spcBef>
                          <a:spcPts val="0"/>
                        </a:spcBef>
                        <a:spcAft>
                          <a:spcPts val="1000"/>
                        </a:spcAft>
                      </a:pPr>
                      <a:r>
                        <a:rPr lang="en-US" sz="1400">
                          <a:solidFill>
                            <a:srgbClr val="000000"/>
                          </a:solidFill>
                          <a:latin typeface="Times New Roman"/>
                          <a:ea typeface="Times New Roman"/>
                          <a:cs typeface="Times New Roman"/>
                        </a:rPr>
                        <a:t>Không đỉnh</a:t>
                      </a:r>
                      <a:endParaRPr lang="en-US" sz="1400">
                        <a:latin typeface="Calibri"/>
                        <a:ea typeface="Calibri"/>
                        <a:cs typeface="Times New Roman"/>
                      </a:endParaRPr>
                    </a:p>
                  </a:txBody>
                  <a:tcPr marL="6988" marR="6988" marT="6988" marB="6988" anchor="ctr">
                    <a:lnL>
                      <a:noFill/>
                    </a:lnL>
                    <a:lnR>
                      <a:noFill/>
                    </a:lnR>
                    <a:lnT>
                      <a:noFill/>
                    </a:lnT>
                    <a:lnB>
                      <a:noFill/>
                    </a:lnB>
                    <a:solidFill>
                      <a:srgbClr val="FFFFFF"/>
                    </a:solidFill>
                  </a:tcPr>
                </a:tc>
                <a:tc>
                  <a:txBody>
                    <a:bodyPr/>
                    <a:lstStyle/>
                    <a:p>
                      <a:pPr marL="0" marR="0">
                        <a:lnSpc>
                          <a:spcPct val="115000"/>
                        </a:lnSpc>
                        <a:spcBef>
                          <a:spcPts val="0"/>
                        </a:spcBef>
                        <a:spcAft>
                          <a:spcPts val="1000"/>
                        </a:spcAft>
                      </a:pPr>
                      <a:r>
                        <a:rPr lang="en-US" sz="1400">
                          <a:solidFill>
                            <a:srgbClr val="000000"/>
                          </a:solidFill>
                          <a:latin typeface="Times New Roman"/>
                          <a:ea typeface="Times New Roman"/>
                          <a:cs typeface="Times New Roman"/>
                        </a:rPr>
                        <a:t>24 giờ</a:t>
                      </a:r>
                      <a:endParaRPr lang="en-US" sz="1400">
                        <a:latin typeface="Calibri"/>
                        <a:ea typeface="Calibri"/>
                        <a:cs typeface="Times New Roman"/>
                      </a:endParaRPr>
                    </a:p>
                  </a:txBody>
                  <a:tcPr marL="6988" marR="6988" marT="6988" marB="6988" anchor="ctr">
                    <a:lnL>
                      <a:noFill/>
                    </a:lnL>
                    <a:lnR>
                      <a:noFill/>
                    </a:lnR>
                    <a:lnT>
                      <a:noFill/>
                    </a:lnT>
                    <a:lnB>
                      <a:noFill/>
                    </a:lnB>
                    <a:solidFill>
                      <a:srgbClr val="FFFFFF"/>
                    </a:solidFill>
                  </a:tcPr>
                </a:tc>
              </a:tr>
              <a:tr h="331066">
                <a:tc>
                  <a:txBody>
                    <a:bodyPr/>
                    <a:lstStyle/>
                    <a:p>
                      <a:pPr marL="0" marR="0">
                        <a:lnSpc>
                          <a:spcPct val="115000"/>
                        </a:lnSpc>
                        <a:spcBef>
                          <a:spcPts val="0"/>
                        </a:spcBef>
                        <a:spcAft>
                          <a:spcPts val="1000"/>
                        </a:spcAft>
                      </a:pPr>
                      <a:r>
                        <a:rPr lang="en-US" sz="1400">
                          <a:solidFill>
                            <a:srgbClr val="000000"/>
                          </a:solidFill>
                          <a:latin typeface="Times New Roman"/>
                          <a:ea typeface="Times New Roman"/>
                          <a:cs typeface="Times New Roman"/>
                        </a:rPr>
                        <a:t>- Detemir (Levemir)</a:t>
                      </a:r>
                      <a:endParaRPr lang="en-US" sz="1400">
                        <a:latin typeface="Calibri"/>
                        <a:ea typeface="Calibri"/>
                        <a:cs typeface="Times New Roman"/>
                      </a:endParaRPr>
                    </a:p>
                  </a:txBody>
                  <a:tcPr marL="6988" marR="6988" marT="6988" marB="6988" anchor="ctr">
                    <a:lnL>
                      <a:noFill/>
                    </a:lnL>
                    <a:lnR>
                      <a:noFill/>
                    </a:lnR>
                    <a:lnT>
                      <a:noFill/>
                    </a:lnT>
                    <a:lnB>
                      <a:noFill/>
                    </a:lnB>
                    <a:solidFill>
                      <a:srgbClr val="FFFFFF"/>
                    </a:solidFill>
                  </a:tcPr>
                </a:tc>
                <a:tc>
                  <a:txBody>
                    <a:bodyPr/>
                    <a:lstStyle/>
                    <a:p>
                      <a:pPr marL="0" marR="0">
                        <a:lnSpc>
                          <a:spcPct val="115000"/>
                        </a:lnSpc>
                        <a:spcBef>
                          <a:spcPts val="0"/>
                        </a:spcBef>
                        <a:spcAft>
                          <a:spcPts val="1000"/>
                        </a:spcAft>
                      </a:pPr>
                      <a:r>
                        <a:rPr lang="en-US" sz="1400">
                          <a:solidFill>
                            <a:srgbClr val="000000"/>
                          </a:solidFill>
                          <a:latin typeface="Times New Roman"/>
                          <a:ea typeface="Times New Roman"/>
                          <a:cs typeface="Times New Roman"/>
                        </a:rPr>
                        <a:t>1 - 4 giờ</a:t>
                      </a:r>
                      <a:endParaRPr lang="en-US" sz="1400">
                        <a:latin typeface="Calibri"/>
                        <a:ea typeface="Calibri"/>
                        <a:cs typeface="Times New Roman"/>
                      </a:endParaRPr>
                    </a:p>
                  </a:txBody>
                  <a:tcPr marL="6988" marR="6988" marT="6988" marB="6988" anchor="ctr">
                    <a:lnL>
                      <a:noFill/>
                    </a:lnL>
                    <a:lnR>
                      <a:noFill/>
                    </a:lnR>
                    <a:lnT>
                      <a:noFill/>
                    </a:lnT>
                    <a:lnB>
                      <a:noFill/>
                    </a:lnB>
                    <a:solidFill>
                      <a:srgbClr val="FFFFFF"/>
                    </a:solidFill>
                  </a:tcPr>
                </a:tc>
                <a:tc>
                  <a:txBody>
                    <a:bodyPr/>
                    <a:lstStyle/>
                    <a:p>
                      <a:pPr marL="0" marR="0">
                        <a:lnSpc>
                          <a:spcPct val="115000"/>
                        </a:lnSpc>
                        <a:spcBef>
                          <a:spcPts val="0"/>
                        </a:spcBef>
                        <a:spcAft>
                          <a:spcPts val="1000"/>
                        </a:spcAft>
                      </a:pPr>
                      <a:r>
                        <a:rPr lang="en-US" sz="1400">
                          <a:solidFill>
                            <a:srgbClr val="000000"/>
                          </a:solidFill>
                          <a:latin typeface="Times New Roman"/>
                          <a:ea typeface="Times New Roman"/>
                          <a:cs typeface="Times New Roman"/>
                        </a:rPr>
                        <a:t>Không đỉnh</a:t>
                      </a:r>
                      <a:endParaRPr lang="en-US" sz="1400">
                        <a:latin typeface="Calibri"/>
                        <a:ea typeface="Calibri"/>
                        <a:cs typeface="Times New Roman"/>
                      </a:endParaRPr>
                    </a:p>
                  </a:txBody>
                  <a:tcPr marL="6988" marR="6988" marT="6988" marB="6988" anchor="ctr">
                    <a:lnL>
                      <a:noFill/>
                    </a:lnL>
                    <a:lnR>
                      <a:noFill/>
                    </a:lnR>
                    <a:lnT>
                      <a:noFill/>
                    </a:lnT>
                    <a:lnB>
                      <a:noFill/>
                    </a:lnB>
                    <a:solidFill>
                      <a:srgbClr val="FFFFFF"/>
                    </a:solidFill>
                  </a:tcPr>
                </a:tc>
                <a:tc>
                  <a:txBody>
                    <a:bodyPr/>
                    <a:lstStyle/>
                    <a:p>
                      <a:pPr marL="0" marR="0">
                        <a:lnSpc>
                          <a:spcPct val="115000"/>
                        </a:lnSpc>
                        <a:spcBef>
                          <a:spcPts val="0"/>
                        </a:spcBef>
                        <a:spcAft>
                          <a:spcPts val="1000"/>
                        </a:spcAft>
                      </a:pPr>
                      <a:r>
                        <a:rPr lang="en-US" sz="1400">
                          <a:solidFill>
                            <a:srgbClr val="000000"/>
                          </a:solidFill>
                          <a:latin typeface="Times New Roman"/>
                          <a:ea typeface="Times New Roman"/>
                          <a:cs typeface="Times New Roman"/>
                        </a:rPr>
                        <a:t>17 giờ</a:t>
                      </a:r>
                      <a:endParaRPr lang="en-US" sz="1400">
                        <a:latin typeface="Calibri"/>
                        <a:ea typeface="Calibri"/>
                        <a:cs typeface="Times New Roman"/>
                      </a:endParaRPr>
                    </a:p>
                  </a:txBody>
                  <a:tcPr marL="6988" marR="6988" marT="6988" marB="6988" anchor="ctr">
                    <a:lnL>
                      <a:noFill/>
                    </a:lnL>
                    <a:lnR>
                      <a:noFill/>
                    </a:lnR>
                    <a:lnT>
                      <a:noFill/>
                    </a:lnT>
                    <a:lnB>
                      <a:noFill/>
                    </a:lnB>
                    <a:solidFill>
                      <a:srgbClr val="FFFFFF"/>
                    </a:solidFill>
                  </a:tcPr>
                </a:tc>
              </a:tr>
              <a:tr h="331066">
                <a:tc gridSpan="4">
                  <a:txBody>
                    <a:bodyPr/>
                    <a:lstStyle/>
                    <a:p>
                      <a:pPr marL="0" marR="0">
                        <a:lnSpc>
                          <a:spcPct val="115000"/>
                        </a:lnSpc>
                        <a:spcBef>
                          <a:spcPts val="0"/>
                        </a:spcBef>
                        <a:spcAft>
                          <a:spcPts val="1000"/>
                        </a:spcAft>
                      </a:pPr>
                      <a:r>
                        <a:rPr lang="en-US" sz="1400" b="1" dirty="0" err="1">
                          <a:solidFill>
                            <a:srgbClr val="000000"/>
                          </a:solidFill>
                          <a:latin typeface="Times New Roman"/>
                          <a:ea typeface="Times New Roman"/>
                          <a:cs typeface="Times New Roman"/>
                        </a:rPr>
                        <a:t>Dạng</a:t>
                      </a:r>
                      <a:r>
                        <a:rPr lang="en-US" sz="1400" b="1" dirty="0">
                          <a:solidFill>
                            <a:srgbClr val="000000"/>
                          </a:solidFill>
                          <a:latin typeface="Times New Roman"/>
                          <a:ea typeface="Times New Roman"/>
                          <a:cs typeface="Times New Roman"/>
                        </a:rPr>
                        <a:t> </a:t>
                      </a:r>
                      <a:r>
                        <a:rPr lang="en-US" sz="1400" b="1" dirty="0" err="1">
                          <a:solidFill>
                            <a:srgbClr val="000000"/>
                          </a:solidFill>
                          <a:latin typeface="Times New Roman"/>
                          <a:ea typeface="Times New Roman"/>
                          <a:cs typeface="Times New Roman"/>
                        </a:rPr>
                        <a:t>hỗn</a:t>
                      </a:r>
                      <a:r>
                        <a:rPr lang="en-US" sz="1400" b="1" dirty="0">
                          <a:solidFill>
                            <a:srgbClr val="000000"/>
                          </a:solidFill>
                          <a:latin typeface="Times New Roman"/>
                          <a:ea typeface="Times New Roman"/>
                          <a:cs typeface="Times New Roman"/>
                        </a:rPr>
                        <a:t> </a:t>
                      </a:r>
                      <a:r>
                        <a:rPr lang="en-US" sz="1400" b="1" dirty="0" err="1">
                          <a:solidFill>
                            <a:srgbClr val="000000"/>
                          </a:solidFill>
                          <a:latin typeface="Times New Roman"/>
                          <a:ea typeface="Times New Roman"/>
                          <a:cs typeface="Times New Roman"/>
                        </a:rPr>
                        <a:t>hợp</a:t>
                      </a:r>
                      <a:r>
                        <a:rPr lang="en-US" sz="1400" b="1" dirty="0">
                          <a:solidFill>
                            <a:srgbClr val="000000"/>
                          </a:solidFill>
                          <a:latin typeface="Times New Roman"/>
                          <a:ea typeface="Times New Roman"/>
                          <a:cs typeface="Times New Roman"/>
                        </a:rPr>
                        <a:t>: *</a:t>
                      </a:r>
                      <a:endParaRPr lang="en-US" sz="1400" dirty="0">
                        <a:latin typeface="Calibri"/>
                        <a:ea typeface="Calibri"/>
                        <a:cs typeface="Times New Roman"/>
                      </a:endParaRPr>
                    </a:p>
                  </a:txBody>
                  <a:tcPr marL="6988" marR="6988" marT="6988" marB="6988" anchor="ctr">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31066">
                <a:tc gridSpan="4">
                  <a:txBody>
                    <a:bodyPr/>
                    <a:lstStyle/>
                    <a:p>
                      <a:pPr marL="0" marR="0">
                        <a:lnSpc>
                          <a:spcPct val="115000"/>
                        </a:lnSpc>
                        <a:spcBef>
                          <a:spcPts val="0"/>
                        </a:spcBef>
                        <a:spcAft>
                          <a:spcPts val="1000"/>
                        </a:spcAft>
                      </a:pPr>
                      <a:r>
                        <a:rPr lang="en-US" sz="1400" b="1" dirty="0">
                          <a:solidFill>
                            <a:srgbClr val="000000"/>
                          </a:solidFill>
                          <a:latin typeface="Times New Roman"/>
                          <a:ea typeface="Times New Roman"/>
                          <a:cs typeface="Times New Roman"/>
                        </a:rPr>
                        <a:t>1. Human Insulin</a:t>
                      </a:r>
                      <a:endParaRPr lang="en-US" sz="1400" dirty="0">
                        <a:latin typeface="Calibri"/>
                        <a:ea typeface="Calibri"/>
                        <a:cs typeface="Times New Roman"/>
                      </a:endParaRPr>
                    </a:p>
                  </a:txBody>
                  <a:tcPr marL="6988" marR="6988" marT="6988" marB="6988" anchor="ctr">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31066">
                <a:tc>
                  <a:txBody>
                    <a:bodyPr/>
                    <a:lstStyle/>
                    <a:p>
                      <a:pPr marL="0" marR="0">
                        <a:lnSpc>
                          <a:spcPct val="115000"/>
                        </a:lnSpc>
                        <a:spcBef>
                          <a:spcPts val="0"/>
                        </a:spcBef>
                        <a:spcAft>
                          <a:spcPts val="1000"/>
                        </a:spcAft>
                      </a:pPr>
                      <a:r>
                        <a:rPr lang="en-US" sz="1400">
                          <a:solidFill>
                            <a:srgbClr val="000000"/>
                          </a:solidFill>
                          <a:latin typeface="Times New Roman"/>
                          <a:ea typeface="Times New Roman"/>
                          <a:cs typeface="Times New Roman"/>
                        </a:rPr>
                        <a:t>- 70%NPH/30%R</a:t>
                      </a:r>
                      <a:endParaRPr lang="en-US" sz="1400">
                        <a:latin typeface="Calibri"/>
                        <a:ea typeface="Calibri"/>
                        <a:cs typeface="Times New Roman"/>
                      </a:endParaRPr>
                    </a:p>
                  </a:txBody>
                  <a:tcPr marL="6988" marR="6988" marT="6988" marB="6988" anchor="ctr">
                    <a:lnL>
                      <a:noFill/>
                    </a:lnL>
                    <a:lnR>
                      <a:noFill/>
                    </a:lnR>
                    <a:lnT>
                      <a:noFill/>
                    </a:lnT>
                    <a:lnB>
                      <a:noFill/>
                    </a:lnB>
                    <a:solidFill>
                      <a:srgbClr val="FFFFFF"/>
                    </a:solidFill>
                  </a:tcPr>
                </a:tc>
                <a:tc>
                  <a:txBody>
                    <a:bodyPr/>
                    <a:lstStyle/>
                    <a:p>
                      <a:pPr marL="0" marR="0">
                        <a:lnSpc>
                          <a:spcPct val="115000"/>
                        </a:lnSpc>
                        <a:spcBef>
                          <a:spcPts val="0"/>
                        </a:spcBef>
                        <a:spcAft>
                          <a:spcPts val="1000"/>
                        </a:spcAft>
                      </a:pPr>
                      <a:r>
                        <a:rPr lang="en-US" sz="1400">
                          <a:solidFill>
                            <a:srgbClr val="000000"/>
                          </a:solidFill>
                          <a:latin typeface="Times New Roman"/>
                          <a:ea typeface="Times New Roman"/>
                          <a:cs typeface="Times New Roman"/>
                        </a:rPr>
                        <a:t>30-60 phút</a:t>
                      </a:r>
                      <a:endParaRPr lang="en-US" sz="1400">
                        <a:latin typeface="Calibri"/>
                        <a:ea typeface="Calibri"/>
                        <a:cs typeface="Times New Roman"/>
                      </a:endParaRPr>
                    </a:p>
                  </a:txBody>
                  <a:tcPr marL="6988" marR="6988" marT="6988" marB="6988" anchor="ctr">
                    <a:lnL>
                      <a:noFill/>
                    </a:lnL>
                    <a:lnR>
                      <a:noFill/>
                    </a:lnR>
                    <a:lnT>
                      <a:noFill/>
                    </a:lnT>
                    <a:lnB>
                      <a:noFill/>
                    </a:lnB>
                    <a:solidFill>
                      <a:srgbClr val="FFFFFF"/>
                    </a:solidFill>
                  </a:tcPr>
                </a:tc>
                <a:tc>
                  <a:txBody>
                    <a:bodyPr/>
                    <a:lstStyle/>
                    <a:p>
                      <a:pPr marL="0" marR="0">
                        <a:lnSpc>
                          <a:spcPct val="115000"/>
                        </a:lnSpc>
                        <a:spcBef>
                          <a:spcPts val="0"/>
                        </a:spcBef>
                        <a:spcAft>
                          <a:spcPts val="1000"/>
                        </a:spcAft>
                      </a:pPr>
                      <a:r>
                        <a:rPr lang="en-US" sz="1400" dirty="0">
                          <a:solidFill>
                            <a:srgbClr val="000000"/>
                          </a:solidFill>
                          <a:latin typeface="Times New Roman"/>
                          <a:ea typeface="Times New Roman"/>
                          <a:cs typeface="Times New Roman"/>
                        </a:rPr>
                        <a:t>2 </a:t>
                      </a:r>
                      <a:r>
                        <a:rPr lang="en-US" sz="1400" dirty="0" err="1">
                          <a:solidFill>
                            <a:srgbClr val="000000"/>
                          </a:solidFill>
                          <a:latin typeface="Times New Roman"/>
                          <a:ea typeface="Times New Roman"/>
                          <a:cs typeface="Times New Roman"/>
                        </a:rPr>
                        <a:t>pha</a:t>
                      </a:r>
                      <a:r>
                        <a:rPr lang="en-US" sz="1400" dirty="0">
                          <a:solidFill>
                            <a:srgbClr val="000000"/>
                          </a:solidFill>
                          <a:latin typeface="Times New Roman"/>
                          <a:ea typeface="Times New Roman"/>
                          <a:cs typeface="Times New Roman"/>
                        </a:rPr>
                        <a:t> (NPH </a:t>
                      </a:r>
                      <a:r>
                        <a:rPr lang="en-US" sz="1400" dirty="0" err="1">
                          <a:solidFill>
                            <a:srgbClr val="000000"/>
                          </a:solidFill>
                          <a:latin typeface="Times New Roman"/>
                          <a:ea typeface="Times New Roman"/>
                          <a:cs typeface="Times New Roman"/>
                        </a:rPr>
                        <a:t>và</a:t>
                      </a:r>
                      <a:r>
                        <a:rPr lang="en-US" sz="1400" dirty="0">
                          <a:solidFill>
                            <a:srgbClr val="000000"/>
                          </a:solidFill>
                          <a:latin typeface="Times New Roman"/>
                          <a:ea typeface="Times New Roman"/>
                          <a:cs typeface="Times New Roman"/>
                        </a:rPr>
                        <a:t> R)</a:t>
                      </a:r>
                      <a:endParaRPr lang="en-US" sz="1400" dirty="0">
                        <a:latin typeface="Calibri"/>
                        <a:ea typeface="Calibri"/>
                        <a:cs typeface="Times New Roman"/>
                      </a:endParaRPr>
                    </a:p>
                  </a:txBody>
                  <a:tcPr marL="6988" marR="6988" marT="6988" marB="6988" anchor="ctr">
                    <a:lnL>
                      <a:noFill/>
                    </a:lnL>
                    <a:lnR>
                      <a:noFill/>
                    </a:lnR>
                    <a:lnT>
                      <a:noFill/>
                    </a:lnT>
                    <a:lnB>
                      <a:noFill/>
                    </a:lnB>
                    <a:solidFill>
                      <a:srgbClr val="FFFFFF"/>
                    </a:solidFill>
                  </a:tcPr>
                </a:tc>
                <a:tc>
                  <a:txBody>
                    <a:bodyPr/>
                    <a:lstStyle/>
                    <a:p>
                      <a:pPr marL="0" marR="0">
                        <a:lnSpc>
                          <a:spcPct val="115000"/>
                        </a:lnSpc>
                        <a:spcBef>
                          <a:spcPts val="0"/>
                        </a:spcBef>
                        <a:spcAft>
                          <a:spcPts val="1000"/>
                        </a:spcAft>
                      </a:pPr>
                      <a:r>
                        <a:rPr lang="en-US" sz="1400">
                          <a:solidFill>
                            <a:srgbClr val="000000"/>
                          </a:solidFill>
                          <a:latin typeface="Times New Roman"/>
                          <a:ea typeface="Times New Roman"/>
                          <a:cs typeface="Times New Roman"/>
                        </a:rPr>
                        <a:t>10-16 giờ</a:t>
                      </a:r>
                      <a:endParaRPr lang="en-US" sz="1400">
                        <a:latin typeface="Calibri"/>
                        <a:ea typeface="Calibri"/>
                        <a:cs typeface="Times New Roman"/>
                      </a:endParaRPr>
                    </a:p>
                  </a:txBody>
                  <a:tcPr marL="6988" marR="6988" marT="6988" marB="6988" anchor="ctr">
                    <a:lnL>
                      <a:noFill/>
                    </a:lnL>
                    <a:lnR>
                      <a:noFill/>
                    </a:lnR>
                    <a:lnT>
                      <a:noFill/>
                    </a:lnT>
                    <a:lnB>
                      <a:noFill/>
                    </a:lnB>
                    <a:solidFill>
                      <a:srgbClr val="FFFFFF"/>
                    </a:solidFill>
                  </a:tcPr>
                </a:tc>
              </a:tr>
              <a:tr h="331066">
                <a:tc>
                  <a:txBody>
                    <a:bodyPr/>
                    <a:lstStyle/>
                    <a:p>
                      <a:pPr marL="0" marR="0">
                        <a:lnSpc>
                          <a:spcPct val="115000"/>
                        </a:lnSpc>
                        <a:spcBef>
                          <a:spcPts val="0"/>
                        </a:spcBef>
                        <a:spcAft>
                          <a:spcPts val="1000"/>
                        </a:spcAft>
                      </a:pPr>
                      <a:r>
                        <a:rPr lang="en-US" sz="1400">
                          <a:solidFill>
                            <a:srgbClr val="000000"/>
                          </a:solidFill>
                          <a:latin typeface="Times New Roman"/>
                          <a:ea typeface="Times New Roman"/>
                          <a:cs typeface="Times New Roman"/>
                        </a:rPr>
                        <a:t>- 50%NPH/50%R</a:t>
                      </a:r>
                      <a:endParaRPr lang="en-US" sz="1400">
                        <a:latin typeface="Calibri"/>
                        <a:ea typeface="Calibri"/>
                        <a:cs typeface="Times New Roman"/>
                      </a:endParaRPr>
                    </a:p>
                  </a:txBody>
                  <a:tcPr marL="6988" marR="6988" marT="6988" marB="6988" anchor="ctr">
                    <a:lnL>
                      <a:noFill/>
                    </a:lnL>
                    <a:lnR>
                      <a:noFill/>
                    </a:lnR>
                    <a:lnT>
                      <a:noFill/>
                    </a:lnT>
                    <a:lnB>
                      <a:noFill/>
                    </a:lnB>
                    <a:solidFill>
                      <a:srgbClr val="FFFFFF"/>
                    </a:solidFill>
                  </a:tcPr>
                </a:tc>
                <a:tc>
                  <a:txBody>
                    <a:bodyPr/>
                    <a:lstStyle/>
                    <a:p>
                      <a:pPr marL="0" marR="0">
                        <a:lnSpc>
                          <a:spcPct val="115000"/>
                        </a:lnSpc>
                        <a:spcBef>
                          <a:spcPts val="0"/>
                        </a:spcBef>
                        <a:spcAft>
                          <a:spcPts val="1000"/>
                        </a:spcAft>
                      </a:pPr>
                      <a:r>
                        <a:rPr lang="en-US" sz="1400">
                          <a:solidFill>
                            <a:srgbClr val="000000"/>
                          </a:solidFill>
                          <a:latin typeface="Times New Roman"/>
                          <a:ea typeface="Times New Roman"/>
                          <a:cs typeface="Times New Roman"/>
                        </a:rPr>
                        <a:t>30-60 phút</a:t>
                      </a:r>
                      <a:endParaRPr lang="en-US" sz="1400">
                        <a:latin typeface="Calibri"/>
                        <a:ea typeface="Calibri"/>
                        <a:cs typeface="Times New Roman"/>
                      </a:endParaRPr>
                    </a:p>
                  </a:txBody>
                  <a:tcPr marL="6988" marR="6988" marT="6988" marB="6988" anchor="ctr">
                    <a:lnL>
                      <a:noFill/>
                    </a:lnL>
                    <a:lnR>
                      <a:noFill/>
                    </a:lnR>
                    <a:lnT>
                      <a:noFill/>
                    </a:lnT>
                    <a:lnB>
                      <a:noFill/>
                    </a:lnB>
                    <a:solidFill>
                      <a:srgbClr val="FFFFFF"/>
                    </a:solidFill>
                  </a:tcPr>
                </a:tc>
                <a:tc>
                  <a:txBody>
                    <a:bodyPr/>
                    <a:lstStyle/>
                    <a:p>
                      <a:pPr marL="0" marR="0">
                        <a:lnSpc>
                          <a:spcPct val="115000"/>
                        </a:lnSpc>
                        <a:spcBef>
                          <a:spcPts val="0"/>
                        </a:spcBef>
                        <a:spcAft>
                          <a:spcPts val="1000"/>
                        </a:spcAft>
                      </a:pPr>
                      <a:r>
                        <a:rPr lang="en-US" sz="1400">
                          <a:solidFill>
                            <a:srgbClr val="000000"/>
                          </a:solidFill>
                          <a:latin typeface="Times New Roman"/>
                          <a:ea typeface="Times New Roman"/>
                          <a:cs typeface="Times New Roman"/>
                        </a:rPr>
                        <a:t>2 pha (NPH và R)</a:t>
                      </a:r>
                      <a:endParaRPr lang="en-US" sz="1400">
                        <a:latin typeface="Calibri"/>
                        <a:ea typeface="Calibri"/>
                        <a:cs typeface="Times New Roman"/>
                      </a:endParaRPr>
                    </a:p>
                  </a:txBody>
                  <a:tcPr marL="6988" marR="6988" marT="6988" marB="6988" anchor="ctr">
                    <a:lnL>
                      <a:noFill/>
                    </a:lnL>
                    <a:lnR>
                      <a:noFill/>
                    </a:lnR>
                    <a:lnT>
                      <a:noFill/>
                    </a:lnT>
                    <a:lnB>
                      <a:noFill/>
                    </a:lnB>
                    <a:solidFill>
                      <a:srgbClr val="FFFFFF"/>
                    </a:solidFill>
                  </a:tcPr>
                </a:tc>
                <a:tc>
                  <a:txBody>
                    <a:bodyPr/>
                    <a:lstStyle/>
                    <a:p>
                      <a:pPr marL="0" marR="0">
                        <a:lnSpc>
                          <a:spcPct val="115000"/>
                        </a:lnSpc>
                        <a:spcBef>
                          <a:spcPts val="0"/>
                        </a:spcBef>
                        <a:spcAft>
                          <a:spcPts val="1000"/>
                        </a:spcAft>
                      </a:pPr>
                      <a:r>
                        <a:rPr lang="en-US" sz="1400" dirty="0">
                          <a:solidFill>
                            <a:srgbClr val="000000"/>
                          </a:solidFill>
                          <a:latin typeface="Times New Roman"/>
                          <a:ea typeface="Times New Roman"/>
                          <a:cs typeface="Times New Roman"/>
                        </a:rPr>
                        <a:t>10-16 </a:t>
                      </a:r>
                      <a:r>
                        <a:rPr lang="en-US" sz="1400" dirty="0" err="1">
                          <a:solidFill>
                            <a:srgbClr val="000000"/>
                          </a:solidFill>
                          <a:latin typeface="Times New Roman"/>
                          <a:ea typeface="Times New Roman"/>
                          <a:cs typeface="Times New Roman"/>
                        </a:rPr>
                        <a:t>giờ</a:t>
                      </a:r>
                      <a:endParaRPr lang="en-US" sz="1400" dirty="0">
                        <a:latin typeface="Calibri"/>
                        <a:ea typeface="Calibri"/>
                        <a:cs typeface="Times New Roman"/>
                      </a:endParaRPr>
                    </a:p>
                  </a:txBody>
                  <a:tcPr marL="6988" marR="6988" marT="6988" marB="6988" anchor="ctr">
                    <a:lnL>
                      <a:noFill/>
                    </a:lnL>
                    <a:lnR>
                      <a:noFill/>
                    </a:lnR>
                    <a:lnT>
                      <a:noFill/>
                    </a:lnT>
                    <a:lnB>
                      <a:noFill/>
                    </a:lnB>
                    <a:solidFill>
                      <a:srgbClr val="FFFFFF"/>
                    </a:solidFill>
                  </a:tcPr>
                </a:tc>
              </a:tr>
            </a:tbl>
          </a:graphicData>
        </a:graphic>
      </p:graphicFrame>
      <p:sp>
        <p:nvSpPr>
          <p:cNvPr id="5" name="Title 1"/>
          <p:cNvSpPr>
            <a:spLocks noGrp="1"/>
          </p:cNvSpPr>
          <p:nvPr>
            <p:ph type="title"/>
          </p:nvPr>
        </p:nvSpPr>
        <p:spPr>
          <a:xfrm>
            <a:off x="838200" y="13848"/>
            <a:ext cx="10515600" cy="789710"/>
          </a:xfrm>
        </p:spPr>
        <p:style>
          <a:lnRef idx="2">
            <a:schemeClr val="accent2"/>
          </a:lnRef>
          <a:fillRef idx="1">
            <a:schemeClr val="lt1"/>
          </a:fillRef>
          <a:effectRef idx="0">
            <a:schemeClr val="accent2"/>
          </a:effectRef>
          <a:fontRef idx="minor">
            <a:schemeClr val="dk1"/>
          </a:fontRef>
        </p:style>
        <p:txBody>
          <a:bodyPr>
            <a:normAutofit/>
          </a:bodyPr>
          <a:lstStyle/>
          <a:p>
            <a:pPr algn="ctr"/>
            <a:r>
              <a:rPr lang="en-US" b="1" dirty="0" err="1" smtClean="0"/>
              <a:t>Các</a:t>
            </a:r>
            <a:r>
              <a:rPr lang="en-US" b="1" dirty="0" smtClean="0"/>
              <a:t> </a:t>
            </a:r>
            <a:r>
              <a:rPr lang="en-US" b="1" dirty="0" err="1" smtClean="0"/>
              <a:t>loại</a:t>
            </a:r>
            <a:r>
              <a:rPr lang="en-US" b="1" dirty="0" smtClean="0"/>
              <a:t> insulin</a:t>
            </a:r>
            <a:endParaRPr lang="en-US" b="1"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52578" name="Picture 2" descr="Résultat de recherche d'images pour &quot;lantus solostar&quot;"/>
          <p:cNvPicPr>
            <a:picLocks noChangeAspect="1" noChangeArrowheads="1"/>
          </p:cNvPicPr>
          <p:nvPr/>
        </p:nvPicPr>
        <p:blipFill>
          <a:blip r:embed="rId2" cstate="print"/>
          <a:srcRect/>
          <a:stretch>
            <a:fillRect/>
          </a:stretch>
        </p:blipFill>
        <p:spPr bwMode="auto">
          <a:xfrm>
            <a:off x="155575" y="1184635"/>
            <a:ext cx="4972050" cy="2066925"/>
          </a:xfrm>
          <a:prstGeom prst="rect">
            <a:avLst/>
          </a:prstGeom>
          <a:noFill/>
        </p:spPr>
      </p:pic>
      <p:sp>
        <p:nvSpPr>
          <p:cNvPr id="152582" name="AutoShape 6" descr="Résultat de recherche d'images pour &quot;các loại insulin tiê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2584" name="AutoShape 8" descr="Résultat de recherche d'images pour &quot;các loại insulin tiêm&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52586" name="Picture 10" descr="D:\hinh nen dep\download (2).jpg"/>
          <p:cNvPicPr>
            <a:picLocks noChangeAspect="1" noChangeArrowheads="1"/>
          </p:cNvPicPr>
          <p:nvPr/>
        </p:nvPicPr>
        <p:blipFill>
          <a:blip r:embed="rId3" cstate="print"/>
          <a:srcRect/>
          <a:stretch>
            <a:fillRect/>
          </a:stretch>
        </p:blipFill>
        <p:spPr bwMode="auto">
          <a:xfrm>
            <a:off x="969818" y="3463636"/>
            <a:ext cx="3571774" cy="2175164"/>
          </a:xfrm>
          <a:prstGeom prst="rect">
            <a:avLst/>
          </a:prstGeom>
          <a:noFill/>
        </p:spPr>
      </p:pic>
      <p:pic>
        <p:nvPicPr>
          <p:cNvPr id="152587" name="Picture 11" descr="D:\hinh nen dep\download (5).jpg"/>
          <p:cNvPicPr>
            <a:picLocks noChangeAspect="1" noChangeArrowheads="1"/>
          </p:cNvPicPr>
          <p:nvPr/>
        </p:nvPicPr>
        <p:blipFill>
          <a:blip r:embed="rId4" cstate="print"/>
          <a:srcRect/>
          <a:stretch>
            <a:fillRect/>
          </a:stretch>
        </p:blipFill>
        <p:spPr bwMode="auto">
          <a:xfrm>
            <a:off x="5000625" y="3906982"/>
            <a:ext cx="2328430" cy="2571823"/>
          </a:xfrm>
          <a:prstGeom prst="rect">
            <a:avLst/>
          </a:prstGeom>
          <a:noFill/>
        </p:spPr>
      </p:pic>
      <p:pic>
        <p:nvPicPr>
          <p:cNvPr id="152588" name="Picture 12" descr="D:\hinh nen dep\Diamisu.jpg"/>
          <p:cNvPicPr>
            <a:picLocks noChangeAspect="1" noChangeArrowheads="1"/>
          </p:cNvPicPr>
          <p:nvPr/>
        </p:nvPicPr>
        <p:blipFill>
          <a:blip r:embed="rId5" cstate="print"/>
          <a:srcRect/>
          <a:stretch>
            <a:fillRect/>
          </a:stretch>
        </p:blipFill>
        <p:spPr bwMode="auto">
          <a:xfrm>
            <a:off x="5943600" y="1206499"/>
            <a:ext cx="3327400" cy="1924627"/>
          </a:xfrm>
          <a:prstGeom prst="rect">
            <a:avLst/>
          </a:prstGeom>
          <a:noFill/>
        </p:spPr>
      </p:pic>
      <p:pic>
        <p:nvPicPr>
          <p:cNvPr id="152589" name="Picture 13" descr="D:\hinh nen dep\NovoRapid_FlexPen.jpg"/>
          <p:cNvPicPr>
            <a:picLocks noChangeAspect="1" noChangeArrowheads="1"/>
          </p:cNvPicPr>
          <p:nvPr/>
        </p:nvPicPr>
        <p:blipFill>
          <a:blip r:embed="rId6" cstate="print"/>
          <a:srcRect/>
          <a:stretch>
            <a:fillRect/>
          </a:stretch>
        </p:blipFill>
        <p:spPr bwMode="auto">
          <a:xfrm flipH="1">
            <a:off x="8312655" y="3782283"/>
            <a:ext cx="3948544" cy="3241962"/>
          </a:xfrm>
          <a:prstGeom prst="rect">
            <a:avLst/>
          </a:prstGeom>
          <a:noFill/>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40436" y="614172"/>
            <a:ext cx="11309985" cy="502920"/>
          </a:xfrm>
          <a:custGeom>
            <a:avLst/>
            <a:gdLst/>
            <a:ahLst/>
            <a:cxnLst/>
            <a:rect l="l" t="t" r="r" b="b"/>
            <a:pathLst>
              <a:path w="11309985" h="502919">
                <a:moveTo>
                  <a:pt x="0" y="502920"/>
                </a:moveTo>
                <a:lnTo>
                  <a:pt x="11309604" y="502920"/>
                </a:lnTo>
                <a:lnTo>
                  <a:pt x="11309604" y="0"/>
                </a:lnTo>
                <a:lnTo>
                  <a:pt x="0" y="0"/>
                </a:lnTo>
                <a:lnTo>
                  <a:pt x="0" y="502920"/>
                </a:lnTo>
                <a:close/>
              </a:path>
            </a:pathLst>
          </a:custGeom>
          <a:solidFill>
            <a:srgbClr val="4590B8"/>
          </a:solidFill>
        </p:spPr>
        <p:txBody>
          <a:bodyPr wrap="square" lIns="0" tIns="0" rIns="0" bIns="0" rtlCol="0"/>
          <a:lstStyle/>
          <a:p>
            <a:pPr algn="ctr"/>
            <a:r>
              <a:rPr lang="en-US" sz="3600" b="1" dirty="0" smtClean="0"/>
              <a:t>INSULIN</a:t>
            </a:r>
            <a:endParaRPr sz="3600" b="1" dirty="0"/>
          </a:p>
        </p:txBody>
      </p:sp>
      <p:sp>
        <p:nvSpPr>
          <p:cNvPr id="7" name="object 7"/>
          <p:cNvSpPr/>
          <p:nvPr/>
        </p:nvSpPr>
        <p:spPr>
          <a:xfrm>
            <a:off x="748145" y="950975"/>
            <a:ext cx="10543310" cy="5320284"/>
          </a:xfrm>
          <a:prstGeom prst="rect">
            <a:avLst/>
          </a:prstGeom>
          <a:blipFill>
            <a:blip r:embed="rId3" cstate="print"/>
            <a:stretch>
              <a:fillRect/>
            </a:stretch>
          </a:blipFill>
        </p:spPr>
        <p:txBody>
          <a:bodyPr wrap="square" lIns="0" tIns="0" rIns="0" bIns="0" rtlCol="0"/>
          <a:lstStyle/>
          <a:p>
            <a:endParaRPr/>
          </a:p>
        </p:txBody>
      </p:sp>
      <p:sp>
        <p:nvSpPr>
          <p:cNvPr id="8" name="object 8"/>
          <p:cNvSpPr txBox="1"/>
          <p:nvPr/>
        </p:nvSpPr>
        <p:spPr>
          <a:xfrm>
            <a:off x="1639782" y="1351708"/>
            <a:ext cx="3157220" cy="738664"/>
          </a:xfrm>
          <a:prstGeom prst="rect">
            <a:avLst/>
          </a:prstGeom>
        </p:spPr>
        <p:txBody>
          <a:bodyPr vert="horz" wrap="square" lIns="0" tIns="0" rIns="0" bIns="0" rtlCol="0">
            <a:spAutoFit/>
          </a:bodyPr>
          <a:lstStyle/>
          <a:p>
            <a:pPr marL="12700">
              <a:lnSpc>
                <a:spcPct val="100000"/>
              </a:lnSpc>
            </a:pPr>
            <a:r>
              <a:rPr sz="2400" b="1" spc="-5" dirty="0">
                <a:latin typeface="Arial"/>
                <a:cs typeface="Arial"/>
              </a:rPr>
              <a:t>Dược động học </a:t>
            </a:r>
            <a:r>
              <a:rPr sz="2400" b="1" dirty="0">
                <a:latin typeface="Arial"/>
                <a:cs typeface="Arial"/>
              </a:rPr>
              <a:t>các </a:t>
            </a:r>
            <a:r>
              <a:rPr sz="2400" b="1" spc="-5" dirty="0">
                <a:latin typeface="Arial"/>
                <a:cs typeface="Arial"/>
              </a:rPr>
              <a:t>loại</a:t>
            </a:r>
            <a:r>
              <a:rPr sz="2400" b="1" spc="-35" dirty="0">
                <a:latin typeface="Arial"/>
                <a:cs typeface="Arial"/>
              </a:rPr>
              <a:t> </a:t>
            </a:r>
            <a:r>
              <a:rPr sz="2400" b="1" spc="-5" dirty="0">
                <a:latin typeface="Arial"/>
                <a:cs typeface="Arial"/>
              </a:rPr>
              <a:t>insulin</a:t>
            </a:r>
            <a:endParaRPr sz="2400" b="1" dirty="0">
              <a:latin typeface="Arial"/>
              <a:cs typeface="Arial"/>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68808" y="694944"/>
            <a:ext cx="9537192" cy="5998464"/>
          </a:xfrm>
          <a:prstGeom prst="rect">
            <a:avLst/>
          </a:prstGeom>
          <a:blipFill>
            <a:blip r:embed="rId2" cstate="print"/>
            <a:stretch>
              <a:fillRect/>
            </a:stretch>
          </a:blipFill>
        </p:spPr>
        <p:txBody>
          <a:bodyPr wrap="square" lIns="0" tIns="0" rIns="0" bIns="0" rtlCol="0"/>
          <a:lstStyle/>
          <a:p>
            <a:endParaRPr/>
          </a:p>
        </p:txBody>
      </p:sp>
      <p:sp>
        <p:nvSpPr>
          <p:cNvPr id="4" name="object 3"/>
          <p:cNvSpPr txBox="1"/>
          <p:nvPr/>
        </p:nvSpPr>
        <p:spPr>
          <a:xfrm>
            <a:off x="4369420" y="296156"/>
            <a:ext cx="5037816" cy="369332"/>
          </a:xfrm>
          <a:prstGeom prst="rect">
            <a:avLst/>
          </a:prstGeom>
        </p:spPr>
        <p:txBody>
          <a:bodyPr vert="horz" wrap="square" lIns="0" tIns="0" rIns="0" bIns="0" rtlCol="0">
            <a:spAutoFit/>
          </a:bodyPr>
          <a:lstStyle/>
          <a:p>
            <a:pPr marL="12700">
              <a:lnSpc>
                <a:spcPct val="100000"/>
              </a:lnSpc>
            </a:pPr>
            <a:r>
              <a:rPr sz="2400" b="1" spc="-5" dirty="0">
                <a:latin typeface="Arial"/>
                <a:cs typeface="Arial"/>
              </a:rPr>
              <a:t>Dược động học </a:t>
            </a:r>
            <a:r>
              <a:rPr sz="2400" b="1" dirty="0">
                <a:latin typeface="Arial"/>
                <a:cs typeface="Arial"/>
              </a:rPr>
              <a:t>các </a:t>
            </a:r>
            <a:r>
              <a:rPr sz="2400" b="1" spc="-5" dirty="0">
                <a:latin typeface="Arial"/>
                <a:cs typeface="Arial"/>
              </a:rPr>
              <a:t>loại</a:t>
            </a:r>
            <a:r>
              <a:rPr sz="2400" b="1" spc="-40" dirty="0">
                <a:latin typeface="Arial"/>
                <a:cs typeface="Arial"/>
              </a:rPr>
              <a:t> </a:t>
            </a:r>
            <a:r>
              <a:rPr sz="2400" b="1" spc="-5" dirty="0">
                <a:latin typeface="Arial"/>
                <a:cs typeface="Arial"/>
              </a:rPr>
              <a:t>insulin</a:t>
            </a:r>
            <a:endParaRPr sz="2400" b="1" dirty="0">
              <a:latin typeface="Arial"/>
              <a:cs typeface="Arial"/>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651165" y="1274617"/>
          <a:ext cx="10418615" cy="4871435"/>
        </p:xfrm>
        <a:graphic>
          <a:graphicData uri="http://schemas.openxmlformats.org/drawingml/2006/table">
            <a:tbl>
              <a:tblPr firstRow="1" bandRow="1">
                <a:tableStyleId>{93296810-A885-4BE3-A3E7-6D5BEEA58F35}</a:tableStyleId>
              </a:tblPr>
              <a:tblGrid>
                <a:gridCol w="2083723"/>
                <a:gridCol w="2083723"/>
                <a:gridCol w="2083723"/>
                <a:gridCol w="2083723"/>
                <a:gridCol w="2083723"/>
              </a:tblGrid>
              <a:tr h="712829">
                <a:tc>
                  <a:txBody>
                    <a:bodyPr/>
                    <a:lstStyle/>
                    <a:p>
                      <a:pPr algn="ctr">
                        <a:lnSpc>
                          <a:spcPct val="115000"/>
                        </a:lnSpc>
                      </a:pPr>
                      <a:endParaRPr lang="en-US" sz="1800" dirty="0">
                        <a:latin typeface="Calibri"/>
                        <a:ea typeface="Times New Roman"/>
                        <a:cs typeface="Times New Roman"/>
                      </a:endParaRPr>
                    </a:p>
                  </a:txBody>
                  <a:tcPr marL="9525" marR="9525" marT="9525" marB="9525" anchor="ctr"/>
                </a:tc>
                <a:tc>
                  <a:txBody>
                    <a:bodyPr/>
                    <a:lstStyle/>
                    <a:p>
                      <a:pPr marL="0" marR="0" algn="ctr">
                        <a:lnSpc>
                          <a:spcPct val="115000"/>
                        </a:lnSpc>
                        <a:spcBef>
                          <a:spcPts val="0"/>
                        </a:spcBef>
                        <a:spcAft>
                          <a:spcPts val="1000"/>
                        </a:spcAft>
                      </a:pPr>
                      <a:r>
                        <a:rPr lang="en-US" sz="1800"/>
                        <a:t>Trước Ăn Sáng</a:t>
                      </a:r>
                      <a:endParaRPr lang="en-US" sz="1800">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1000"/>
                        </a:spcAft>
                      </a:pPr>
                      <a:r>
                        <a:rPr lang="en-US" sz="1800" dirty="0" err="1"/>
                        <a:t>Trước</a:t>
                      </a:r>
                      <a:r>
                        <a:rPr lang="en-US" sz="1800" dirty="0"/>
                        <a:t> </a:t>
                      </a:r>
                      <a:r>
                        <a:rPr lang="en-US" sz="1800" dirty="0" err="1"/>
                        <a:t>Ăn</a:t>
                      </a:r>
                      <a:r>
                        <a:rPr lang="en-US" sz="1800" dirty="0"/>
                        <a:t> </a:t>
                      </a:r>
                      <a:r>
                        <a:rPr lang="en-US" sz="1800" dirty="0" err="1"/>
                        <a:t>Trưa</a:t>
                      </a:r>
                      <a:endParaRPr lang="en-US" sz="1800" dirty="0">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1000"/>
                        </a:spcAft>
                      </a:pPr>
                      <a:r>
                        <a:rPr lang="en-US" sz="1800" dirty="0" err="1"/>
                        <a:t>Trước</a:t>
                      </a:r>
                      <a:r>
                        <a:rPr lang="en-US" sz="1800" dirty="0"/>
                        <a:t> </a:t>
                      </a:r>
                      <a:r>
                        <a:rPr lang="en-US" sz="1800" dirty="0" err="1"/>
                        <a:t>Ăn</a:t>
                      </a:r>
                      <a:r>
                        <a:rPr lang="en-US" sz="1800" dirty="0"/>
                        <a:t> </a:t>
                      </a:r>
                      <a:r>
                        <a:rPr lang="en-US" sz="1800" dirty="0" err="1"/>
                        <a:t>Chiều</a:t>
                      </a:r>
                      <a:endParaRPr lang="en-US" sz="1800" dirty="0">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1000"/>
                        </a:spcAft>
                      </a:pPr>
                      <a:r>
                        <a:rPr lang="en-US" sz="1800"/>
                        <a:t>Trước Khi Ngủ (22 Giờ)</a:t>
                      </a:r>
                      <a:endParaRPr lang="en-US" sz="1800">
                        <a:latin typeface="Calibri"/>
                        <a:ea typeface="Calibri"/>
                        <a:cs typeface="Times New Roman"/>
                      </a:endParaRPr>
                    </a:p>
                  </a:txBody>
                  <a:tcPr marL="9525" marR="9525" marT="9525" marB="9525" anchor="ctr"/>
                </a:tc>
              </a:tr>
              <a:tr h="712829">
                <a:tc>
                  <a:txBody>
                    <a:bodyPr/>
                    <a:lstStyle/>
                    <a:p>
                      <a:pPr algn="ctr">
                        <a:lnSpc>
                          <a:spcPct val="115000"/>
                        </a:lnSpc>
                      </a:pPr>
                      <a:endParaRPr lang="en-US" sz="1800">
                        <a:latin typeface="Calibri"/>
                        <a:ea typeface="Times New Roman"/>
                        <a:cs typeface="Times New Roman"/>
                      </a:endParaRPr>
                    </a:p>
                  </a:txBody>
                  <a:tcPr marL="9525" marR="9525" marT="9525" marB="9525" anchor="ctr"/>
                </a:tc>
                <a:tc>
                  <a:txBody>
                    <a:bodyPr/>
                    <a:lstStyle/>
                    <a:p>
                      <a:pPr algn="ctr">
                        <a:lnSpc>
                          <a:spcPct val="115000"/>
                        </a:lnSpc>
                      </a:pPr>
                      <a:endParaRPr lang="en-US" sz="1800">
                        <a:latin typeface="Calibri"/>
                        <a:ea typeface="Times New Roman"/>
                        <a:cs typeface="Times New Roman"/>
                      </a:endParaRPr>
                    </a:p>
                  </a:txBody>
                  <a:tcPr marL="9525" marR="9525" marT="9525" marB="9525" anchor="ctr"/>
                </a:tc>
                <a:tc>
                  <a:txBody>
                    <a:bodyPr/>
                    <a:lstStyle/>
                    <a:p>
                      <a:pPr algn="ctr">
                        <a:lnSpc>
                          <a:spcPct val="115000"/>
                        </a:lnSpc>
                      </a:pPr>
                      <a:endParaRPr lang="en-US" sz="1800" dirty="0">
                        <a:latin typeface="Calibri"/>
                        <a:ea typeface="Times New Roman"/>
                        <a:cs typeface="Times New Roman"/>
                      </a:endParaRPr>
                    </a:p>
                  </a:txBody>
                  <a:tcPr marL="9525" marR="9525" marT="9525" marB="9525" anchor="ctr"/>
                </a:tc>
                <a:tc>
                  <a:txBody>
                    <a:bodyPr/>
                    <a:lstStyle/>
                    <a:p>
                      <a:pPr algn="ctr">
                        <a:lnSpc>
                          <a:spcPct val="115000"/>
                        </a:lnSpc>
                      </a:pPr>
                      <a:endParaRPr lang="en-US" sz="1800">
                        <a:latin typeface="Calibri"/>
                        <a:ea typeface="Times New Roman"/>
                        <a:cs typeface="Times New Roman"/>
                      </a:endParaRPr>
                    </a:p>
                  </a:txBody>
                  <a:tcPr marL="9525" marR="9525" marT="9525" marB="9525" anchor="ctr"/>
                </a:tc>
                <a:tc>
                  <a:txBody>
                    <a:bodyPr/>
                    <a:lstStyle/>
                    <a:p>
                      <a:pPr algn="ctr">
                        <a:lnSpc>
                          <a:spcPct val="115000"/>
                        </a:lnSpc>
                      </a:pPr>
                      <a:endParaRPr lang="en-US" sz="1800">
                        <a:latin typeface="Calibri"/>
                        <a:ea typeface="Times New Roman"/>
                        <a:cs typeface="Times New Roman"/>
                      </a:endParaRPr>
                    </a:p>
                  </a:txBody>
                  <a:tcPr marL="9525" marR="9525" marT="9525" marB="9525" anchor="ctr"/>
                </a:tc>
              </a:tr>
              <a:tr h="712829">
                <a:tc>
                  <a:txBody>
                    <a:bodyPr/>
                    <a:lstStyle/>
                    <a:p>
                      <a:pPr marL="0" marR="0" algn="ctr">
                        <a:lnSpc>
                          <a:spcPct val="115000"/>
                        </a:lnSpc>
                        <a:spcBef>
                          <a:spcPts val="0"/>
                        </a:spcBef>
                        <a:spcAft>
                          <a:spcPts val="1000"/>
                        </a:spcAft>
                      </a:pPr>
                      <a:r>
                        <a:rPr lang="en-US" sz="1800" b="1" dirty="0" err="1"/>
                        <a:t>Phác</a:t>
                      </a:r>
                      <a:r>
                        <a:rPr lang="en-US" sz="1800" b="1" dirty="0"/>
                        <a:t> </a:t>
                      </a:r>
                      <a:r>
                        <a:rPr lang="en-US" sz="1800" b="1" dirty="0" err="1"/>
                        <a:t>Đồ</a:t>
                      </a:r>
                      <a:r>
                        <a:rPr lang="en-US" sz="1800" b="1" dirty="0"/>
                        <a:t> 1</a:t>
                      </a:r>
                      <a:endParaRPr lang="en-US" sz="1800" b="1" dirty="0">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1000"/>
                        </a:spcAft>
                      </a:pPr>
                      <a:r>
                        <a:rPr lang="en-US" sz="1800"/>
                        <a:t>Insulin nhanh</a:t>
                      </a:r>
                      <a:endParaRPr lang="en-US" sz="1800">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1000"/>
                        </a:spcAft>
                      </a:pPr>
                      <a:r>
                        <a:rPr lang="en-US" sz="1800"/>
                        <a:t>Insulin nhanh</a:t>
                      </a:r>
                      <a:endParaRPr lang="en-US" sz="1800">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1000"/>
                        </a:spcAft>
                      </a:pPr>
                      <a:r>
                        <a:rPr lang="en-US" sz="1800"/>
                        <a:t>Insulin nhanh</a:t>
                      </a:r>
                      <a:endParaRPr lang="en-US" sz="1800">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1000"/>
                        </a:spcAft>
                      </a:pPr>
                      <a:r>
                        <a:rPr lang="en-US" sz="1800"/>
                        <a:t>Insulin glargine</a:t>
                      </a:r>
                      <a:r>
                        <a:rPr lang="en-US" sz="1800" baseline="30000"/>
                        <a:t>(1)</a:t>
                      </a:r>
                      <a:endParaRPr lang="en-US" sz="1800">
                        <a:latin typeface="Calibri"/>
                        <a:ea typeface="Calibri"/>
                        <a:cs typeface="Times New Roman"/>
                      </a:endParaRPr>
                    </a:p>
                  </a:txBody>
                  <a:tcPr marL="9525" marR="9525" marT="9525" marB="9525" anchor="ctr"/>
                </a:tc>
              </a:tr>
              <a:tr h="946207">
                <a:tc>
                  <a:txBody>
                    <a:bodyPr/>
                    <a:lstStyle/>
                    <a:p>
                      <a:pPr marL="0" marR="0" algn="ctr">
                        <a:lnSpc>
                          <a:spcPct val="115000"/>
                        </a:lnSpc>
                        <a:spcBef>
                          <a:spcPts val="0"/>
                        </a:spcBef>
                        <a:spcAft>
                          <a:spcPts val="1000"/>
                        </a:spcAft>
                      </a:pPr>
                      <a:r>
                        <a:rPr lang="en-US" sz="1800" b="1" dirty="0" err="1"/>
                        <a:t>Phác</a:t>
                      </a:r>
                      <a:r>
                        <a:rPr lang="en-US" sz="1800" b="1" dirty="0"/>
                        <a:t> </a:t>
                      </a:r>
                      <a:r>
                        <a:rPr lang="en-US" sz="1800" b="1" dirty="0" err="1"/>
                        <a:t>Đồ</a:t>
                      </a:r>
                      <a:r>
                        <a:rPr lang="en-US" sz="1800" b="1" dirty="0"/>
                        <a:t> 2</a:t>
                      </a:r>
                      <a:endParaRPr lang="en-US" sz="1800" b="1" dirty="0">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1000"/>
                        </a:spcAft>
                      </a:pPr>
                      <a:r>
                        <a:rPr lang="en-US" sz="1800"/>
                        <a:t>Insulin nhanh và insulin NPH/ detemir</a:t>
                      </a:r>
                      <a:endParaRPr lang="en-US" sz="1800">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1000"/>
                        </a:spcAft>
                      </a:pPr>
                      <a:r>
                        <a:rPr lang="en-US" sz="1800"/>
                        <a:t>Insulin nhanh</a:t>
                      </a:r>
                      <a:endParaRPr lang="en-US" sz="1800">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1000"/>
                        </a:spcAft>
                      </a:pPr>
                      <a:r>
                        <a:rPr lang="en-US" sz="1800"/>
                        <a:t>Insulin nhanh và insulin NPH/ detemir</a:t>
                      </a:r>
                      <a:endParaRPr lang="en-US" sz="1800">
                        <a:latin typeface="Calibri"/>
                        <a:ea typeface="Calibri"/>
                        <a:cs typeface="Times New Roman"/>
                      </a:endParaRPr>
                    </a:p>
                  </a:txBody>
                  <a:tcPr marL="9525" marR="9525" marT="9525" marB="9525" anchor="ctr"/>
                </a:tc>
                <a:tc>
                  <a:txBody>
                    <a:bodyPr/>
                    <a:lstStyle/>
                    <a:p>
                      <a:pPr algn="ctr">
                        <a:lnSpc>
                          <a:spcPct val="115000"/>
                        </a:lnSpc>
                      </a:pPr>
                      <a:endParaRPr lang="en-US" sz="1800">
                        <a:latin typeface="Calibri"/>
                        <a:ea typeface="Times New Roman"/>
                        <a:cs typeface="Times New Roman"/>
                      </a:endParaRPr>
                    </a:p>
                  </a:txBody>
                  <a:tcPr marL="9525" marR="9525" marT="9525" marB="9525" anchor="ctr"/>
                </a:tc>
              </a:tr>
              <a:tr h="712829">
                <a:tc>
                  <a:txBody>
                    <a:bodyPr/>
                    <a:lstStyle/>
                    <a:p>
                      <a:pPr marL="0" marR="0" algn="ctr">
                        <a:lnSpc>
                          <a:spcPct val="115000"/>
                        </a:lnSpc>
                        <a:spcBef>
                          <a:spcPts val="0"/>
                        </a:spcBef>
                        <a:spcAft>
                          <a:spcPts val="1000"/>
                        </a:spcAft>
                      </a:pPr>
                      <a:r>
                        <a:rPr lang="en-US" sz="1800" b="1" dirty="0" err="1"/>
                        <a:t>Phác</a:t>
                      </a:r>
                      <a:r>
                        <a:rPr lang="en-US" sz="1800" b="1" dirty="0"/>
                        <a:t> </a:t>
                      </a:r>
                      <a:r>
                        <a:rPr lang="en-US" sz="1800" b="1" dirty="0" err="1"/>
                        <a:t>Đồ</a:t>
                      </a:r>
                      <a:r>
                        <a:rPr lang="en-US" sz="1800" b="1" dirty="0"/>
                        <a:t> 3</a:t>
                      </a:r>
                      <a:endParaRPr lang="en-US" sz="1800" b="1" dirty="0">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1000"/>
                        </a:spcAft>
                      </a:pPr>
                      <a:r>
                        <a:rPr lang="en-US" sz="1800"/>
                        <a:t>Insulin nhanh và insulin NPH</a:t>
                      </a:r>
                      <a:endParaRPr lang="en-US" sz="1800">
                        <a:latin typeface="Calibri"/>
                        <a:ea typeface="Calibri"/>
                        <a:cs typeface="Times New Roman"/>
                      </a:endParaRPr>
                    </a:p>
                  </a:txBody>
                  <a:tcPr marL="9525" marR="9525" marT="9525" marB="9525" anchor="ctr"/>
                </a:tc>
                <a:tc>
                  <a:txBody>
                    <a:bodyPr/>
                    <a:lstStyle/>
                    <a:p>
                      <a:pPr algn="ctr">
                        <a:lnSpc>
                          <a:spcPct val="115000"/>
                        </a:lnSpc>
                      </a:pPr>
                      <a:endParaRPr lang="en-US" sz="1800">
                        <a:latin typeface="Calibri"/>
                        <a:ea typeface="Times New Roman"/>
                        <a:cs typeface="Times New Roman"/>
                      </a:endParaRPr>
                    </a:p>
                  </a:txBody>
                  <a:tcPr marL="9525" marR="9525" marT="9525" marB="9525" anchor="ctr"/>
                </a:tc>
                <a:tc>
                  <a:txBody>
                    <a:bodyPr/>
                    <a:lstStyle/>
                    <a:p>
                      <a:pPr marL="0" marR="0" algn="ctr">
                        <a:lnSpc>
                          <a:spcPct val="115000"/>
                        </a:lnSpc>
                        <a:spcBef>
                          <a:spcPts val="0"/>
                        </a:spcBef>
                        <a:spcAft>
                          <a:spcPts val="1000"/>
                        </a:spcAft>
                      </a:pPr>
                      <a:r>
                        <a:rPr lang="en-US" sz="1800"/>
                        <a:t>Insulin nhanh và insulin NPH</a:t>
                      </a:r>
                      <a:endParaRPr lang="en-US" sz="1800">
                        <a:latin typeface="Calibri"/>
                        <a:ea typeface="Calibri"/>
                        <a:cs typeface="Times New Roman"/>
                      </a:endParaRPr>
                    </a:p>
                  </a:txBody>
                  <a:tcPr marL="9525" marR="9525" marT="9525" marB="9525" anchor="ctr"/>
                </a:tc>
                <a:tc>
                  <a:txBody>
                    <a:bodyPr/>
                    <a:lstStyle/>
                    <a:p>
                      <a:pPr algn="ctr">
                        <a:lnSpc>
                          <a:spcPct val="115000"/>
                        </a:lnSpc>
                      </a:pPr>
                      <a:endParaRPr lang="en-US" sz="1800">
                        <a:latin typeface="Calibri"/>
                        <a:ea typeface="Times New Roman"/>
                        <a:cs typeface="Times New Roman"/>
                      </a:endParaRPr>
                    </a:p>
                  </a:txBody>
                  <a:tcPr marL="9525" marR="9525" marT="9525" marB="9525" anchor="ctr"/>
                </a:tc>
              </a:tr>
              <a:tr h="712829">
                <a:tc>
                  <a:txBody>
                    <a:bodyPr/>
                    <a:lstStyle/>
                    <a:p>
                      <a:pPr marL="0" marR="0" algn="ctr">
                        <a:lnSpc>
                          <a:spcPct val="115000"/>
                        </a:lnSpc>
                        <a:spcBef>
                          <a:spcPts val="0"/>
                        </a:spcBef>
                        <a:spcAft>
                          <a:spcPts val="1000"/>
                        </a:spcAft>
                      </a:pPr>
                      <a:r>
                        <a:rPr lang="en-US" sz="1800" b="1" dirty="0" err="1"/>
                        <a:t>Phác</a:t>
                      </a:r>
                      <a:r>
                        <a:rPr lang="en-US" sz="1800" b="1" dirty="0"/>
                        <a:t> </a:t>
                      </a:r>
                      <a:r>
                        <a:rPr lang="en-US" sz="1800" b="1" dirty="0" err="1"/>
                        <a:t>Đồ</a:t>
                      </a:r>
                      <a:r>
                        <a:rPr lang="en-US" sz="1800" b="1" dirty="0"/>
                        <a:t> 4</a:t>
                      </a:r>
                      <a:endParaRPr lang="en-US" sz="1800" b="1" dirty="0">
                        <a:latin typeface="Calibri"/>
                        <a:ea typeface="Calibri"/>
                        <a:cs typeface="Times New Roman"/>
                      </a:endParaRPr>
                    </a:p>
                  </a:txBody>
                  <a:tcPr marL="9525" marR="9525" marT="9525" marB="9525" anchor="ct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n-US" sz="1800" dirty="0"/>
                        <a:t>Insulin </a:t>
                      </a:r>
                      <a:r>
                        <a:rPr lang="en-US" sz="1800" dirty="0" err="1"/>
                        <a:t>nhanh</a:t>
                      </a:r>
                      <a:r>
                        <a:rPr lang="en-US" sz="1800" dirty="0"/>
                        <a:t> </a:t>
                      </a:r>
                      <a:r>
                        <a:rPr lang="en-US" sz="1800" dirty="0" err="1" smtClean="0"/>
                        <a:t>và</a:t>
                      </a:r>
                      <a:r>
                        <a:rPr lang="en-US" sz="1800" dirty="0" smtClean="0"/>
                        <a:t> insulin NPH</a:t>
                      </a:r>
                      <a:endParaRPr lang="en-US" sz="1800" dirty="0" smtClean="0">
                        <a:latin typeface="+mn-lt"/>
                        <a:ea typeface="Calibri"/>
                        <a:cs typeface="Times New Roman"/>
                      </a:endParaRPr>
                    </a:p>
                    <a:p>
                      <a:pPr marL="0" marR="0" algn="ctr">
                        <a:lnSpc>
                          <a:spcPct val="115000"/>
                        </a:lnSpc>
                        <a:spcBef>
                          <a:spcPts val="0"/>
                        </a:spcBef>
                        <a:spcAft>
                          <a:spcPts val="1000"/>
                        </a:spcAft>
                      </a:pPr>
                      <a:endParaRPr lang="en-US" sz="1800" dirty="0">
                        <a:latin typeface="Calibri"/>
                        <a:ea typeface="Calibri"/>
                        <a:cs typeface="Times New Roman"/>
                      </a:endParaRPr>
                    </a:p>
                  </a:txBody>
                  <a:tcPr marL="9525" marR="9525" marT="9525" marB="9525" anchor="ctr"/>
                </a:tc>
                <a:tc>
                  <a:txBody>
                    <a:bodyPr/>
                    <a:lstStyle/>
                    <a:p>
                      <a:pPr algn="ctr">
                        <a:lnSpc>
                          <a:spcPct val="115000"/>
                        </a:lnSpc>
                      </a:pPr>
                      <a:endParaRPr lang="en-US" sz="1800" dirty="0">
                        <a:latin typeface="Calibri"/>
                        <a:ea typeface="Times New Roman"/>
                        <a:cs typeface="Times New Roman"/>
                      </a:endParaRPr>
                    </a:p>
                  </a:txBody>
                  <a:tcPr marL="9525" marR="9525" marT="9525" marB="9525" anchor="ctr"/>
                </a:tc>
                <a:tc>
                  <a:txBody>
                    <a:bodyPr/>
                    <a:lstStyle/>
                    <a:p>
                      <a:pPr marL="0" marR="0" algn="ctr">
                        <a:lnSpc>
                          <a:spcPct val="115000"/>
                        </a:lnSpc>
                        <a:spcBef>
                          <a:spcPts val="0"/>
                        </a:spcBef>
                        <a:spcAft>
                          <a:spcPts val="1000"/>
                        </a:spcAft>
                      </a:pPr>
                      <a:r>
                        <a:rPr lang="en-US" sz="1800"/>
                        <a:t>Insulin nhanh</a:t>
                      </a:r>
                      <a:endParaRPr lang="en-US" sz="1800">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1000"/>
                        </a:spcAft>
                      </a:pPr>
                      <a:r>
                        <a:rPr lang="en-US" sz="1800" dirty="0"/>
                        <a:t>Insulin NPH</a:t>
                      </a:r>
                      <a:endParaRPr lang="en-US" sz="1800" dirty="0">
                        <a:latin typeface="Calibri"/>
                        <a:ea typeface="Calibri"/>
                        <a:cs typeface="Times New Roman"/>
                      </a:endParaRPr>
                    </a:p>
                  </a:txBody>
                  <a:tcPr marL="9525" marR="9525" marT="9525" marB="9525" anchor="ctr"/>
                </a:tc>
              </a:tr>
            </a:tbl>
          </a:graphicData>
        </a:graphic>
      </p:graphicFrame>
      <p:sp>
        <p:nvSpPr>
          <p:cNvPr id="4" name="object 2"/>
          <p:cNvSpPr txBox="1">
            <a:spLocks noGrp="1"/>
          </p:cNvSpPr>
          <p:nvPr>
            <p:ph type="title"/>
          </p:nvPr>
        </p:nvSpPr>
        <p:spPr>
          <a:xfrm>
            <a:off x="1330011" y="92905"/>
            <a:ext cx="7010400" cy="927432"/>
          </a:xfrm>
          <a:prstGeom prst="rect">
            <a:avLst/>
          </a:prstGeom>
          <a:ln>
            <a:solidFill>
              <a:schemeClr val="bg1"/>
            </a:solidFill>
          </a:ln>
        </p:spPr>
        <p:style>
          <a:lnRef idx="2">
            <a:schemeClr val="accent2"/>
          </a:lnRef>
          <a:fillRef idx="1001">
            <a:schemeClr val="lt1"/>
          </a:fillRef>
          <a:effectRef idx="0">
            <a:schemeClr val="accent2"/>
          </a:effectRef>
          <a:fontRef idx="minor">
            <a:schemeClr val="dk1"/>
          </a:fontRef>
        </p:style>
        <p:txBody>
          <a:bodyPr vert="horz" wrap="square" lIns="0" tIns="430783" rIns="0" bIns="0" rtlCol="0">
            <a:spAutoFit/>
          </a:bodyPr>
          <a:lstStyle/>
          <a:p>
            <a:pPr marL="2047875" algn="ctr">
              <a:lnSpc>
                <a:spcPct val="100000"/>
              </a:lnSpc>
            </a:pPr>
            <a:r>
              <a:rPr sz="3200" b="1" spc="-5" dirty="0">
                <a:solidFill>
                  <a:srgbClr val="0070C0"/>
                </a:solidFill>
              </a:rPr>
              <a:t>Một số phác đồ</a:t>
            </a:r>
            <a:r>
              <a:rPr sz="3200" b="1" spc="-15" dirty="0">
                <a:solidFill>
                  <a:srgbClr val="0070C0"/>
                </a:solidFill>
              </a:rPr>
              <a:t> </a:t>
            </a:r>
            <a:r>
              <a:rPr sz="3200" b="1" spc="-5" dirty="0">
                <a:solidFill>
                  <a:srgbClr val="0070C0"/>
                </a:solidFill>
              </a:rPr>
              <a:t>insulin</a:t>
            </a:r>
            <a:endParaRPr sz="3200" b="1" dirty="0">
              <a:solidFill>
                <a:srgbClr val="0070C0"/>
              </a:solidFill>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554182" y="1267385"/>
            <a:ext cx="11083636" cy="863973"/>
          </a:xfrm>
          <a:custGeom>
            <a:avLst/>
            <a:gdLst/>
            <a:ahLst/>
            <a:cxnLst/>
            <a:rect l="l" t="t" r="r" b="b"/>
            <a:pathLst>
              <a:path w="9144000" h="979169">
                <a:moveTo>
                  <a:pt x="0" y="0"/>
                </a:moveTo>
                <a:lnTo>
                  <a:pt x="0" y="979170"/>
                </a:lnTo>
                <a:lnTo>
                  <a:pt x="9144000" y="979169"/>
                </a:lnTo>
                <a:lnTo>
                  <a:pt x="9144000" y="0"/>
                </a:lnTo>
                <a:lnTo>
                  <a:pt x="0" y="0"/>
                </a:lnTo>
                <a:close/>
              </a:path>
            </a:pathLst>
          </a:custGeom>
          <a:solidFill>
            <a:srgbClr val="FFFFFF"/>
          </a:solidFill>
        </p:spPr>
        <p:txBody>
          <a:bodyPr wrap="square" lIns="0" tIns="0" rIns="0" bIns="0" rtlCol="0"/>
          <a:lstStyle/>
          <a:p>
            <a:endParaRPr/>
          </a:p>
        </p:txBody>
      </p:sp>
      <p:sp>
        <p:nvSpPr>
          <p:cNvPr id="4" name="object 4"/>
          <p:cNvSpPr/>
          <p:nvPr/>
        </p:nvSpPr>
        <p:spPr>
          <a:xfrm>
            <a:off x="1027084" y="1630456"/>
            <a:ext cx="10367818" cy="4219015"/>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sldNum" sz="quarter" idx="4294967295"/>
          </p:nvPr>
        </p:nvSpPr>
        <p:spPr>
          <a:xfrm>
            <a:off x="5083079" y="6084178"/>
            <a:ext cx="5918970" cy="153888"/>
          </a:xfrm>
          <a:prstGeom prst="rect">
            <a:avLst/>
          </a:prstGeom>
        </p:spPr>
        <p:txBody>
          <a:bodyPr vert="horz" wrap="square" lIns="0" tIns="0" rIns="0" bIns="0" rtlCol="0">
            <a:spAutoFit/>
          </a:bodyPr>
          <a:lstStyle/>
          <a:p>
            <a:pPr marL="4703445">
              <a:lnSpc>
                <a:spcPts val="1240"/>
              </a:lnSpc>
            </a:pPr>
            <a:fld id="{81D60167-4931-47E6-BA6A-407CBD079E47}" type="slidenum">
              <a:rPr dirty="0"/>
              <a:pPr marL="4703445">
                <a:lnSpc>
                  <a:spcPts val="1240"/>
                </a:lnSpc>
              </a:pPr>
              <a:t>79</a:t>
            </a:fld>
            <a:endParaRPr dirty="0"/>
          </a:p>
        </p:txBody>
      </p:sp>
      <p:sp>
        <p:nvSpPr>
          <p:cNvPr id="7" name="object 2"/>
          <p:cNvSpPr txBox="1">
            <a:spLocks noGrp="1"/>
          </p:cNvSpPr>
          <p:nvPr>
            <p:ph type="title"/>
          </p:nvPr>
        </p:nvSpPr>
        <p:spPr>
          <a:xfrm>
            <a:off x="838200" y="481060"/>
            <a:ext cx="10515600" cy="927432"/>
          </a:xfrm>
          <a:prstGeom prst="rect">
            <a:avLst/>
          </a:prstGeom>
        </p:spPr>
        <p:txBody>
          <a:bodyPr vert="horz" wrap="square" lIns="0" tIns="430783" rIns="0" bIns="0" rtlCol="0">
            <a:spAutoFit/>
          </a:bodyPr>
          <a:lstStyle/>
          <a:p>
            <a:pPr marL="2047875">
              <a:lnSpc>
                <a:spcPct val="100000"/>
              </a:lnSpc>
            </a:pPr>
            <a:r>
              <a:rPr sz="3200" b="1" spc="-5" dirty="0">
                <a:solidFill>
                  <a:srgbClr val="0070C0"/>
                </a:solidFill>
              </a:rPr>
              <a:t>Một số phác đồ</a:t>
            </a:r>
            <a:r>
              <a:rPr sz="3200" b="1" spc="-15" dirty="0">
                <a:solidFill>
                  <a:srgbClr val="0070C0"/>
                </a:solidFill>
              </a:rPr>
              <a:t> </a:t>
            </a:r>
            <a:r>
              <a:rPr sz="3200" b="1" spc="-5" dirty="0">
                <a:solidFill>
                  <a:srgbClr val="0070C0"/>
                </a:solidFill>
              </a:rPr>
              <a:t>insulin</a:t>
            </a:r>
            <a:endParaRPr sz="3200" b="1" dirty="0">
              <a:solidFill>
                <a:srgbClr val="0070C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8000" y="304800"/>
            <a:ext cx="11074400" cy="457200"/>
          </a:xfrm>
          <a:prstGeom prst="rect">
            <a:avLst/>
          </a:prstGeom>
          <a:ln>
            <a:no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sz="3200" b="1" dirty="0">
                <a:solidFill>
                  <a:schemeClr val="tx2">
                    <a:lumMod val="50000"/>
                  </a:schemeClr>
                </a:solidFill>
              </a:rPr>
              <a:t>ĐẠI CƯƠNG</a:t>
            </a:r>
          </a:p>
        </p:txBody>
      </p:sp>
      <p:cxnSp>
        <p:nvCxnSpPr>
          <p:cNvPr id="6" name="Straight Connector 5"/>
          <p:cNvCxnSpPr/>
          <p:nvPr/>
        </p:nvCxnSpPr>
        <p:spPr>
          <a:xfrm>
            <a:off x="508000" y="762000"/>
            <a:ext cx="11074400" cy="1588"/>
          </a:xfrm>
          <a:prstGeom prst="line">
            <a:avLst/>
          </a:prstGeom>
        </p:spPr>
        <p:style>
          <a:lnRef idx="3">
            <a:schemeClr val="accent5"/>
          </a:lnRef>
          <a:fillRef idx="0">
            <a:schemeClr val="accent5"/>
          </a:fillRef>
          <a:effectRef idx="2">
            <a:schemeClr val="accent5"/>
          </a:effectRef>
          <a:fontRef idx="minor">
            <a:schemeClr val="tx1"/>
          </a:fontRef>
        </p:style>
      </p:cxnSp>
      <p:sp>
        <p:nvSpPr>
          <p:cNvPr id="15" name="Slide Number Placeholder 14"/>
          <p:cNvSpPr>
            <a:spLocks noGrp="1"/>
          </p:cNvSpPr>
          <p:nvPr>
            <p:ph type="sldNum" sz="quarter" idx="12"/>
          </p:nvPr>
        </p:nvSpPr>
        <p:spPr/>
        <p:txBody>
          <a:bodyPr/>
          <a:lstStyle/>
          <a:p>
            <a:pPr>
              <a:defRPr/>
            </a:pPr>
            <a:fld id="{4D2AD7FB-0743-4BB4-B6D9-889540E220AD}" type="slidenum">
              <a:rPr lang="en-US" smtClean="0"/>
              <a:pPr>
                <a:defRPr/>
              </a:pPr>
              <a:t>8</a:t>
            </a:fld>
            <a:endParaRPr lang="en-US"/>
          </a:p>
        </p:txBody>
      </p:sp>
      <p:sp>
        <p:nvSpPr>
          <p:cNvPr id="11" name="TextBox 10"/>
          <p:cNvSpPr txBox="1"/>
          <p:nvPr/>
        </p:nvSpPr>
        <p:spPr>
          <a:xfrm>
            <a:off x="858982" y="401774"/>
            <a:ext cx="2702984" cy="461665"/>
          </a:xfrm>
          <a:prstGeom prst="rect">
            <a:avLst/>
          </a:prstGeom>
          <a:noFill/>
        </p:spPr>
        <p:txBody>
          <a:bodyPr wrap="none" rtlCol="0">
            <a:spAutoFit/>
          </a:bodyPr>
          <a:lstStyle/>
          <a:p>
            <a:r>
              <a:rPr lang="en-US" sz="2400" dirty="0" smtClean="0"/>
              <a:t>2 . </a:t>
            </a:r>
            <a:r>
              <a:rPr lang="en-US" sz="2400" dirty="0" err="1" smtClean="0"/>
              <a:t>Cơ</a:t>
            </a:r>
            <a:r>
              <a:rPr lang="en-US" sz="2400" dirty="0" smtClean="0"/>
              <a:t> </a:t>
            </a:r>
            <a:r>
              <a:rPr lang="en-US" sz="2400" dirty="0" err="1" smtClean="0"/>
              <a:t>chế</a:t>
            </a:r>
            <a:r>
              <a:rPr lang="en-US" sz="2400" dirty="0" smtClean="0"/>
              <a:t> </a:t>
            </a:r>
            <a:r>
              <a:rPr lang="en-US" sz="2400" dirty="0" err="1" smtClean="0"/>
              <a:t>bệnh</a:t>
            </a:r>
            <a:r>
              <a:rPr lang="en-US" sz="2400" dirty="0" smtClean="0"/>
              <a:t> </a:t>
            </a:r>
            <a:r>
              <a:rPr lang="en-US" sz="2400" dirty="0" err="1" smtClean="0"/>
              <a:t>sinh</a:t>
            </a:r>
            <a:endParaRPr lang="en-US" sz="2400" dirty="0"/>
          </a:p>
        </p:txBody>
      </p:sp>
      <p:sp>
        <p:nvSpPr>
          <p:cNvPr id="10" name="object 10"/>
          <p:cNvSpPr/>
          <p:nvPr/>
        </p:nvSpPr>
        <p:spPr>
          <a:xfrm>
            <a:off x="1122217" y="990600"/>
            <a:ext cx="10335491" cy="5008418"/>
          </a:xfrm>
          <a:prstGeom prst="rect">
            <a:avLst/>
          </a:prstGeom>
          <a:blipFill>
            <a:blip r:embed="rId3" cstate="print"/>
            <a:stretch>
              <a:fillRect/>
            </a:stretch>
          </a:blipFill>
        </p:spPr>
        <p:txBody>
          <a:bodyPr wrap="square" lIns="0" tIns="0" rIns="0" bIns="0" rtlCol="0"/>
          <a:lstStyle/>
          <a:p>
            <a:endParaRPr sz="135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397930"/>
            <a:ext cx="10515600" cy="927432"/>
          </a:xfrm>
          <a:prstGeom prst="rect">
            <a:avLst/>
          </a:prstGeom>
        </p:spPr>
        <p:txBody>
          <a:bodyPr vert="horz" wrap="square" lIns="0" tIns="430783" rIns="0" bIns="0" rtlCol="0">
            <a:spAutoFit/>
          </a:bodyPr>
          <a:lstStyle/>
          <a:p>
            <a:pPr marL="2047875">
              <a:lnSpc>
                <a:spcPct val="100000"/>
              </a:lnSpc>
            </a:pPr>
            <a:r>
              <a:rPr sz="3200" b="1" spc="-5" dirty="0">
                <a:solidFill>
                  <a:srgbClr val="0070C0"/>
                </a:solidFill>
              </a:rPr>
              <a:t>Một số phác đồ</a:t>
            </a:r>
            <a:r>
              <a:rPr sz="3200" b="1" spc="-15" dirty="0">
                <a:solidFill>
                  <a:srgbClr val="0070C0"/>
                </a:solidFill>
              </a:rPr>
              <a:t> </a:t>
            </a:r>
            <a:r>
              <a:rPr sz="3200" b="1" spc="-5" dirty="0">
                <a:solidFill>
                  <a:srgbClr val="0070C0"/>
                </a:solidFill>
              </a:rPr>
              <a:t>insulin</a:t>
            </a:r>
            <a:endParaRPr sz="3200" b="1" dirty="0">
              <a:solidFill>
                <a:srgbClr val="0070C0"/>
              </a:solidFill>
            </a:endParaRPr>
          </a:p>
        </p:txBody>
      </p:sp>
      <p:sp>
        <p:nvSpPr>
          <p:cNvPr id="3" name="object 3"/>
          <p:cNvSpPr/>
          <p:nvPr/>
        </p:nvSpPr>
        <p:spPr>
          <a:xfrm>
            <a:off x="1662546" y="1748118"/>
            <a:ext cx="9747133" cy="3839134"/>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sldNum" sz="quarter" idx="4294967295"/>
          </p:nvPr>
        </p:nvSpPr>
        <p:spPr>
          <a:xfrm>
            <a:off x="5083079" y="6084178"/>
            <a:ext cx="5918970" cy="153888"/>
          </a:xfrm>
          <a:prstGeom prst="rect">
            <a:avLst/>
          </a:prstGeom>
        </p:spPr>
        <p:txBody>
          <a:bodyPr vert="horz" wrap="square" lIns="0" tIns="0" rIns="0" bIns="0" rtlCol="0">
            <a:spAutoFit/>
          </a:bodyPr>
          <a:lstStyle/>
          <a:p>
            <a:pPr marL="4703445">
              <a:lnSpc>
                <a:spcPts val="1240"/>
              </a:lnSpc>
            </a:pPr>
            <a:fld id="{81D60167-4931-47E6-BA6A-407CBD079E47}" type="slidenum">
              <a:rPr dirty="0"/>
              <a:pPr marL="4703445">
                <a:lnSpc>
                  <a:spcPts val="1240"/>
                </a:lnSpc>
              </a:pPr>
              <a:t>80</a:t>
            </a:fld>
            <a:endParaRPr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564190"/>
            <a:ext cx="10515600" cy="927432"/>
          </a:xfrm>
          <a:prstGeom prst="rect">
            <a:avLst/>
          </a:prstGeom>
        </p:spPr>
        <p:txBody>
          <a:bodyPr vert="horz" wrap="square" lIns="0" tIns="430783" rIns="0" bIns="0" rtlCol="0">
            <a:spAutoFit/>
          </a:bodyPr>
          <a:lstStyle/>
          <a:p>
            <a:pPr marL="2047875">
              <a:lnSpc>
                <a:spcPct val="100000"/>
              </a:lnSpc>
            </a:pPr>
            <a:r>
              <a:rPr sz="3200" b="1" spc="-5" dirty="0">
                <a:solidFill>
                  <a:srgbClr val="0070C0"/>
                </a:solidFill>
              </a:rPr>
              <a:t>Một số phác đồ</a:t>
            </a:r>
            <a:r>
              <a:rPr sz="3200" b="1" spc="-15" dirty="0">
                <a:solidFill>
                  <a:srgbClr val="0070C0"/>
                </a:solidFill>
              </a:rPr>
              <a:t> </a:t>
            </a:r>
            <a:r>
              <a:rPr sz="3200" b="1" spc="-5" dirty="0">
                <a:solidFill>
                  <a:srgbClr val="0070C0"/>
                </a:solidFill>
              </a:rPr>
              <a:t>insulin</a:t>
            </a:r>
            <a:endParaRPr sz="3200" b="1" dirty="0">
              <a:solidFill>
                <a:srgbClr val="0070C0"/>
              </a:solidFill>
            </a:endParaRPr>
          </a:p>
        </p:txBody>
      </p:sp>
      <p:sp>
        <p:nvSpPr>
          <p:cNvPr id="3" name="object 3"/>
          <p:cNvSpPr/>
          <p:nvPr/>
        </p:nvSpPr>
        <p:spPr>
          <a:xfrm>
            <a:off x="1477818" y="1613647"/>
            <a:ext cx="9918007" cy="4235823"/>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sldNum" sz="quarter" idx="4294967295"/>
          </p:nvPr>
        </p:nvSpPr>
        <p:spPr>
          <a:xfrm>
            <a:off x="5083079" y="6084178"/>
            <a:ext cx="5918970" cy="153888"/>
          </a:xfrm>
          <a:prstGeom prst="rect">
            <a:avLst/>
          </a:prstGeom>
        </p:spPr>
        <p:txBody>
          <a:bodyPr vert="horz" wrap="square" lIns="0" tIns="0" rIns="0" bIns="0" rtlCol="0">
            <a:spAutoFit/>
          </a:bodyPr>
          <a:lstStyle/>
          <a:p>
            <a:pPr marL="4703445">
              <a:lnSpc>
                <a:spcPts val="1240"/>
              </a:lnSpc>
            </a:pPr>
            <a:fld id="{81D60167-4931-47E6-BA6A-407CBD079E47}" type="slidenum">
              <a:rPr dirty="0"/>
              <a:pPr marL="4703445">
                <a:lnSpc>
                  <a:spcPts val="1240"/>
                </a:lnSpc>
              </a:pPr>
              <a:t>81</a:t>
            </a:fld>
            <a:endParaRPr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554182" y="1267385"/>
            <a:ext cx="11083636" cy="863973"/>
          </a:xfrm>
          <a:custGeom>
            <a:avLst/>
            <a:gdLst/>
            <a:ahLst/>
            <a:cxnLst/>
            <a:rect l="l" t="t" r="r" b="b"/>
            <a:pathLst>
              <a:path w="9144000" h="979169">
                <a:moveTo>
                  <a:pt x="0" y="0"/>
                </a:moveTo>
                <a:lnTo>
                  <a:pt x="0" y="979170"/>
                </a:lnTo>
                <a:lnTo>
                  <a:pt x="9144000" y="979169"/>
                </a:lnTo>
                <a:lnTo>
                  <a:pt x="9144000" y="0"/>
                </a:lnTo>
                <a:lnTo>
                  <a:pt x="0" y="0"/>
                </a:lnTo>
                <a:close/>
              </a:path>
            </a:pathLst>
          </a:custGeom>
          <a:solidFill>
            <a:srgbClr val="FFFFFF"/>
          </a:solidFill>
        </p:spPr>
        <p:txBody>
          <a:bodyPr wrap="square" lIns="0" tIns="0" rIns="0" bIns="0" rtlCol="0"/>
          <a:lstStyle/>
          <a:p>
            <a:endParaRPr/>
          </a:p>
        </p:txBody>
      </p:sp>
      <p:sp>
        <p:nvSpPr>
          <p:cNvPr id="4" name="object 4"/>
          <p:cNvSpPr/>
          <p:nvPr/>
        </p:nvSpPr>
        <p:spPr>
          <a:xfrm>
            <a:off x="923636" y="1805268"/>
            <a:ext cx="10313324" cy="3506320"/>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sldNum" sz="quarter" idx="4294967295"/>
          </p:nvPr>
        </p:nvSpPr>
        <p:spPr>
          <a:xfrm>
            <a:off x="5083079" y="6084178"/>
            <a:ext cx="5918970" cy="153888"/>
          </a:xfrm>
          <a:prstGeom prst="rect">
            <a:avLst/>
          </a:prstGeom>
        </p:spPr>
        <p:txBody>
          <a:bodyPr vert="horz" wrap="square" lIns="0" tIns="0" rIns="0" bIns="0" rtlCol="0">
            <a:spAutoFit/>
          </a:bodyPr>
          <a:lstStyle/>
          <a:p>
            <a:pPr marL="4703445">
              <a:lnSpc>
                <a:spcPts val="1240"/>
              </a:lnSpc>
            </a:pPr>
            <a:fld id="{81D60167-4931-47E6-BA6A-407CBD079E47}" type="slidenum">
              <a:rPr dirty="0"/>
              <a:pPr marL="4703445">
                <a:lnSpc>
                  <a:spcPts val="1240"/>
                </a:lnSpc>
              </a:pPr>
              <a:t>82</a:t>
            </a:fld>
            <a:endParaRPr dirty="0"/>
          </a:p>
        </p:txBody>
      </p:sp>
      <p:sp>
        <p:nvSpPr>
          <p:cNvPr id="7" name="object 2"/>
          <p:cNvSpPr txBox="1">
            <a:spLocks noGrp="1"/>
          </p:cNvSpPr>
          <p:nvPr>
            <p:ph type="title"/>
          </p:nvPr>
        </p:nvSpPr>
        <p:spPr>
          <a:xfrm>
            <a:off x="838200" y="564190"/>
            <a:ext cx="10515600" cy="927432"/>
          </a:xfrm>
          <a:prstGeom prst="rect">
            <a:avLst/>
          </a:prstGeom>
        </p:spPr>
        <p:txBody>
          <a:bodyPr vert="horz" wrap="square" lIns="0" tIns="430783" rIns="0" bIns="0" rtlCol="0">
            <a:spAutoFit/>
          </a:bodyPr>
          <a:lstStyle/>
          <a:p>
            <a:pPr marL="2047875">
              <a:lnSpc>
                <a:spcPct val="100000"/>
              </a:lnSpc>
            </a:pPr>
            <a:r>
              <a:rPr sz="3200" spc="-5" dirty="0">
                <a:solidFill>
                  <a:srgbClr val="0070C0"/>
                </a:solidFill>
              </a:rPr>
              <a:t>Một số phác đồ</a:t>
            </a:r>
            <a:r>
              <a:rPr sz="3200" spc="-15" dirty="0">
                <a:solidFill>
                  <a:srgbClr val="0070C0"/>
                </a:solidFill>
              </a:rPr>
              <a:t> </a:t>
            </a:r>
            <a:r>
              <a:rPr sz="3200" spc="-5" dirty="0">
                <a:solidFill>
                  <a:srgbClr val="0070C0"/>
                </a:solidFill>
              </a:rPr>
              <a:t>insulin</a:t>
            </a:r>
            <a:endParaRPr sz="3200" dirty="0">
              <a:solidFill>
                <a:srgbClr val="0070C0"/>
              </a:solidFil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554182" y="1267385"/>
            <a:ext cx="11083636" cy="863973"/>
          </a:xfrm>
          <a:custGeom>
            <a:avLst/>
            <a:gdLst/>
            <a:ahLst/>
            <a:cxnLst/>
            <a:rect l="l" t="t" r="r" b="b"/>
            <a:pathLst>
              <a:path w="9144000" h="979169">
                <a:moveTo>
                  <a:pt x="0" y="0"/>
                </a:moveTo>
                <a:lnTo>
                  <a:pt x="0" y="979170"/>
                </a:lnTo>
                <a:lnTo>
                  <a:pt x="9144000" y="979169"/>
                </a:lnTo>
                <a:lnTo>
                  <a:pt x="9144000" y="0"/>
                </a:lnTo>
                <a:lnTo>
                  <a:pt x="0" y="0"/>
                </a:lnTo>
                <a:close/>
              </a:path>
            </a:pathLst>
          </a:custGeom>
          <a:solidFill>
            <a:srgbClr val="FFFFFF"/>
          </a:solidFill>
        </p:spPr>
        <p:txBody>
          <a:bodyPr wrap="square" lIns="0" tIns="0" rIns="0" bIns="0" rtlCol="0"/>
          <a:lstStyle/>
          <a:p>
            <a:endParaRPr/>
          </a:p>
        </p:txBody>
      </p:sp>
      <p:sp>
        <p:nvSpPr>
          <p:cNvPr id="4" name="object 4"/>
          <p:cNvSpPr/>
          <p:nvPr/>
        </p:nvSpPr>
        <p:spPr>
          <a:xfrm>
            <a:off x="554182" y="4722607"/>
            <a:ext cx="11083636" cy="865094"/>
          </a:xfrm>
          <a:custGeom>
            <a:avLst/>
            <a:gdLst/>
            <a:ahLst/>
            <a:cxnLst/>
            <a:rect l="l" t="t" r="r" b="b"/>
            <a:pathLst>
              <a:path w="9144000" h="980439">
                <a:moveTo>
                  <a:pt x="0" y="0"/>
                </a:moveTo>
                <a:lnTo>
                  <a:pt x="0" y="979932"/>
                </a:lnTo>
                <a:lnTo>
                  <a:pt x="9144000" y="979932"/>
                </a:lnTo>
                <a:lnTo>
                  <a:pt x="9144000" y="0"/>
                </a:lnTo>
                <a:lnTo>
                  <a:pt x="0" y="0"/>
                </a:lnTo>
                <a:close/>
              </a:path>
            </a:pathLst>
          </a:custGeom>
          <a:solidFill>
            <a:srgbClr val="FFFFFF"/>
          </a:solidFill>
        </p:spPr>
        <p:txBody>
          <a:bodyPr wrap="square" lIns="0" tIns="0" rIns="0" bIns="0" rtlCol="0"/>
          <a:lstStyle/>
          <a:p>
            <a:endParaRPr/>
          </a:p>
        </p:txBody>
      </p:sp>
      <p:sp>
        <p:nvSpPr>
          <p:cNvPr id="5" name="object 5"/>
          <p:cNvSpPr txBox="1"/>
          <p:nvPr/>
        </p:nvSpPr>
        <p:spPr>
          <a:xfrm>
            <a:off x="1203804" y="1965511"/>
            <a:ext cx="10032232" cy="4362733"/>
          </a:xfrm>
          <a:prstGeom prst="rect">
            <a:avLst/>
          </a:prstGeom>
        </p:spPr>
        <p:style>
          <a:lnRef idx="2">
            <a:schemeClr val="accent2"/>
          </a:lnRef>
          <a:fillRef idx="1">
            <a:schemeClr val="lt1"/>
          </a:fillRef>
          <a:effectRef idx="0">
            <a:schemeClr val="accent2"/>
          </a:effectRef>
          <a:fontRef idx="minor">
            <a:schemeClr val="dk1"/>
          </a:fontRef>
        </p:style>
        <p:txBody>
          <a:bodyPr vert="horz" wrap="square" lIns="0" tIns="0" rIns="0" bIns="0" rtlCol="0">
            <a:spAutoFit/>
          </a:bodyPr>
          <a:lstStyle/>
          <a:p>
            <a:pPr marL="355600" indent="-342900">
              <a:lnSpc>
                <a:spcPct val="100000"/>
              </a:lnSpc>
              <a:buFont typeface="Wingdings" pitchFamily="2" charset="2"/>
              <a:buChar char="v"/>
              <a:tabLst>
                <a:tab pos="354965" algn="l"/>
                <a:tab pos="355600" algn="l"/>
              </a:tabLst>
            </a:pPr>
            <a:r>
              <a:rPr sz="2800" spc="-5" dirty="0">
                <a:latin typeface="Calibri"/>
                <a:cs typeface="Calibri"/>
              </a:rPr>
              <a:t>Liều insulin cho </a:t>
            </a:r>
            <a:r>
              <a:rPr sz="2800" spc="-10" dirty="0">
                <a:latin typeface="Calibri"/>
                <a:cs typeface="Calibri"/>
              </a:rPr>
              <a:t>bất </a:t>
            </a:r>
            <a:r>
              <a:rPr sz="2800" spc="-5" dirty="0">
                <a:latin typeface="Calibri"/>
                <a:cs typeface="Calibri"/>
              </a:rPr>
              <a:t>kì đối tượng bệnh nhân </a:t>
            </a:r>
            <a:r>
              <a:rPr sz="2800" spc="-20" dirty="0" err="1">
                <a:latin typeface="Calibri"/>
                <a:cs typeface="Calibri"/>
              </a:rPr>
              <a:t>rối</a:t>
            </a:r>
            <a:r>
              <a:rPr sz="2800" spc="90" dirty="0">
                <a:latin typeface="Calibri"/>
                <a:cs typeface="Calibri"/>
              </a:rPr>
              <a:t> </a:t>
            </a:r>
            <a:r>
              <a:rPr sz="2800" spc="-5" dirty="0" err="1" smtClean="0">
                <a:latin typeface="Calibri"/>
                <a:cs typeface="Calibri"/>
              </a:rPr>
              <a:t>loạn</a:t>
            </a:r>
            <a:r>
              <a:rPr lang="en-US" sz="2800" dirty="0" smtClean="0">
                <a:latin typeface="Calibri"/>
                <a:cs typeface="Calibri"/>
              </a:rPr>
              <a:t> </a:t>
            </a:r>
            <a:r>
              <a:rPr sz="2800" spc="-10" dirty="0" err="1" smtClean="0">
                <a:latin typeface="Calibri"/>
                <a:cs typeface="Calibri"/>
              </a:rPr>
              <a:t>chuyển</a:t>
            </a:r>
            <a:r>
              <a:rPr sz="2800" spc="-10" dirty="0" smtClean="0">
                <a:latin typeface="Calibri"/>
                <a:cs typeface="Calibri"/>
              </a:rPr>
              <a:t> </a:t>
            </a:r>
            <a:r>
              <a:rPr sz="2800" spc="-5" dirty="0">
                <a:latin typeface="Calibri"/>
                <a:cs typeface="Calibri"/>
              </a:rPr>
              <a:t>hóa nào cũng </a:t>
            </a:r>
            <a:r>
              <a:rPr sz="2800" spc="-10" dirty="0">
                <a:latin typeface="Calibri"/>
                <a:cs typeface="Calibri"/>
              </a:rPr>
              <a:t>cần </a:t>
            </a:r>
            <a:r>
              <a:rPr sz="2800" spc="-5" dirty="0">
                <a:latin typeface="Calibri"/>
                <a:cs typeface="Calibri"/>
              </a:rPr>
              <a:t>phải </a:t>
            </a:r>
            <a:r>
              <a:rPr sz="2800" dirty="0">
                <a:latin typeface="Calibri"/>
                <a:cs typeface="Calibri"/>
              </a:rPr>
              <a:t>được </a:t>
            </a:r>
            <a:r>
              <a:rPr sz="2800" spc="-15" dirty="0">
                <a:latin typeface="Calibri"/>
                <a:cs typeface="Calibri"/>
              </a:rPr>
              <a:t>cá </a:t>
            </a:r>
            <a:r>
              <a:rPr sz="2800" spc="-5" dirty="0">
                <a:latin typeface="Calibri"/>
                <a:cs typeface="Calibri"/>
              </a:rPr>
              <a:t>thể</a:t>
            </a:r>
            <a:r>
              <a:rPr sz="2800" spc="65" dirty="0">
                <a:latin typeface="Calibri"/>
                <a:cs typeface="Calibri"/>
              </a:rPr>
              <a:t> </a:t>
            </a:r>
            <a:r>
              <a:rPr sz="2800" spc="-5" dirty="0">
                <a:latin typeface="Calibri"/>
                <a:cs typeface="Calibri"/>
              </a:rPr>
              <a:t>hóa.</a:t>
            </a:r>
            <a:endParaRPr sz="2800" dirty="0">
              <a:latin typeface="Calibri"/>
              <a:cs typeface="Calibri"/>
            </a:endParaRPr>
          </a:p>
          <a:p>
            <a:pPr marL="355600" marR="261620" indent="-342900">
              <a:lnSpc>
                <a:spcPct val="150000"/>
              </a:lnSpc>
              <a:spcBef>
                <a:spcPts val="670"/>
              </a:spcBef>
              <a:buFont typeface="Arial"/>
              <a:buChar char="•"/>
              <a:tabLst>
                <a:tab pos="354965" algn="l"/>
                <a:tab pos="355600" algn="l"/>
              </a:tabLst>
            </a:pPr>
            <a:r>
              <a:rPr sz="2800" dirty="0">
                <a:latin typeface="Calibri"/>
                <a:cs typeface="Calibri"/>
              </a:rPr>
              <a:t>0,5 – 0,6 </a:t>
            </a:r>
            <a:r>
              <a:rPr sz="2800" b="1" u="heavy" spc="-5" dirty="0">
                <a:solidFill>
                  <a:srgbClr val="FF0000"/>
                </a:solidFill>
                <a:latin typeface="Calibri"/>
                <a:cs typeface="Calibri"/>
              </a:rPr>
              <a:t>UI</a:t>
            </a:r>
            <a:r>
              <a:rPr sz="2800" spc="-5" dirty="0">
                <a:latin typeface="Calibri"/>
                <a:cs typeface="Calibri"/>
              </a:rPr>
              <a:t>/kg. Khoảng </a:t>
            </a:r>
            <a:r>
              <a:rPr sz="2800" b="1" dirty="0">
                <a:latin typeface="Calibri"/>
                <a:cs typeface="Calibri"/>
              </a:rPr>
              <a:t>50%</a:t>
            </a:r>
            <a:r>
              <a:rPr sz="2800" dirty="0">
                <a:latin typeface="Calibri"/>
                <a:cs typeface="Calibri"/>
              </a:rPr>
              <a:t> </a:t>
            </a:r>
            <a:r>
              <a:rPr sz="2800" spc="-5" dirty="0">
                <a:latin typeface="Calibri"/>
                <a:cs typeface="Calibri"/>
              </a:rPr>
              <a:t>là insulin nền, </a:t>
            </a:r>
            <a:r>
              <a:rPr sz="2800" b="1" dirty="0">
                <a:latin typeface="Calibri"/>
                <a:cs typeface="Calibri"/>
              </a:rPr>
              <a:t>50% </a:t>
            </a:r>
            <a:r>
              <a:rPr sz="2800" spc="-5" dirty="0">
                <a:latin typeface="Calibri"/>
                <a:cs typeface="Calibri"/>
              </a:rPr>
              <a:t>là  insulin</a:t>
            </a:r>
            <a:r>
              <a:rPr sz="2800" spc="-75" dirty="0">
                <a:latin typeface="Calibri"/>
                <a:cs typeface="Calibri"/>
              </a:rPr>
              <a:t> </a:t>
            </a:r>
            <a:r>
              <a:rPr sz="2800" spc="-5" dirty="0" smtClean="0">
                <a:latin typeface="Calibri"/>
                <a:cs typeface="Calibri"/>
              </a:rPr>
              <a:t>bolus</a:t>
            </a:r>
            <a:endParaRPr lang="en-US" sz="2800" spc="-5" dirty="0" smtClean="0">
              <a:latin typeface="Calibri"/>
              <a:cs typeface="Calibri"/>
            </a:endParaRPr>
          </a:p>
          <a:p>
            <a:pPr marL="355600" marR="261620" indent="-342900">
              <a:lnSpc>
                <a:spcPct val="150000"/>
              </a:lnSpc>
              <a:spcBef>
                <a:spcPts val="670"/>
              </a:spcBef>
              <a:buFont typeface="Arial"/>
              <a:buChar char="•"/>
              <a:tabLst>
                <a:tab pos="354965" algn="l"/>
                <a:tab pos="355600" algn="l"/>
              </a:tabLst>
            </a:pPr>
            <a:r>
              <a:rPr lang="en-US" sz="2800" dirty="0" err="1" smtClean="0">
                <a:solidFill>
                  <a:schemeClr val="accent1">
                    <a:lumMod val="50000"/>
                  </a:schemeClr>
                </a:solidFill>
              </a:rPr>
              <a:t>Liều</a:t>
            </a:r>
            <a:r>
              <a:rPr lang="en-US" sz="2800" dirty="0" smtClean="0">
                <a:solidFill>
                  <a:schemeClr val="accent1">
                    <a:lumMod val="50000"/>
                  </a:schemeClr>
                </a:solidFill>
              </a:rPr>
              <a:t> </a:t>
            </a:r>
            <a:r>
              <a:rPr lang="en-US" sz="2800" dirty="0" err="1" smtClean="0">
                <a:solidFill>
                  <a:schemeClr val="accent1">
                    <a:lumMod val="50000"/>
                  </a:schemeClr>
                </a:solidFill>
              </a:rPr>
              <a:t>khởi</a:t>
            </a:r>
            <a:r>
              <a:rPr lang="en-US" sz="2800" dirty="0" smtClean="0">
                <a:solidFill>
                  <a:schemeClr val="accent1">
                    <a:lumMod val="50000"/>
                  </a:schemeClr>
                </a:solidFill>
              </a:rPr>
              <a:t> </a:t>
            </a:r>
            <a:r>
              <a:rPr lang="en-US" sz="2800" dirty="0" err="1" smtClean="0">
                <a:solidFill>
                  <a:schemeClr val="accent1">
                    <a:lumMod val="50000"/>
                  </a:schemeClr>
                </a:solidFill>
              </a:rPr>
              <a:t>đầu</a:t>
            </a:r>
            <a:r>
              <a:rPr lang="en-US" sz="2800" dirty="0" smtClean="0">
                <a:solidFill>
                  <a:schemeClr val="accent1">
                    <a:lumMod val="50000"/>
                  </a:schemeClr>
                </a:solidFill>
              </a:rPr>
              <a:t> </a:t>
            </a:r>
            <a:r>
              <a:rPr lang="en-US" sz="2800" dirty="0" err="1" smtClean="0">
                <a:solidFill>
                  <a:schemeClr val="accent1">
                    <a:lumMod val="50000"/>
                  </a:schemeClr>
                </a:solidFill>
              </a:rPr>
              <a:t>là</a:t>
            </a:r>
            <a:r>
              <a:rPr lang="en-US" sz="2800" dirty="0" smtClean="0">
                <a:solidFill>
                  <a:schemeClr val="accent1">
                    <a:lumMod val="50000"/>
                  </a:schemeClr>
                </a:solidFill>
              </a:rPr>
              <a:t> 0.25 – 0.5 </a:t>
            </a:r>
            <a:r>
              <a:rPr lang="en-US" sz="2800" dirty="0" err="1" smtClean="0">
                <a:solidFill>
                  <a:schemeClr val="accent1">
                    <a:lumMod val="50000"/>
                  </a:schemeClr>
                </a:solidFill>
              </a:rPr>
              <a:t>đơn</a:t>
            </a:r>
            <a:r>
              <a:rPr lang="en-US" sz="2800" dirty="0" smtClean="0">
                <a:solidFill>
                  <a:schemeClr val="accent1">
                    <a:lumMod val="50000"/>
                  </a:schemeClr>
                </a:solidFill>
              </a:rPr>
              <a:t> </a:t>
            </a:r>
            <a:r>
              <a:rPr lang="en-US" sz="2800" dirty="0" err="1" smtClean="0">
                <a:solidFill>
                  <a:schemeClr val="accent1">
                    <a:lumMod val="50000"/>
                  </a:schemeClr>
                </a:solidFill>
              </a:rPr>
              <a:t>vị</a:t>
            </a:r>
            <a:r>
              <a:rPr lang="en-US" sz="2800" dirty="0" smtClean="0">
                <a:solidFill>
                  <a:schemeClr val="accent1">
                    <a:lumMod val="50000"/>
                  </a:schemeClr>
                </a:solidFill>
              </a:rPr>
              <a:t>/kg </a:t>
            </a:r>
            <a:r>
              <a:rPr lang="en-US" sz="2800" dirty="0" err="1" smtClean="0">
                <a:solidFill>
                  <a:schemeClr val="accent1">
                    <a:lumMod val="50000"/>
                  </a:schemeClr>
                </a:solidFill>
              </a:rPr>
              <a:t>cân</a:t>
            </a:r>
            <a:r>
              <a:rPr lang="en-US" sz="2800" dirty="0" smtClean="0">
                <a:solidFill>
                  <a:schemeClr val="accent1">
                    <a:lumMod val="50000"/>
                  </a:schemeClr>
                </a:solidFill>
              </a:rPr>
              <a:t> </a:t>
            </a:r>
            <a:r>
              <a:rPr lang="en-US" sz="2800" dirty="0" err="1" smtClean="0">
                <a:solidFill>
                  <a:schemeClr val="accent1">
                    <a:lumMod val="50000"/>
                  </a:schemeClr>
                </a:solidFill>
              </a:rPr>
              <a:t>nặng</a:t>
            </a:r>
            <a:r>
              <a:rPr lang="en-US" sz="2800" dirty="0" smtClean="0">
                <a:solidFill>
                  <a:schemeClr val="accent1">
                    <a:lumMod val="50000"/>
                  </a:schemeClr>
                </a:solidFill>
              </a:rPr>
              <a:t> ,</a:t>
            </a:r>
            <a:r>
              <a:rPr lang="en-US" sz="2800" dirty="0" err="1" smtClean="0">
                <a:solidFill>
                  <a:schemeClr val="accent1">
                    <a:lumMod val="50000"/>
                  </a:schemeClr>
                </a:solidFill>
              </a:rPr>
              <a:t>Có</a:t>
            </a:r>
            <a:r>
              <a:rPr lang="en-US" sz="2800" dirty="0" smtClean="0">
                <a:solidFill>
                  <a:schemeClr val="accent1">
                    <a:lumMod val="50000"/>
                  </a:schemeClr>
                </a:solidFill>
              </a:rPr>
              <a:t> </a:t>
            </a:r>
            <a:r>
              <a:rPr lang="en-US" sz="2800" dirty="0" err="1" smtClean="0">
                <a:solidFill>
                  <a:schemeClr val="accent1">
                    <a:lumMod val="50000"/>
                  </a:schemeClr>
                </a:solidFill>
              </a:rPr>
              <a:t>thể</a:t>
            </a:r>
            <a:r>
              <a:rPr lang="en-US" sz="2800" dirty="0" smtClean="0">
                <a:solidFill>
                  <a:schemeClr val="accent1">
                    <a:lumMod val="50000"/>
                  </a:schemeClr>
                </a:solidFill>
              </a:rPr>
              <a:t> </a:t>
            </a:r>
            <a:r>
              <a:rPr lang="en-US" sz="2800" dirty="0" err="1" smtClean="0">
                <a:solidFill>
                  <a:schemeClr val="accent1">
                    <a:lumMod val="50000"/>
                  </a:schemeClr>
                </a:solidFill>
              </a:rPr>
              <a:t>thay</a:t>
            </a:r>
            <a:r>
              <a:rPr lang="en-US" sz="2800" dirty="0" smtClean="0">
                <a:solidFill>
                  <a:schemeClr val="accent1">
                    <a:lumMod val="50000"/>
                  </a:schemeClr>
                </a:solidFill>
              </a:rPr>
              <a:t> </a:t>
            </a:r>
            <a:r>
              <a:rPr lang="en-US" sz="2800" dirty="0" err="1" smtClean="0">
                <a:solidFill>
                  <a:schemeClr val="accent1">
                    <a:lumMod val="50000"/>
                  </a:schemeClr>
                </a:solidFill>
              </a:rPr>
              <a:t>đổi</a:t>
            </a:r>
            <a:r>
              <a:rPr lang="en-US" sz="2800" dirty="0" smtClean="0">
                <a:solidFill>
                  <a:schemeClr val="accent1">
                    <a:lumMod val="50000"/>
                  </a:schemeClr>
                </a:solidFill>
              </a:rPr>
              <a:t> </a:t>
            </a:r>
            <a:r>
              <a:rPr lang="en-US" sz="2800" dirty="0" err="1" smtClean="0">
                <a:solidFill>
                  <a:schemeClr val="accent1">
                    <a:lumMod val="50000"/>
                  </a:schemeClr>
                </a:solidFill>
              </a:rPr>
              <a:t>liều</a:t>
            </a:r>
            <a:r>
              <a:rPr lang="en-US" sz="2800" dirty="0" smtClean="0">
                <a:solidFill>
                  <a:schemeClr val="accent1">
                    <a:lumMod val="50000"/>
                  </a:schemeClr>
                </a:solidFill>
              </a:rPr>
              <a:t> </a:t>
            </a:r>
            <a:r>
              <a:rPr lang="en-US" sz="2800" dirty="0" err="1" smtClean="0">
                <a:solidFill>
                  <a:schemeClr val="accent1">
                    <a:lumMod val="50000"/>
                  </a:schemeClr>
                </a:solidFill>
              </a:rPr>
              <a:t>sau</a:t>
            </a:r>
            <a:r>
              <a:rPr lang="en-US" sz="2800" dirty="0" smtClean="0">
                <a:solidFill>
                  <a:schemeClr val="accent1">
                    <a:lumMod val="50000"/>
                  </a:schemeClr>
                </a:solidFill>
              </a:rPr>
              <a:t> 5 – 10 </a:t>
            </a:r>
            <a:r>
              <a:rPr lang="en-US" sz="2800" dirty="0" err="1" smtClean="0">
                <a:solidFill>
                  <a:schemeClr val="accent1">
                    <a:lumMod val="50000"/>
                  </a:schemeClr>
                </a:solidFill>
              </a:rPr>
              <a:t>ngày</a:t>
            </a:r>
            <a:r>
              <a:rPr lang="en-US" sz="2800" dirty="0" smtClean="0">
                <a:solidFill>
                  <a:schemeClr val="accent1">
                    <a:lumMod val="50000"/>
                  </a:schemeClr>
                </a:solidFill>
              </a:rPr>
              <a:t>, </a:t>
            </a:r>
            <a:r>
              <a:rPr lang="en-US" sz="2800" dirty="0" err="1" smtClean="0">
                <a:solidFill>
                  <a:schemeClr val="accent1">
                    <a:lumMod val="50000"/>
                  </a:schemeClr>
                </a:solidFill>
              </a:rPr>
              <a:t>mỗi</a:t>
            </a:r>
            <a:r>
              <a:rPr lang="en-US" sz="2800" dirty="0" smtClean="0">
                <a:solidFill>
                  <a:schemeClr val="accent1">
                    <a:lumMod val="50000"/>
                  </a:schemeClr>
                </a:solidFill>
              </a:rPr>
              <a:t> </a:t>
            </a:r>
            <a:r>
              <a:rPr lang="en-US" sz="2800" dirty="0" err="1" smtClean="0">
                <a:solidFill>
                  <a:schemeClr val="accent1">
                    <a:lumMod val="50000"/>
                  </a:schemeClr>
                </a:solidFill>
              </a:rPr>
              <a:t>lần</a:t>
            </a:r>
            <a:r>
              <a:rPr lang="en-US" sz="2800" dirty="0" smtClean="0">
                <a:solidFill>
                  <a:schemeClr val="accent1">
                    <a:lumMod val="50000"/>
                  </a:schemeClr>
                </a:solidFill>
              </a:rPr>
              <a:t> </a:t>
            </a:r>
            <a:r>
              <a:rPr lang="en-US" sz="2800" dirty="0" err="1" smtClean="0">
                <a:solidFill>
                  <a:schemeClr val="accent1">
                    <a:lumMod val="50000"/>
                  </a:schemeClr>
                </a:solidFill>
              </a:rPr>
              <a:t>thay</a:t>
            </a:r>
            <a:r>
              <a:rPr lang="en-US" sz="2800" dirty="0" smtClean="0">
                <a:solidFill>
                  <a:schemeClr val="accent1">
                    <a:lumMod val="50000"/>
                  </a:schemeClr>
                </a:solidFill>
              </a:rPr>
              <a:t> </a:t>
            </a:r>
            <a:r>
              <a:rPr lang="en-US" sz="2800" dirty="0" err="1" smtClean="0">
                <a:solidFill>
                  <a:schemeClr val="accent1">
                    <a:lumMod val="50000"/>
                  </a:schemeClr>
                </a:solidFill>
              </a:rPr>
              <a:t>đổi</a:t>
            </a:r>
            <a:r>
              <a:rPr lang="en-US" sz="2800" dirty="0" smtClean="0">
                <a:solidFill>
                  <a:schemeClr val="accent1">
                    <a:lumMod val="50000"/>
                  </a:schemeClr>
                </a:solidFill>
              </a:rPr>
              <a:t> </a:t>
            </a:r>
            <a:r>
              <a:rPr lang="en-US" sz="2800" dirty="0" err="1" smtClean="0">
                <a:solidFill>
                  <a:schemeClr val="accent1">
                    <a:lumMod val="50000"/>
                  </a:schemeClr>
                </a:solidFill>
              </a:rPr>
              <a:t>không</a:t>
            </a:r>
            <a:r>
              <a:rPr lang="en-US" sz="2800" dirty="0" smtClean="0">
                <a:solidFill>
                  <a:schemeClr val="accent1">
                    <a:lumMod val="50000"/>
                  </a:schemeClr>
                </a:solidFill>
              </a:rPr>
              <a:t> </a:t>
            </a:r>
            <a:r>
              <a:rPr lang="en-US" sz="2800" dirty="0" err="1" smtClean="0">
                <a:solidFill>
                  <a:schemeClr val="accent1">
                    <a:lumMod val="50000"/>
                  </a:schemeClr>
                </a:solidFill>
              </a:rPr>
              <a:t>quá</a:t>
            </a:r>
            <a:r>
              <a:rPr lang="en-US" sz="2800" dirty="0" smtClean="0">
                <a:solidFill>
                  <a:schemeClr val="accent1">
                    <a:lumMod val="50000"/>
                  </a:schemeClr>
                </a:solidFill>
              </a:rPr>
              <a:t> 5 </a:t>
            </a:r>
            <a:r>
              <a:rPr lang="en-US" sz="2800" dirty="0" err="1" smtClean="0">
                <a:solidFill>
                  <a:schemeClr val="accent1">
                    <a:lumMod val="50000"/>
                  </a:schemeClr>
                </a:solidFill>
              </a:rPr>
              <a:t>đơn</a:t>
            </a:r>
            <a:r>
              <a:rPr lang="en-US" sz="2800" dirty="0" smtClean="0">
                <a:solidFill>
                  <a:schemeClr val="accent1">
                    <a:lumMod val="50000"/>
                  </a:schemeClr>
                </a:solidFill>
              </a:rPr>
              <a:t> </a:t>
            </a:r>
            <a:r>
              <a:rPr lang="en-US" sz="2800" dirty="0" err="1" smtClean="0">
                <a:solidFill>
                  <a:schemeClr val="accent1">
                    <a:lumMod val="50000"/>
                  </a:schemeClr>
                </a:solidFill>
              </a:rPr>
              <a:t>vị</a:t>
            </a:r>
            <a:r>
              <a:rPr lang="en-US" sz="2800" dirty="0" smtClean="0">
                <a:solidFill>
                  <a:schemeClr val="accent1">
                    <a:lumMod val="50000"/>
                  </a:schemeClr>
                </a:solidFill>
              </a:rPr>
              <a:t>.</a:t>
            </a:r>
            <a:r>
              <a:rPr sz="2800" spc="-5" dirty="0" smtClean="0">
                <a:latin typeface="Calibri"/>
                <a:cs typeface="Calibri"/>
              </a:rPr>
              <a:t>.</a:t>
            </a:r>
            <a:endParaRPr sz="2800" dirty="0">
              <a:latin typeface="Calibri"/>
              <a:cs typeface="Calibri"/>
            </a:endParaRPr>
          </a:p>
          <a:p>
            <a:pPr marL="355600" marR="103505" indent="-342900">
              <a:lnSpc>
                <a:spcPct val="150000"/>
              </a:lnSpc>
              <a:spcBef>
                <a:spcPts val="670"/>
              </a:spcBef>
              <a:buFont typeface="Arial"/>
              <a:buChar char="•"/>
              <a:tabLst>
                <a:tab pos="354965" algn="l"/>
                <a:tab pos="355600" algn="l"/>
              </a:tabLst>
            </a:pPr>
            <a:r>
              <a:rPr sz="2800" spc="-50" dirty="0">
                <a:latin typeface="Calibri"/>
                <a:cs typeface="Calibri"/>
              </a:rPr>
              <a:t>Trong </a:t>
            </a:r>
            <a:r>
              <a:rPr sz="2800" spc="-5" dirty="0">
                <a:latin typeface="Calibri"/>
                <a:cs typeface="Calibri"/>
              </a:rPr>
              <a:t>pha </a:t>
            </a:r>
            <a:r>
              <a:rPr sz="2800" spc="-15" dirty="0">
                <a:latin typeface="Calibri"/>
                <a:cs typeface="Calibri"/>
              </a:rPr>
              <a:t>“</a:t>
            </a:r>
            <a:r>
              <a:rPr sz="2800" b="1" spc="-15" dirty="0">
                <a:latin typeface="Calibri"/>
                <a:cs typeface="Calibri"/>
              </a:rPr>
              <a:t>trăng </a:t>
            </a:r>
            <a:r>
              <a:rPr sz="2800" b="1" spc="15" dirty="0">
                <a:latin typeface="Calibri"/>
                <a:cs typeface="Calibri"/>
              </a:rPr>
              <a:t>mật” </a:t>
            </a:r>
            <a:r>
              <a:rPr sz="2800" b="1" spc="-5" dirty="0">
                <a:latin typeface="Calibri"/>
                <a:cs typeface="Calibri"/>
              </a:rPr>
              <a:t>(</a:t>
            </a:r>
            <a:r>
              <a:rPr sz="2800" spc="-5" dirty="0">
                <a:latin typeface="Calibri"/>
                <a:cs typeface="Calibri"/>
              </a:rPr>
              <a:t>honeymoon phase): liều </a:t>
            </a:r>
            <a:r>
              <a:rPr sz="2800" spc="-30" dirty="0">
                <a:latin typeface="Calibri"/>
                <a:cs typeface="Calibri"/>
              </a:rPr>
              <a:t>có  </a:t>
            </a:r>
            <a:r>
              <a:rPr sz="2800" spc="-5" dirty="0">
                <a:latin typeface="Calibri"/>
                <a:cs typeface="Calibri"/>
              </a:rPr>
              <a:t>thể hạ </a:t>
            </a:r>
            <a:r>
              <a:rPr sz="2800" spc="-10" dirty="0">
                <a:latin typeface="Calibri"/>
                <a:cs typeface="Calibri"/>
              </a:rPr>
              <a:t>xuống </a:t>
            </a:r>
            <a:r>
              <a:rPr sz="2800" dirty="0">
                <a:latin typeface="Calibri"/>
                <a:cs typeface="Calibri"/>
              </a:rPr>
              <a:t>0,1‐0,4</a:t>
            </a:r>
            <a:r>
              <a:rPr sz="2800" spc="-20" dirty="0">
                <a:latin typeface="Calibri"/>
                <a:cs typeface="Calibri"/>
              </a:rPr>
              <a:t> </a:t>
            </a:r>
            <a:r>
              <a:rPr sz="2800" b="1" u="heavy" spc="-5" dirty="0">
                <a:solidFill>
                  <a:srgbClr val="FF0000"/>
                </a:solidFill>
                <a:latin typeface="Calibri"/>
                <a:cs typeface="Calibri"/>
              </a:rPr>
              <a:t>UI</a:t>
            </a:r>
            <a:r>
              <a:rPr sz="2800" spc="-5" dirty="0">
                <a:latin typeface="Calibri"/>
                <a:cs typeface="Calibri"/>
              </a:rPr>
              <a:t>/kg.</a:t>
            </a:r>
            <a:endParaRPr sz="2800" dirty="0">
              <a:latin typeface="Calibri"/>
              <a:cs typeface="Calibri"/>
            </a:endParaRPr>
          </a:p>
        </p:txBody>
      </p:sp>
      <p:sp>
        <p:nvSpPr>
          <p:cNvPr id="8" name="Title 7"/>
          <p:cNvSpPr>
            <a:spLocks noGrp="1"/>
          </p:cNvSpPr>
          <p:nvPr>
            <p:ph type="title"/>
          </p:nvPr>
        </p:nvSpPr>
        <p:spPr>
          <a:xfrm>
            <a:off x="838200" y="365126"/>
            <a:ext cx="10515600" cy="1034184"/>
          </a:xfrm>
        </p:spPr>
        <p:style>
          <a:lnRef idx="2">
            <a:schemeClr val="accent2"/>
          </a:lnRef>
          <a:fillRef idx="1">
            <a:schemeClr val="lt1"/>
          </a:fillRef>
          <a:effectRef idx="0">
            <a:schemeClr val="accent2"/>
          </a:effectRef>
          <a:fontRef idx="minor">
            <a:schemeClr val="dk1"/>
          </a:fontRef>
        </p:style>
        <p:txBody>
          <a:bodyPr/>
          <a:lstStyle/>
          <a:p>
            <a:pPr algn="ctr"/>
            <a:r>
              <a:rPr lang="en-US" dirty="0" err="1" smtClean="0">
                <a:solidFill>
                  <a:srgbClr val="0070C0"/>
                </a:solidFill>
              </a:rPr>
              <a:t>Liều</a:t>
            </a:r>
            <a:r>
              <a:rPr lang="en-US" dirty="0" smtClean="0">
                <a:solidFill>
                  <a:srgbClr val="0070C0"/>
                </a:solidFill>
              </a:rPr>
              <a:t> </a:t>
            </a:r>
            <a:r>
              <a:rPr lang="en-US" dirty="0" err="1" smtClean="0">
                <a:solidFill>
                  <a:srgbClr val="0070C0"/>
                </a:solidFill>
              </a:rPr>
              <a:t>lượng</a:t>
            </a:r>
            <a:r>
              <a:rPr lang="en-US" dirty="0" smtClean="0">
                <a:solidFill>
                  <a:srgbClr val="0070C0"/>
                </a:solidFill>
              </a:rPr>
              <a:t> insulin </a:t>
            </a:r>
            <a:r>
              <a:rPr lang="en-US" dirty="0" err="1" smtClean="0">
                <a:solidFill>
                  <a:srgbClr val="0070C0"/>
                </a:solidFill>
              </a:rPr>
              <a:t>cho</a:t>
            </a:r>
            <a:r>
              <a:rPr lang="en-US" dirty="0" smtClean="0">
                <a:solidFill>
                  <a:srgbClr val="0070C0"/>
                </a:solidFill>
              </a:rPr>
              <a:t> ĐTĐ </a:t>
            </a:r>
            <a:r>
              <a:rPr lang="en-US" dirty="0" err="1" smtClean="0">
                <a:solidFill>
                  <a:srgbClr val="0070C0"/>
                </a:solidFill>
              </a:rPr>
              <a:t>typ</a:t>
            </a:r>
            <a:r>
              <a:rPr lang="en-US" dirty="0" smtClean="0">
                <a:solidFill>
                  <a:srgbClr val="0070C0"/>
                </a:solidFill>
              </a:rPr>
              <a:t> 1</a:t>
            </a:r>
            <a:endParaRPr lang="en-US" dirty="0">
              <a:solidFill>
                <a:srgbClr val="0070C0"/>
              </a:solidFill>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31411CD-29DD-40F8-AF87-91EFDFC71118}" type="slidenum">
              <a:rPr lang="en-US" smtClean="0"/>
              <a:pPr>
                <a:defRPr/>
              </a:pPr>
              <a:t>84</a:t>
            </a:fld>
            <a:endParaRPr lang="en-US"/>
          </a:p>
        </p:txBody>
      </p:sp>
      <p:cxnSp>
        <p:nvCxnSpPr>
          <p:cNvPr id="3" name="Straight Connector 2"/>
          <p:cNvCxnSpPr/>
          <p:nvPr/>
        </p:nvCxnSpPr>
        <p:spPr>
          <a:xfrm>
            <a:off x="508000" y="838200"/>
            <a:ext cx="11176000" cy="1588"/>
          </a:xfrm>
          <a:prstGeom prst="line">
            <a:avLst/>
          </a:prstGeom>
        </p:spPr>
        <p:style>
          <a:lnRef idx="3">
            <a:schemeClr val="accent5"/>
          </a:lnRef>
          <a:fillRef idx="0">
            <a:schemeClr val="accent5"/>
          </a:fillRef>
          <a:effectRef idx="2">
            <a:schemeClr val="accent5"/>
          </a:effectRef>
          <a:fontRef idx="minor">
            <a:schemeClr val="tx1"/>
          </a:fontRef>
        </p:style>
      </p:cxnSp>
      <p:sp>
        <p:nvSpPr>
          <p:cNvPr id="5" name="Rectangle 4"/>
          <p:cNvSpPr/>
          <p:nvPr/>
        </p:nvSpPr>
        <p:spPr>
          <a:xfrm>
            <a:off x="508000" y="304800"/>
            <a:ext cx="11074400" cy="457200"/>
          </a:xfrm>
          <a:prstGeom prst="rect">
            <a:avLst/>
          </a:prstGeom>
          <a:ln/>
        </p:spPr>
        <p:style>
          <a:lnRef idx="2">
            <a:schemeClr val="accent2"/>
          </a:lnRef>
          <a:fillRef idx="1">
            <a:schemeClr val="lt1"/>
          </a:fillRef>
          <a:effectRef idx="0">
            <a:schemeClr val="accent2"/>
          </a:effectRef>
          <a:fontRef idx="minor">
            <a:schemeClr val="dk1"/>
          </a:fontRef>
        </p:style>
        <p:txBody>
          <a:bodyPr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fontAlgn="auto">
              <a:spcBef>
                <a:spcPts val="0"/>
              </a:spcBef>
              <a:spcAft>
                <a:spcPts val="0"/>
              </a:spcAft>
              <a:defRPr/>
            </a:pPr>
            <a:r>
              <a:rPr lang="en-US" sz="3200" b="1" dirty="0" smtClean="0">
                <a:solidFill>
                  <a:schemeClr val="tx2">
                    <a:lumMod val="50000"/>
                  </a:schemeClr>
                </a:solidFill>
              </a:rPr>
              <a:t>CHẾ PHẨM INSULIN VÀ CÁCH SỬ DỤNG</a:t>
            </a:r>
            <a:endParaRPr lang="en-US" sz="3200" b="1" dirty="0">
              <a:solidFill>
                <a:schemeClr val="tx2">
                  <a:lumMod val="50000"/>
                </a:schemeClr>
              </a:solidFill>
            </a:endParaRPr>
          </a:p>
        </p:txBody>
      </p:sp>
      <p:sp>
        <p:nvSpPr>
          <p:cNvPr id="6" name="TextBox 14"/>
          <p:cNvSpPr txBox="1">
            <a:spLocks noChangeArrowheads="1"/>
          </p:cNvSpPr>
          <p:nvPr/>
        </p:nvSpPr>
        <p:spPr bwMode="auto">
          <a:xfrm>
            <a:off x="609600" y="914400"/>
            <a:ext cx="11074400" cy="646331"/>
          </a:xfrm>
          <a:prstGeom prst="rect">
            <a:avLst/>
          </a:prstGeom>
          <a:noFill/>
          <a:ln w="9525">
            <a:noFill/>
            <a:miter lim="800000"/>
            <a:headEnd/>
            <a:tailEnd/>
          </a:ln>
        </p:spPr>
        <p:txBody>
          <a:bodyPr>
            <a:spAutoFit/>
          </a:bodyPr>
          <a:lstStyle/>
          <a:p>
            <a:pPr algn="just">
              <a:lnSpc>
                <a:spcPct val="150000"/>
              </a:lnSpc>
              <a:buFont typeface="Wingdings" pitchFamily="2" charset="2"/>
              <a:buChar char="v"/>
            </a:pPr>
            <a:r>
              <a:rPr lang="en-US" sz="2400" b="1" dirty="0">
                <a:solidFill>
                  <a:srgbClr val="10888E"/>
                </a:solidFill>
              </a:rPr>
              <a:t> </a:t>
            </a:r>
            <a:r>
              <a:rPr lang="en-US" sz="2400" b="1" dirty="0" smtClean="0">
                <a:solidFill>
                  <a:srgbClr val="10888E"/>
                </a:solidFill>
              </a:rPr>
              <a:t>BẢO </a:t>
            </a:r>
            <a:r>
              <a:rPr lang="en-US" sz="2400" b="1" dirty="0" err="1" smtClean="0">
                <a:solidFill>
                  <a:srgbClr val="10888E"/>
                </a:solidFill>
              </a:rPr>
              <a:t>QuẢN</a:t>
            </a:r>
            <a:r>
              <a:rPr lang="en-US" sz="2400" b="1" dirty="0" smtClean="0">
                <a:solidFill>
                  <a:srgbClr val="10888E"/>
                </a:solidFill>
              </a:rPr>
              <a:t> LỌ INSULIN</a:t>
            </a:r>
            <a:endParaRPr lang="en-US" sz="2400" b="1" dirty="0">
              <a:solidFill>
                <a:srgbClr val="10888E"/>
              </a:solidFill>
            </a:endParaRPr>
          </a:p>
        </p:txBody>
      </p:sp>
      <p:sp>
        <p:nvSpPr>
          <p:cNvPr id="7" name="TextBox 6"/>
          <p:cNvSpPr txBox="1"/>
          <p:nvPr/>
        </p:nvSpPr>
        <p:spPr>
          <a:xfrm>
            <a:off x="1219200" y="1447800"/>
            <a:ext cx="10363200" cy="1200329"/>
          </a:xfrm>
          <a:prstGeom prst="rect">
            <a:avLst/>
          </a:prstGeom>
          <a:noFill/>
        </p:spPr>
        <p:txBody>
          <a:bodyPr wrap="square" rtlCol="0">
            <a:spAutoFit/>
          </a:bodyPr>
          <a:lstStyle/>
          <a:p>
            <a:pPr algn="just">
              <a:lnSpc>
                <a:spcPct val="150000"/>
              </a:lnSpc>
              <a:buFontTx/>
              <a:buChar char="-"/>
            </a:pPr>
            <a:r>
              <a:rPr lang="en-US" sz="2400" dirty="0" smtClean="0">
                <a:solidFill>
                  <a:schemeClr val="tx2">
                    <a:lumMod val="50000"/>
                  </a:schemeClr>
                </a:solidFill>
              </a:rPr>
              <a:t>2-8 </a:t>
            </a:r>
            <a:r>
              <a:rPr lang="en-US" sz="2400" dirty="0" smtClean="0">
                <a:solidFill>
                  <a:schemeClr val="tx2">
                    <a:lumMod val="50000"/>
                  </a:schemeClr>
                </a:solidFill>
                <a:sym typeface="Symbol"/>
              </a:rPr>
              <a:t>C, </a:t>
            </a:r>
            <a:r>
              <a:rPr lang="en-US" sz="2400" dirty="0" err="1" smtClean="0">
                <a:solidFill>
                  <a:schemeClr val="tx2">
                    <a:lumMod val="50000"/>
                  </a:schemeClr>
                </a:solidFill>
                <a:sym typeface="Symbol"/>
              </a:rPr>
              <a:t>trong</a:t>
            </a:r>
            <a:r>
              <a:rPr lang="en-US" sz="2400" dirty="0" smtClean="0">
                <a:solidFill>
                  <a:schemeClr val="tx2">
                    <a:lumMod val="50000"/>
                  </a:schemeClr>
                </a:solidFill>
                <a:sym typeface="Symbol"/>
              </a:rPr>
              <a:t> </a:t>
            </a:r>
            <a:r>
              <a:rPr lang="en-US" sz="2400" dirty="0" err="1" smtClean="0">
                <a:solidFill>
                  <a:schemeClr val="tx2">
                    <a:lumMod val="50000"/>
                  </a:schemeClr>
                </a:solidFill>
                <a:sym typeface="Symbol"/>
              </a:rPr>
              <a:t>tối</a:t>
            </a:r>
            <a:r>
              <a:rPr lang="en-US" sz="2400" dirty="0" smtClean="0">
                <a:solidFill>
                  <a:schemeClr val="tx2">
                    <a:lumMod val="50000"/>
                  </a:schemeClr>
                </a:solidFill>
                <a:sym typeface="Symbol"/>
              </a:rPr>
              <a:t> (25-30 C </a:t>
            </a:r>
            <a:r>
              <a:rPr lang="en-US" sz="2400" dirty="0" err="1" smtClean="0">
                <a:solidFill>
                  <a:schemeClr val="tx2">
                    <a:lumMod val="50000"/>
                  </a:schemeClr>
                </a:solidFill>
                <a:sym typeface="Symbol"/>
              </a:rPr>
              <a:t>trong</a:t>
            </a:r>
            <a:r>
              <a:rPr lang="en-US" sz="2400" dirty="0" smtClean="0">
                <a:solidFill>
                  <a:schemeClr val="tx2">
                    <a:lumMod val="50000"/>
                  </a:schemeClr>
                </a:solidFill>
                <a:sym typeface="Symbol"/>
              </a:rPr>
              <a:t> 4-6 </a:t>
            </a:r>
            <a:r>
              <a:rPr lang="en-US" sz="2400" dirty="0" err="1" smtClean="0">
                <a:solidFill>
                  <a:schemeClr val="tx2">
                    <a:lumMod val="50000"/>
                  </a:schemeClr>
                </a:solidFill>
                <a:sym typeface="Symbol"/>
              </a:rPr>
              <a:t>tuần</a:t>
            </a:r>
            <a:r>
              <a:rPr lang="en-US" sz="2400" dirty="0" smtClean="0">
                <a:solidFill>
                  <a:schemeClr val="tx2">
                    <a:lumMod val="50000"/>
                  </a:schemeClr>
                </a:solidFill>
                <a:sym typeface="Symbol"/>
              </a:rPr>
              <a:t>).</a:t>
            </a:r>
          </a:p>
          <a:p>
            <a:pPr algn="just">
              <a:lnSpc>
                <a:spcPct val="150000"/>
              </a:lnSpc>
              <a:buFontTx/>
              <a:buChar char="-"/>
            </a:pPr>
            <a:r>
              <a:rPr lang="en-US" sz="2400" dirty="0" smtClean="0">
                <a:solidFill>
                  <a:schemeClr val="tx2">
                    <a:lumMod val="50000"/>
                  </a:schemeClr>
                </a:solidFill>
                <a:sym typeface="Symbol"/>
              </a:rPr>
              <a:t> </a:t>
            </a:r>
            <a:r>
              <a:rPr lang="en-US" sz="2400" dirty="0" err="1" smtClean="0">
                <a:solidFill>
                  <a:schemeClr val="tx2">
                    <a:lumMod val="50000"/>
                  </a:schemeClr>
                </a:solidFill>
                <a:sym typeface="Symbol"/>
              </a:rPr>
              <a:t>Để</a:t>
            </a:r>
            <a:r>
              <a:rPr lang="en-US" sz="2400" dirty="0" smtClean="0">
                <a:solidFill>
                  <a:schemeClr val="tx2">
                    <a:lumMod val="50000"/>
                  </a:schemeClr>
                </a:solidFill>
                <a:sym typeface="Symbol"/>
              </a:rPr>
              <a:t> </a:t>
            </a:r>
            <a:r>
              <a:rPr lang="en-US" sz="2400" dirty="0" err="1" smtClean="0">
                <a:solidFill>
                  <a:schemeClr val="tx2">
                    <a:lumMod val="50000"/>
                  </a:schemeClr>
                </a:solidFill>
                <a:sym typeface="Symbol"/>
              </a:rPr>
              <a:t>thẳng</a:t>
            </a:r>
            <a:r>
              <a:rPr lang="en-US" sz="2400" dirty="0" smtClean="0">
                <a:solidFill>
                  <a:schemeClr val="tx2">
                    <a:lumMod val="50000"/>
                  </a:schemeClr>
                </a:solidFill>
                <a:sym typeface="Symbol"/>
              </a:rPr>
              <a:t> </a:t>
            </a:r>
            <a:r>
              <a:rPr lang="en-US" sz="2400" dirty="0" err="1" smtClean="0">
                <a:solidFill>
                  <a:schemeClr val="tx2">
                    <a:lumMod val="50000"/>
                  </a:schemeClr>
                </a:solidFill>
                <a:sym typeface="Symbol"/>
              </a:rPr>
              <a:t>đứng</a:t>
            </a:r>
            <a:r>
              <a:rPr lang="en-US" sz="2400" dirty="0" smtClean="0">
                <a:solidFill>
                  <a:schemeClr val="tx2">
                    <a:lumMod val="50000"/>
                  </a:schemeClr>
                </a:solidFill>
                <a:sym typeface="Symbol"/>
              </a:rPr>
              <a:t>, </a:t>
            </a:r>
            <a:r>
              <a:rPr lang="en-US" sz="2400" dirty="0" err="1" smtClean="0">
                <a:solidFill>
                  <a:schemeClr val="tx2">
                    <a:lumMod val="50000"/>
                  </a:schemeClr>
                </a:solidFill>
                <a:sym typeface="Symbol"/>
              </a:rPr>
              <a:t>không</a:t>
            </a:r>
            <a:r>
              <a:rPr lang="en-US" sz="2400" dirty="0" smtClean="0">
                <a:solidFill>
                  <a:schemeClr val="tx2">
                    <a:lumMod val="50000"/>
                  </a:schemeClr>
                </a:solidFill>
                <a:sym typeface="Symbol"/>
              </a:rPr>
              <a:t> </a:t>
            </a:r>
            <a:r>
              <a:rPr lang="en-US" sz="2400" dirty="0" err="1" smtClean="0">
                <a:solidFill>
                  <a:schemeClr val="tx2">
                    <a:lumMod val="50000"/>
                  </a:schemeClr>
                </a:solidFill>
                <a:sym typeface="Symbol"/>
              </a:rPr>
              <a:t>lắc</a:t>
            </a:r>
            <a:r>
              <a:rPr lang="en-US" sz="2400" dirty="0" smtClean="0">
                <a:solidFill>
                  <a:schemeClr val="tx2">
                    <a:lumMod val="50000"/>
                  </a:schemeClr>
                </a:solidFill>
                <a:sym typeface="Symbol"/>
              </a:rPr>
              <a:t> </a:t>
            </a:r>
            <a:r>
              <a:rPr lang="en-US" sz="2400" dirty="0" err="1" smtClean="0">
                <a:solidFill>
                  <a:schemeClr val="tx2">
                    <a:lumMod val="50000"/>
                  </a:schemeClr>
                </a:solidFill>
                <a:sym typeface="Symbol"/>
              </a:rPr>
              <a:t>mạnh</a:t>
            </a:r>
            <a:r>
              <a:rPr lang="en-US" sz="2400" dirty="0" smtClean="0">
                <a:solidFill>
                  <a:schemeClr val="tx2">
                    <a:lumMod val="50000"/>
                  </a:schemeClr>
                </a:solidFill>
                <a:sym typeface="Symbol"/>
              </a:rPr>
              <a:t> </a:t>
            </a:r>
            <a:r>
              <a:rPr lang="en-US" sz="2400" dirty="0" err="1" smtClean="0">
                <a:solidFill>
                  <a:schemeClr val="tx2">
                    <a:lumMod val="50000"/>
                  </a:schemeClr>
                </a:solidFill>
                <a:sym typeface="Symbol"/>
              </a:rPr>
              <a:t>lọ</a:t>
            </a:r>
            <a:r>
              <a:rPr lang="en-US" sz="2400" dirty="0" smtClean="0">
                <a:solidFill>
                  <a:schemeClr val="tx2">
                    <a:lumMod val="50000"/>
                  </a:schemeClr>
                </a:solidFill>
                <a:sym typeface="Symbol"/>
              </a:rPr>
              <a:t>.</a:t>
            </a:r>
          </a:p>
        </p:txBody>
      </p:sp>
      <p:sp>
        <p:nvSpPr>
          <p:cNvPr id="8" name="TextBox 14"/>
          <p:cNvSpPr txBox="1">
            <a:spLocks noChangeArrowheads="1"/>
          </p:cNvSpPr>
          <p:nvPr/>
        </p:nvSpPr>
        <p:spPr bwMode="auto">
          <a:xfrm>
            <a:off x="812800" y="2590800"/>
            <a:ext cx="11074400" cy="646331"/>
          </a:xfrm>
          <a:prstGeom prst="rect">
            <a:avLst/>
          </a:prstGeom>
          <a:noFill/>
          <a:ln w="9525">
            <a:noFill/>
            <a:miter lim="800000"/>
            <a:headEnd/>
            <a:tailEnd/>
          </a:ln>
        </p:spPr>
        <p:txBody>
          <a:bodyPr>
            <a:spAutoFit/>
          </a:bodyPr>
          <a:lstStyle/>
          <a:p>
            <a:pPr algn="just">
              <a:lnSpc>
                <a:spcPct val="150000"/>
              </a:lnSpc>
              <a:buFont typeface="Wingdings" pitchFamily="2" charset="2"/>
              <a:buChar char="v"/>
            </a:pPr>
            <a:r>
              <a:rPr lang="en-US" sz="2400" b="1" dirty="0">
                <a:solidFill>
                  <a:srgbClr val="10888E"/>
                </a:solidFill>
              </a:rPr>
              <a:t> </a:t>
            </a:r>
            <a:r>
              <a:rPr lang="en-US" sz="2400" b="1" dirty="0" smtClean="0">
                <a:solidFill>
                  <a:srgbClr val="10888E"/>
                </a:solidFill>
              </a:rPr>
              <a:t>CÁCH SỬ DỤNG CÁC LOẠI INSULIN</a:t>
            </a:r>
            <a:endParaRPr lang="en-US" sz="2400" b="1" dirty="0">
              <a:solidFill>
                <a:srgbClr val="10888E"/>
              </a:solidFill>
            </a:endParaRPr>
          </a:p>
        </p:txBody>
      </p:sp>
      <p:sp>
        <p:nvSpPr>
          <p:cNvPr id="9" name="TextBox 8"/>
          <p:cNvSpPr txBox="1"/>
          <p:nvPr/>
        </p:nvSpPr>
        <p:spPr>
          <a:xfrm>
            <a:off x="1422400" y="3200400"/>
            <a:ext cx="10363200" cy="2308324"/>
          </a:xfrm>
          <a:prstGeom prst="rect">
            <a:avLst/>
          </a:prstGeom>
          <a:noFill/>
        </p:spPr>
        <p:txBody>
          <a:bodyPr wrap="square" rtlCol="0">
            <a:spAutoFit/>
          </a:bodyPr>
          <a:lstStyle/>
          <a:p>
            <a:pPr algn="just">
              <a:lnSpc>
                <a:spcPct val="150000"/>
              </a:lnSpc>
              <a:buFontTx/>
              <a:buChar char="-"/>
            </a:pPr>
            <a:r>
              <a:rPr lang="en-US" sz="2400" dirty="0" err="1" smtClean="0">
                <a:solidFill>
                  <a:schemeClr val="tx2">
                    <a:lumMod val="50000"/>
                  </a:schemeClr>
                </a:solidFill>
              </a:rPr>
              <a:t>Các</a:t>
            </a:r>
            <a:r>
              <a:rPr lang="en-US" sz="2400" dirty="0" smtClean="0">
                <a:solidFill>
                  <a:schemeClr val="tx2">
                    <a:lumMod val="50000"/>
                  </a:schemeClr>
                </a:solidFill>
              </a:rPr>
              <a:t> </a:t>
            </a:r>
            <a:r>
              <a:rPr lang="en-US" sz="2400" dirty="0" err="1" smtClean="0">
                <a:solidFill>
                  <a:schemeClr val="tx2">
                    <a:lumMod val="50000"/>
                  </a:schemeClr>
                </a:solidFill>
              </a:rPr>
              <a:t>loại</a:t>
            </a:r>
            <a:r>
              <a:rPr lang="en-US" sz="2400" dirty="0" smtClean="0">
                <a:solidFill>
                  <a:schemeClr val="tx2">
                    <a:lumMod val="50000"/>
                  </a:schemeClr>
                </a:solidFill>
              </a:rPr>
              <a:t> </a:t>
            </a:r>
            <a:r>
              <a:rPr lang="en-US" sz="2400" b="1" dirty="0" err="1" smtClean="0">
                <a:solidFill>
                  <a:schemeClr val="tx2">
                    <a:lumMod val="50000"/>
                  </a:schemeClr>
                </a:solidFill>
              </a:rPr>
              <a:t>tác</a:t>
            </a:r>
            <a:r>
              <a:rPr lang="en-US" sz="2400" b="1" dirty="0" smtClean="0">
                <a:solidFill>
                  <a:schemeClr val="tx2">
                    <a:lumMod val="50000"/>
                  </a:schemeClr>
                </a:solidFill>
              </a:rPr>
              <a:t> </a:t>
            </a:r>
            <a:r>
              <a:rPr lang="en-US" sz="2400" b="1" dirty="0" err="1" smtClean="0">
                <a:solidFill>
                  <a:schemeClr val="tx2">
                    <a:lumMod val="50000"/>
                  </a:schemeClr>
                </a:solidFill>
              </a:rPr>
              <a:t>dụng</a:t>
            </a:r>
            <a:r>
              <a:rPr lang="en-US" sz="2400" b="1" dirty="0" smtClean="0">
                <a:solidFill>
                  <a:schemeClr val="tx2">
                    <a:lumMod val="50000"/>
                  </a:schemeClr>
                </a:solidFill>
              </a:rPr>
              <a:t> </a:t>
            </a:r>
            <a:r>
              <a:rPr lang="en-US" sz="2400" b="1" dirty="0" err="1" smtClean="0">
                <a:solidFill>
                  <a:schemeClr val="tx2">
                    <a:lumMod val="50000"/>
                  </a:schemeClr>
                </a:solidFill>
              </a:rPr>
              <a:t>nhanh</a:t>
            </a:r>
            <a:r>
              <a:rPr lang="en-US" sz="2400" dirty="0" smtClean="0">
                <a:solidFill>
                  <a:schemeClr val="tx2">
                    <a:lumMod val="50000"/>
                  </a:schemeClr>
                </a:solidFill>
              </a:rPr>
              <a:t>: </a:t>
            </a:r>
            <a:r>
              <a:rPr lang="en-US" sz="2400" dirty="0" err="1" smtClean="0">
                <a:solidFill>
                  <a:schemeClr val="tx2">
                    <a:lumMod val="50000"/>
                  </a:schemeClr>
                </a:solidFill>
              </a:rPr>
              <a:t>tiêm</a:t>
            </a:r>
            <a:r>
              <a:rPr lang="en-US" sz="2400" dirty="0" smtClean="0">
                <a:solidFill>
                  <a:schemeClr val="tx2">
                    <a:lumMod val="50000"/>
                  </a:schemeClr>
                </a:solidFill>
              </a:rPr>
              <a:t> </a:t>
            </a:r>
            <a:r>
              <a:rPr lang="en-US" sz="2400" dirty="0" err="1" smtClean="0">
                <a:solidFill>
                  <a:schemeClr val="tx2">
                    <a:lumMod val="50000"/>
                  </a:schemeClr>
                </a:solidFill>
              </a:rPr>
              <a:t>tĩnh</a:t>
            </a:r>
            <a:r>
              <a:rPr lang="en-US" sz="2400" dirty="0" smtClean="0">
                <a:solidFill>
                  <a:schemeClr val="tx2">
                    <a:lumMod val="50000"/>
                  </a:schemeClr>
                </a:solidFill>
              </a:rPr>
              <a:t> </a:t>
            </a:r>
            <a:r>
              <a:rPr lang="en-US" sz="2400" dirty="0" err="1" smtClean="0">
                <a:solidFill>
                  <a:schemeClr val="tx2">
                    <a:lumMod val="50000"/>
                  </a:schemeClr>
                </a:solidFill>
              </a:rPr>
              <a:t>mạch</a:t>
            </a:r>
            <a:r>
              <a:rPr lang="en-US" sz="2400" dirty="0" smtClean="0">
                <a:solidFill>
                  <a:schemeClr val="tx2">
                    <a:lumMod val="50000"/>
                  </a:schemeClr>
                </a:solidFill>
              </a:rPr>
              <a:t>, </a:t>
            </a:r>
            <a:r>
              <a:rPr lang="en-US" sz="2400" dirty="0" err="1" smtClean="0">
                <a:solidFill>
                  <a:schemeClr val="tx2">
                    <a:lumMod val="50000"/>
                  </a:schemeClr>
                </a:solidFill>
              </a:rPr>
              <a:t>tiêm</a:t>
            </a:r>
            <a:r>
              <a:rPr lang="en-US" sz="2400" dirty="0" smtClean="0">
                <a:solidFill>
                  <a:schemeClr val="tx2">
                    <a:lumMod val="50000"/>
                  </a:schemeClr>
                </a:solidFill>
              </a:rPr>
              <a:t> </a:t>
            </a:r>
            <a:r>
              <a:rPr lang="en-US" sz="2400" dirty="0" err="1" smtClean="0">
                <a:solidFill>
                  <a:schemeClr val="tx2">
                    <a:lumMod val="50000"/>
                  </a:schemeClr>
                </a:solidFill>
              </a:rPr>
              <a:t>dưới</a:t>
            </a:r>
            <a:r>
              <a:rPr lang="en-US" sz="2400" dirty="0" smtClean="0">
                <a:solidFill>
                  <a:schemeClr val="tx2">
                    <a:lumMod val="50000"/>
                  </a:schemeClr>
                </a:solidFill>
              </a:rPr>
              <a:t> </a:t>
            </a:r>
            <a:r>
              <a:rPr lang="en-US" sz="2400" dirty="0" err="1" smtClean="0">
                <a:solidFill>
                  <a:schemeClr val="tx2">
                    <a:lumMod val="50000"/>
                  </a:schemeClr>
                </a:solidFill>
              </a:rPr>
              <a:t>da</a:t>
            </a:r>
            <a:r>
              <a:rPr lang="en-US" sz="2400" dirty="0" smtClean="0">
                <a:solidFill>
                  <a:schemeClr val="tx2">
                    <a:lumMod val="50000"/>
                  </a:schemeClr>
                </a:solidFill>
              </a:rPr>
              <a:t> (TDD</a:t>
            </a:r>
            <a:r>
              <a:rPr lang="en-US" sz="2400" dirty="0" smtClean="0">
                <a:solidFill>
                  <a:schemeClr val="tx2">
                    <a:lumMod val="50000"/>
                  </a:schemeClr>
                </a:solidFill>
                <a:sym typeface="Symbol"/>
              </a:rPr>
              <a:t>).</a:t>
            </a:r>
          </a:p>
          <a:p>
            <a:pPr algn="just">
              <a:lnSpc>
                <a:spcPct val="150000"/>
              </a:lnSpc>
              <a:buFontTx/>
              <a:buChar char="-"/>
            </a:pPr>
            <a:r>
              <a:rPr lang="en-US" sz="2400" dirty="0" smtClean="0">
                <a:solidFill>
                  <a:schemeClr val="tx2">
                    <a:lumMod val="50000"/>
                  </a:schemeClr>
                </a:solidFill>
                <a:sym typeface="Symbol"/>
              </a:rPr>
              <a:t> </a:t>
            </a:r>
            <a:r>
              <a:rPr lang="en-US" sz="2400" dirty="0" err="1" smtClean="0">
                <a:solidFill>
                  <a:schemeClr val="tx2">
                    <a:lumMod val="50000"/>
                  </a:schemeClr>
                </a:solidFill>
                <a:sym typeface="Symbol"/>
              </a:rPr>
              <a:t>Riêng</a:t>
            </a:r>
            <a:r>
              <a:rPr lang="en-US" sz="2400" dirty="0" smtClean="0">
                <a:solidFill>
                  <a:schemeClr val="tx2">
                    <a:lumMod val="50000"/>
                  </a:schemeClr>
                </a:solidFill>
                <a:sym typeface="Symbol"/>
              </a:rPr>
              <a:t> Insulin </a:t>
            </a:r>
            <a:r>
              <a:rPr lang="en-US" sz="2400" b="1" dirty="0" err="1" smtClean="0">
                <a:solidFill>
                  <a:schemeClr val="tx2">
                    <a:lumMod val="50000"/>
                  </a:schemeClr>
                </a:solidFill>
                <a:sym typeface="Symbol"/>
              </a:rPr>
              <a:t>lispro</a:t>
            </a:r>
            <a:r>
              <a:rPr lang="en-US" sz="2400" dirty="0" smtClean="0">
                <a:solidFill>
                  <a:schemeClr val="tx2">
                    <a:lumMod val="50000"/>
                  </a:schemeClr>
                </a:solidFill>
                <a:sym typeface="Symbol"/>
              </a:rPr>
              <a:t>: </a:t>
            </a:r>
            <a:r>
              <a:rPr lang="en-US" sz="2400" dirty="0" err="1" smtClean="0">
                <a:solidFill>
                  <a:schemeClr val="tx2">
                    <a:lumMod val="50000"/>
                  </a:schemeClr>
                </a:solidFill>
                <a:sym typeface="Symbol"/>
              </a:rPr>
              <a:t>chỉ</a:t>
            </a:r>
            <a:r>
              <a:rPr lang="en-US" sz="2400" dirty="0" smtClean="0">
                <a:solidFill>
                  <a:schemeClr val="tx2">
                    <a:lumMod val="50000"/>
                  </a:schemeClr>
                </a:solidFill>
                <a:sym typeface="Symbol"/>
              </a:rPr>
              <a:t> TDD</a:t>
            </a:r>
          </a:p>
          <a:p>
            <a:pPr algn="just">
              <a:lnSpc>
                <a:spcPct val="150000"/>
              </a:lnSpc>
              <a:buFontTx/>
              <a:buChar char="-"/>
            </a:pPr>
            <a:r>
              <a:rPr lang="en-US" sz="2400" dirty="0" err="1" smtClean="0">
                <a:solidFill>
                  <a:schemeClr val="tx2">
                    <a:lumMod val="50000"/>
                  </a:schemeClr>
                </a:solidFill>
                <a:sym typeface="Symbol"/>
              </a:rPr>
              <a:t>Loại</a:t>
            </a:r>
            <a:r>
              <a:rPr lang="en-US" sz="2400" dirty="0" smtClean="0">
                <a:solidFill>
                  <a:schemeClr val="tx2">
                    <a:lumMod val="50000"/>
                  </a:schemeClr>
                </a:solidFill>
                <a:sym typeface="Symbol"/>
              </a:rPr>
              <a:t> </a:t>
            </a:r>
            <a:r>
              <a:rPr lang="en-US" sz="2400" dirty="0" err="1" smtClean="0">
                <a:solidFill>
                  <a:schemeClr val="tx2">
                    <a:lumMod val="50000"/>
                  </a:schemeClr>
                </a:solidFill>
                <a:sym typeface="Symbol"/>
              </a:rPr>
              <a:t>tác</a:t>
            </a:r>
            <a:r>
              <a:rPr lang="en-US" sz="2400" dirty="0" smtClean="0">
                <a:solidFill>
                  <a:schemeClr val="tx2">
                    <a:lumMod val="50000"/>
                  </a:schemeClr>
                </a:solidFill>
                <a:sym typeface="Symbol"/>
              </a:rPr>
              <a:t> </a:t>
            </a:r>
            <a:r>
              <a:rPr lang="en-US" sz="2400" dirty="0" err="1" smtClean="0">
                <a:solidFill>
                  <a:schemeClr val="tx2">
                    <a:lumMod val="50000"/>
                  </a:schemeClr>
                </a:solidFill>
                <a:sym typeface="Symbol"/>
              </a:rPr>
              <a:t>dụng</a:t>
            </a:r>
            <a:r>
              <a:rPr lang="en-US" sz="2400" dirty="0" smtClean="0">
                <a:solidFill>
                  <a:schemeClr val="tx2">
                    <a:lumMod val="50000"/>
                  </a:schemeClr>
                </a:solidFill>
                <a:sym typeface="Symbol"/>
              </a:rPr>
              <a:t> </a:t>
            </a:r>
            <a:r>
              <a:rPr lang="en-US" sz="2400" b="1" dirty="0" err="1" smtClean="0">
                <a:solidFill>
                  <a:schemeClr val="tx2">
                    <a:lumMod val="50000"/>
                  </a:schemeClr>
                </a:solidFill>
                <a:sym typeface="Symbol"/>
              </a:rPr>
              <a:t>trung</a:t>
            </a:r>
            <a:r>
              <a:rPr lang="en-US" sz="2400" b="1" dirty="0" smtClean="0">
                <a:solidFill>
                  <a:schemeClr val="tx2">
                    <a:lumMod val="50000"/>
                  </a:schemeClr>
                </a:solidFill>
                <a:sym typeface="Symbol"/>
              </a:rPr>
              <a:t> </a:t>
            </a:r>
            <a:r>
              <a:rPr lang="en-US" sz="2400" b="1" dirty="0" err="1" smtClean="0">
                <a:solidFill>
                  <a:schemeClr val="tx2">
                    <a:lumMod val="50000"/>
                  </a:schemeClr>
                </a:solidFill>
                <a:sym typeface="Symbol"/>
              </a:rPr>
              <a:t>bình</a:t>
            </a:r>
            <a:r>
              <a:rPr lang="en-US" sz="2400" b="1" dirty="0" smtClean="0">
                <a:solidFill>
                  <a:schemeClr val="tx2">
                    <a:lumMod val="50000"/>
                  </a:schemeClr>
                </a:solidFill>
                <a:sym typeface="Symbol"/>
              </a:rPr>
              <a:t> </a:t>
            </a:r>
            <a:r>
              <a:rPr lang="en-US" sz="2400" b="1" dirty="0" err="1" smtClean="0">
                <a:solidFill>
                  <a:schemeClr val="tx2">
                    <a:lumMod val="50000"/>
                  </a:schemeClr>
                </a:solidFill>
                <a:sym typeface="Symbol"/>
              </a:rPr>
              <a:t>và</a:t>
            </a:r>
            <a:r>
              <a:rPr lang="en-US" sz="2400" b="1" dirty="0" smtClean="0">
                <a:solidFill>
                  <a:schemeClr val="tx2">
                    <a:lumMod val="50000"/>
                  </a:schemeClr>
                </a:solidFill>
                <a:sym typeface="Symbol"/>
              </a:rPr>
              <a:t> </a:t>
            </a:r>
            <a:r>
              <a:rPr lang="en-US" sz="2400" b="1" dirty="0" err="1" smtClean="0">
                <a:solidFill>
                  <a:schemeClr val="tx2">
                    <a:lumMod val="50000"/>
                  </a:schemeClr>
                </a:solidFill>
                <a:sym typeface="Symbol"/>
              </a:rPr>
              <a:t>dài</a:t>
            </a:r>
            <a:r>
              <a:rPr lang="en-US" sz="2400" dirty="0" smtClean="0">
                <a:solidFill>
                  <a:schemeClr val="tx2">
                    <a:lumMod val="50000"/>
                  </a:schemeClr>
                </a:solidFill>
                <a:sym typeface="Symbol"/>
              </a:rPr>
              <a:t>: TDD.</a:t>
            </a:r>
          </a:p>
          <a:p>
            <a:pPr algn="just">
              <a:lnSpc>
                <a:spcPct val="150000"/>
              </a:lnSpc>
              <a:buFontTx/>
              <a:buChar char="-"/>
            </a:pPr>
            <a:endParaRPr lang="en-US" sz="2400" dirty="0" smtClean="0">
              <a:solidFill>
                <a:schemeClr val="tx2">
                  <a:lumMod val="50000"/>
                </a:schemeClr>
              </a:solidFill>
              <a:sym typeface="Symbol"/>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06475"/>
          </a:xfrm>
        </p:spPr>
        <p:style>
          <a:lnRef idx="2">
            <a:schemeClr val="accent2"/>
          </a:lnRef>
          <a:fillRef idx="1">
            <a:schemeClr val="lt1"/>
          </a:fillRef>
          <a:effectRef idx="0">
            <a:schemeClr val="accent2"/>
          </a:effectRef>
          <a:fontRef idx="minor">
            <a:schemeClr val="dk1"/>
          </a:fontRef>
        </p:style>
        <p:txBody>
          <a:bodyPr/>
          <a:lstStyle/>
          <a:p>
            <a:r>
              <a:rPr lang="en-US" b="1" dirty="0" err="1" smtClean="0"/>
              <a:t>Những</a:t>
            </a:r>
            <a:r>
              <a:rPr lang="en-US" b="1" dirty="0" smtClean="0"/>
              <a:t> </a:t>
            </a:r>
            <a:r>
              <a:rPr lang="en-US" b="1" dirty="0" err="1" smtClean="0"/>
              <a:t>Lưu</a:t>
            </a:r>
            <a:r>
              <a:rPr lang="en-US" b="1" dirty="0" smtClean="0"/>
              <a:t> Ý </a:t>
            </a:r>
            <a:r>
              <a:rPr lang="en-US" b="1" dirty="0" err="1" smtClean="0"/>
              <a:t>Khi</a:t>
            </a:r>
            <a:r>
              <a:rPr lang="en-US" b="1" dirty="0" smtClean="0"/>
              <a:t> </a:t>
            </a:r>
            <a:r>
              <a:rPr lang="en-US" b="1" dirty="0" err="1" smtClean="0"/>
              <a:t>Sử</a:t>
            </a:r>
            <a:r>
              <a:rPr lang="en-US" b="1" dirty="0" smtClean="0"/>
              <a:t> </a:t>
            </a:r>
            <a:r>
              <a:rPr lang="en-US" b="1" dirty="0" err="1" smtClean="0"/>
              <a:t>Dụng</a:t>
            </a:r>
            <a:r>
              <a:rPr lang="en-US" b="1" dirty="0" smtClean="0"/>
              <a:t> Insulin</a:t>
            </a:r>
            <a:endParaRPr lang="en-US" dirty="0"/>
          </a:p>
        </p:txBody>
      </p:sp>
      <p:sp>
        <p:nvSpPr>
          <p:cNvPr id="3" name="Content Placeholder 2"/>
          <p:cNvSpPr>
            <a:spLocks noGrp="1"/>
          </p:cNvSpPr>
          <p:nvPr>
            <p:ph idx="1"/>
          </p:nvPr>
        </p:nvSpPr>
        <p:spPr>
          <a:xfrm>
            <a:off x="838200" y="1687074"/>
            <a:ext cx="10515600" cy="5032375"/>
          </a:xfrm>
        </p:spPr>
        <p:style>
          <a:lnRef idx="2">
            <a:schemeClr val="accent2"/>
          </a:lnRef>
          <a:fillRef idx="1">
            <a:schemeClr val="lt1"/>
          </a:fillRef>
          <a:effectRef idx="0">
            <a:schemeClr val="accent2"/>
          </a:effectRef>
          <a:fontRef idx="minor">
            <a:schemeClr val="dk1"/>
          </a:fontRef>
        </p:style>
        <p:txBody>
          <a:bodyPr>
            <a:noAutofit/>
          </a:bodyPr>
          <a:lstStyle/>
          <a:p>
            <a:pPr>
              <a:lnSpc>
                <a:spcPct val="160000"/>
              </a:lnSpc>
            </a:pPr>
            <a:r>
              <a:rPr lang="en-US" sz="1800" dirty="0" smtClean="0"/>
              <a:t>- </a:t>
            </a:r>
            <a:r>
              <a:rPr lang="en-US" sz="1800" dirty="0" err="1" smtClean="0"/>
              <a:t>Không</a:t>
            </a:r>
            <a:r>
              <a:rPr lang="en-US" sz="1800" dirty="0" smtClean="0"/>
              <a:t> </a:t>
            </a:r>
            <a:r>
              <a:rPr lang="en-US" sz="1800" dirty="0" err="1" smtClean="0"/>
              <a:t>nên</a:t>
            </a:r>
            <a:r>
              <a:rPr lang="en-US" sz="1800" dirty="0" smtClean="0"/>
              <a:t> </a:t>
            </a:r>
            <a:r>
              <a:rPr lang="en-US" sz="1800" dirty="0" err="1" smtClean="0"/>
              <a:t>dùng</a:t>
            </a:r>
            <a:r>
              <a:rPr lang="en-US" sz="1800" dirty="0" smtClean="0"/>
              <a:t> insulin </a:t>
            </a:r>
            <a:r>
              <a:rPr lang="en-US" sz="1800" b="1" dirty="0" err="1" smtClean="0"/>
              <a:t>tác</a:t>
            </a:r>
            <a:r>
              <a:rPr lang="en-US" sz="1800" b="1" dirty="0" smtClean="0"/>
              <a:t> </a:t>
            </a:r>
            <a:r>
              <a:rPr lang="en-US" sz="1800" b="1" dirty="0" err="1" smtClean="0"/>
              <a:t>dụng</a:t>
            </a:r>
            <a:r>
              <a:rPr lang="en-US" sz="1800" b="1" dirty="0" smtClean="0"/>
              <a:t> </a:t>
            </a:r>
            <a:r>
              <a:rPr lang="en-US" sz="1800" b="1" dirty="0" err="1" smtClean="0"/>
              <a:t>nhanh</a:t>
            </a:r>
            <a:r>
              <a:rPr lang="en-US" sz="1800" dirty="0" smtClean="0"/>
              <a:t> </a:t>
            </a:r>
            <a:r>
              <a:rPr lang="en-US" sz="1800" dirty="0" err="1" smtClean="0"/>
              <a:t>trước</a:t>
            </a:r>
            <a:r>
              <a:rPr lang="en-US" sz="1800" dirty="0" smtClean="0"/>
              <a:t> </a:t>
            </a:r>
            <a:r>
              <a:rPr lang="en-US" sz="1800" dirty="0" err="1" smtClean="0"/>
              <a:t>khi</a:t>
            </a:r>
            <a:r>
              <a:rPr lang="en-US" sz="1800" dirty="0" smtClean="0"/>
              <a:t> </a:t>
            </a:r>
            <a:r>
              <a:rPr lang="en-US" sz="1800" dirty="0" err="1" smtClean="0"/>
              <a:t>ngủ</a:t>
            </a:r>
            <a:r>
              <a:rPr lang="en-US" sz="1800" dirty="0" smtClean="0"/>
              <a:t> </a:t>
            </a:r>
            <a:r>
              <a:rPr lang="en-US" sz="1800" dirty="0" err="1" smtClean="0"/>
              <a:t>để</a:t>
            </a:r>
            <a:r>
              <a:rPr lang="en-US" sz="1800" dirty="0" smtClean="0"/>
              <a:t> </a:t>
            </a:r>
            <a:r>
              <a:rPr lang="en-US" sz="1800" dirty="0" err="1" smtClean="0"/>
              <a:t>tránh</a:t>
            </a:r>
            <a:r>
              <a:rPr lang="en-US" sz="1800" dirty="0" smtClean="0"/>
              <a:t> </a:t>
            </a:r>
            <a:r>
              <a:rPr lang="en-US" sz="1800" dirty="0" err="1" smtClean="0"/>
              <a:t>hạ</a:t>
            </a:r>
            <a:r>
              <a:rPr lang="en-US" sz="1800" dirty="0" smtClean="0"/>
              <a:t> ĐH ban </a:t>
            </a:r>
            <a:r>
              <a:rPr lang="en-US" sz="1800" dirty="0" err="1" smtClean="0"/>
              <a:t>đêm</a:t>
            </a:r>
            <a:r>
              <a:rPr lang="en-US" sz="1800" dirty="0" smtClean="0"/>
              <a:t>.</a:t>
            </a:r>
          </a:p>
          <a:p>
            <a:pPr>
              <a:lnSpc>
                <a:spcPct val="160000"/>
              </a:lnSpc>
            </a:pPr>
            <a:r>
              <a:rPr lang="en-US" sz="1800" dirty="0" smtClean="0"/>
              <a:t>- Human Insulin </a:t>
            </a:r>
            <a:r>
              <a:rPr lang="en-US" sz="1800" dirty="0" err="1" smtClean="0"/>
              <a:t>nhanh</a:t>
            </a:r>
            <a:r>
              <a:rPr lang="en-US" sz="1800" dirty="0" smtClean="0"/>
              <a:t> (</a:t>
            </a:r>
            <a:r>
              <a:rPr lang="en-US" sz="1800" dirty="0" err="1" smtClean="0"/>
              <a:t>Actrapid</a:t>
            </a:r>
            <a:r>
              <a:rPr lang="en-US" sz="1800" dirty="0" smtClean="0"/>
              <a:t>, </a:t>
            </a:r>
            <a:r>
              <a:rPr lang="en-US" sz="1800" dirty="0" err="1" smtClean="0"/>
              <a:t>Humulin</a:t>
            </a:r>
            <a:r>
              <a:rPr lang="en-US" sz="1800" dirty="0" smtClean="0"/>
              <a:t> R) </a:t>
            </a:r>
            <a:r>
              <a:rPr lang="en-US" sz="1800" dirty="0" err="1" smtClean="0"/>
              <a:t>nên</a:t>
            </a:r>
            <a:r>
              <a:rPr lang="en-US" sz="1800" dirty="0" smtClean="0"/>
              <a:t> </a:t>
            </a:r>
            <a:r>
              <a:rPr lang="en-US" sz="1800" dirty="0" err="1" smtClean="0"/>
              <a:t>được</a:t>
            </a:r>
            <a:r>
              <a:rPr lang="en-US" sz="1800" dirty="0" smtClean="0"/>
              <a:t> </a:t>
            </a:r>
            <a:r>
              <a:rPr lang="en-US" sz="1800" b="1" dirty="0" err="1" smtClean="0"/>
              <a:t>tiêm</a:t>
            </a:r>
            <a:r>
              <a:rPr lang="en-US" sz="1800" b="1" dirty="0" smtClean="0"/>
              <a:t> </a:t>
            </a:r>
            <a:r>
              <a:rPr lang="en-US" sz="1800" b="1" dirty="0" err="1" smtClean="0"/>
              <a:t>trước</a:t>
            </a:r>
            <a:r>
              <a:rPr lang="en-US" sz="1800" b="1" dirty="0" smtClean="0"/>
              <a:t> </a:t>
            </a:r>
            <a:r>
              <a:rPr lang="en-US" sz="1800" b="1" dirty="0" err="1" smtClean="0"/>
              <a:t>ăn</a:t>
            </a:r>
            <a:r>
              <a:rPr lang="en-US" sz="1800" b="1" dirty="0" smtClean="0"/>
              <a:t> 30 </a:t>
            </a:r>
            <a:r>
              <a:rPr lang="en-US" sz="1800" b="1" dirty="0" err="1" smtClean="0"/>
              <a:t>phút</a:t>
            </a:r>
            <a:r>
              <a:rPr lang="en-US" sz="1800" dirty="0" smtClean="0"/>
              <a:t>.</a:t>
            </a:r>
          </a:p>
          <a:p>
            <a:pPr>
              <a:lnSpc>
                <a:spcPct val="160000"/>
              </a:lnSpc>
            </a:pPr>
            <a:r>
              <a:rPr lang="en-US" sz="1800" dirty="0" smtClean="0"/>
              <a:t>- Insulin </a:t>
            </a:r>
            <a:r>
              <a:rPr lang="en-US" sz="1800" dirty="0" err="1" smtClean="0"/>
              <a:t>aspart</a:t>
            </a:r>
            <a:r>
              <a:rPr lang="en-US" sz="1800" dirty="0" smtClean="0"/>
              <a:t>/</a:t>
            </a:r>
            <a:r>
              <a:rPr lang="en-US" sz="1800" dirty="0" err="1" smtClean="0"/>
              <a:t>lispro</a:t>
            </a:r>
            <a:r>
              <a:rPr lang="en-US" sz="1800" dirty="0" smtClean="0"/>
              <a:t>/</a:t>
            </a:r>
            <a:r>
              <a:rPr lang="en-US" sz="1800" dirty="0" err="1" smtClean="0"/>
              <a:t>glulisine</a:t>
            </a:r>
            <a:r>
              <a:rPr lang="en-US" sz="1800" dirty="0" smtClean="0"/>
              <a:t> </a:t>
            </a:r>
            <a:r>
              <a:rPr lang="en-US" sz="1800" dirty="0" err="1" smtClean="0"/>
              <a:t>được</a:t>
            </a:r>
            <a:r>
              <a:rPr lang="en-US" sz="1800" dirty="0" smtClean="0"/>
              <a:t> </a:t>
            </a:r>
            <a:r>
              <a:rPr lang="en-US" sz="1800" dirty="0" err="1" smtClean="0"/>
              <a:t>tiêm</a:t>
            </a:r>
            <a:r>
              <a:rPr lang="en-US" sz="1800" dirty="0" smtClean="0"/>
              <a:t> </a:t>
            </a:r>
            <a:r>
              <a:rPr lang="en-US" sz="1800" b="1" dirty="0" err="1" smtClean="0"/>
              <a:t>ngay</a:t>
            </a:r>
            <a:r>
              <a:rPr lang="en-US" sz="1800" b="1" dirty="0" smtClean="0"/>
              <a:t> </a:t>
            </a:r>
            <a:r>
              <a:rPr lang="en-US" sz="1800" b="1" dirty="0" err="1" smtClean="0"/>
              <a:t>trước</a:t>
            </a:r>
            <a:r>
              <a:rPr lang="en-US" sz="1800" b="1" dirty="0" smtClean="0"/>
              <a:t>/ </a:t>
            </a:r>
            <a:r>
              <a:rPr lang="en-US" sz="1800" b="1" dirty="0" err="1" smtClean="0"/>
              <a:t>trong</a:t>
            </a:r>
            <a:r>
              <a:rPr lang="en-US" sz="1800" b="1" dirty="0" smtClean="0"/>
              <a:t>/ </a:t>
            </a:r>
            <a:r>
              <a:rPr lang="en-US" sz="1800" b="1" dirty="0" err="1" smtClean="0"/>
              <a:t>hoặc</a:t>
            </a:r>
            <a:r>
              <a:rPr lang="en-US" sz="1800" b="1" dirty="0" smtClean="0"/>
              <a:t> </a:t>
            </a:r>
            <a:r>
              <a:rPr lang="en-US" sz="1800" b="1" dirty="0" err="1" smtClean="0"/>
              <a:t>ngay</a:t>
            </a:r>
            <a:r>
              <a:rPr lang="en-US" sz="1800" b="1" dirty="0" smtClean="0"/>
              <a:t> </a:t>
            </a:r>
            <a:r>
              <a:rPr lang="en-US" sz="1800" b="1" dirty="0" err="1" smtClean="0"/>
              <a:t>sau</a:t>
            </a:r>
            <a:r>
              <a:rPr lang="en-US" sz="1800" b="1" dirty="0" smtClean="0"/>
              <a:t> </a:t>
            </a:r>
            <a:r>
              <a:rPr lang="en-US" sz="1800" b="1" dirty="0" err="1" smtClean="0"/>
              <a:t>bữa</a:t>
            </a:r>
            <a:r>
              <a:rPr lang="en-US" sz="1800" dirty="0" smtClean="0"/>
              <a:t> </a:t>
            </a:r>
            <a:r>
              <a:rPr lang="en-US" sz="1800" dirty="0" err="1" smtClean="0"/>
              <a:t>ăn</a:t>
            </a:r>
            <a:r>
              <a:rPr lang="en-US" sz="1800" dirty="0" smtClean="0"/>
              <a:t> </a:t>
            </a:r>
            <a:r>
              <a:rPr lang="en-US" sz="1800" dirty="0" err="1" smtClean="0"/>
              <a:t>nên</a:t>
            </a:r>
            <a:r>
              <a:rPr lang="en-US" sz="1800" dirty="0" smtClean="0"/>
              <a:t> </a:t>
            </a:r>
            <a:r>
              <a:rPr lang="en-US" sz="1800" dirty="0" err="1" smtClean="0"/>
              <a:t>sẽ</a:t>
            </a:r>
            <a:r>
              <a:rPr lang="en-US" sz="1800" dirty="0" smtClean="0"/>
              <a:t> </a:t>
            </a:r>
            <a:r>
              <a:rPr lang="en-US" sz="1800" dirty="0" err="1" smtClean="0"/>
              <a:t>tốt</a:t>
            </a:r>
            <a:r>
              <a:rPr lang="en-US" sz="1800" dirty="0" smtClean="0"/>
              <a:t> </a:t>
            </a:r>
            <a:r>
              <a:rPr lang="en-US" sz="1800" dirty="0" err="1" smtClean="0"/>
              <a:t>hơn</a:t>
            </a:r>
            <a:r>
              <a:rPr lang="en-US" sz="1800" dirty="0" smtClean="0"/>
              <a:t> </a:t>
            </a:r>
            <a:r>
              <a:rPr lang="en-US" sz="1800" dirty="0" err="1" smtClean="0"/>
              <a:t>cho</a:t>
            </a:r>
            <a:r>
              <a:rPr lang="en-US" sz="1800" dirty="0" smtClean="0"/>
              <a:t> </a:t>
            </a:r>
            <a:r>
              <a:rPr lang="en-US" sz="1800" dirty="0" err="1" smtClean="0"/>
              <a:t>những</a:t>
            </a:r>
            <a:r>
              <a:rPr lang="en-US" sz="1800" dirty="0" smtClean="0"/>
              <a:t> </a:t>
            </a:r>
            <a:r>
              <a:rPr lang="en-US" sz="1800" b="1" dirty="0" err="1" smtClean="0"/>
              <a:t>bệnh</a:t>
            </a:r>
            <a:r>
              <a:rPr lang="en-US" sz="1800" b="1" dirty="0" smtClean="0"/>
              <a:t> </a:t>
            </a:r>
            <a:r>
              <a:rPr lang="en-US" sz="1800" b="1" dirty="0" err="1" smtClean="0"/>
              <a:t>nhân</a:t>
            </a:r>
            <a:r>
              <a:rPr lang="en-US" sz="1800" b="1" dirty="0" smtClean="0"/>
              <a:t> </a:t>
            </a:r>
            <a:r>
              <a:rPr lang="en-US" sz="1800" b="1" dirty="0" err="1" smtClean="0"/>
              <a:t>có</a:t>
            </a:r>
            <a:r>
              <a:rPr lang="en-US" sz="1800" b="1" dirty="0" smtClean="0"/>
              <a:t> </a:t>
            </a:r>
            <a:r>
              <a:rPr lang="en-US" sz="1800" b="1" dirty="0" err="1" smtClean="0"/>
              <a:t>giờ</a:t>
            </a:r>
            <a:r>
              <a:rPr lang="en-US" sz="1800" b="1" dirty="0" smtClean="0"/>
              <a:t> </a:t>
            </a:r>
            <a:r>
              <a:rPr lang="en-US" sz="1800" b="1" dirty="0" err="1" smtClean="0"/>
              <a:t>ăn</a:t>
            </a:r>
            <a:r>
              <a:rPr lang="en-US" sz="1800" b="1" dirty="0" smtClean="0"/>
              <a:t> </a:t>
            </a:r>
            <a:r>
              <a:rPr lang="en-US" sz="1800" b="1" dirty="0" err="1" smtClean="0"/>
              <a:t>không</a:t>
            </a:r>
            <a:r>
              <a:rPr lang="en-US" sz="1800" b="1" dirty="0" smtClean="0"/>
              <a:t> </a:t>
            </a:r>
            <a:r>
              <a:rPr lang="en-US" sz="1800" b="1" dirty="0" err="1" smtClean="0"/>
              <a:t>cố</a:t>
            </a:r>
            <a:r>
              <a:rPr lang="en-US" sz="1800" b="1" dirty="0" smtClean="0"/>
              <a:t> </a:t>
            </a:r>
            <a:r>
              <a:rPr lang="en-US" sz="1800" b="1" dirty="0" err="1" smtClean="0"/>
              <a:t>định</a:t>
            </a:r>
            <a:r>
              <a:rPr lang="en-US" sz="1800" dirty="0" smtClean="0"/>
              <a:t>.</a:t>
            </a:r>
          </a:p>
          <a:p>
            <a:pPr>
              <a:lnSpc>
                <a:spcPct val="160000"/>
              </a:lnSpc>
            </a:pPr>
            <a:r>
              <a:rPr lang="en-US" sz="1800" dirty="0" smtClean="0"/>
              <a:t>- </a:t>
            </a:r>
            <a:r>
              <a:rPr lang="en-US" sz="1800" dirty="0" err="1" smtClean="0"/>
              <a:t>Không</a:t>
            </a:r>
            <a:r>
              <a:rPr lang="en-US" sz="1800" dirty="0" smtClean="0"/>
              <a:t> </a:t>
            </a:r>
            <a:r>
              <a:rPr lang="en-US" sz="1800" b="1" dirty="0" err="1" smtClean="0"/>
              <a:t>tiêm</a:t>
            </a:r>
            <a:r>
              <a:rPr lang="en-US" sz="1800" b="1" dirty="0" smtClean="0"/>
              <a:t> insulin </a:t>
            </a:r>
            <a:r>
              <a:rPr lang="en-US" sz="1800" b="1" dirty="0" err="1" smtClean="0"/>
              <a:t>tác</a:t>
            </a:r>
            <a:r>
              <a:rPr lang="en-US" sz="1800" b="1" dirty="0" smtClean="0"/>
              <a:t> </a:t>
            </a:r>
            <a:r>
              <a:rPr lang="en-US" sz="1800" b="1" dirty="0" err="1" smtClean="0"/>
              <a:t>dụng</a:t>
            </a:r>
            <a:r>
              <a:rPr lang="en-US" sz="1800" b="1" dirty="0" smtClean="0"/>
              <a:t> </a:t>
            </a:r>
            <a:r>
              <a:rPr lang="en-US" sz="1800" b="1" dirty="0" err="1" smtClean="0"/>
              <a:t>nhanh</a:t>
            </a:r>
            <a:r>
              <a:rPr lang="en-US" sz="1800" dirty="0" smtClean="0"/>
              <a:t> </a:t>
            </a:r>
            <a:r>
              <a:rPr lang="en-US" sz="1800" dirty="0" err="1" smtClean="0"/>
              <a:t>nếu</a:t>
            </a:r>
            <a:r>
              <a:rPr lang="en-US" sz="1800" dirty="0" smtClean="0"/>
              <a:t> </a:t>
            </a:r>
            <a:r>
              <a:rPr lang="en-US" sz="1800" dirty="0" err="1" smtClean="0"/>
              <a:t>bữa</a:t>
            </a:r>
            <a:r>
              <a:rPr lang="en-US" sz="1800" dirty="0" smtClean="0"/>
              <a:t> </a:t>
            </a:r>
            <a:r>
              <a:rPr lang="en-US" sz="1800" dirty="0" err="1" smtClean="0"/>
              <a:t>ăn</a:t>
            </a:r>
            <a:r>
              <a:rPr lang="en-US" sz="1800" dirty="0" smtClean="0"/>
              <a:t> </a:t>
            </a:r>
            <a:r>
              <a:rPr lang="en-US" sz="1800" dirty="0" err="1" smtClean="0"/>
              <a:t>của</a:t>
            </a:r>
            <a:r>
              <a:rPr lang="en-US" sz="1800" dirty="0" smtClean="0"/>
              <a:t> </a:t>
            </a:r>
            <a:r>
              <a:rPr lang="en-US" sz="1800" dirty="0" err="1" smtClean="0"/>
              <a:t>bệnh</a:t>
            </a:r>
            <a:r>
              <a:rPr lang="en-US" sz="1800" dirty="0" smtClean="0"/>
              <a:t> </a:t>
            </a:r>
            <a:r>
              <a:rPr lang="en-US" sz="1800" dirty="0" err="1" smtClean="0"/>
              <a:t>nhân</a:t>
            </a:r>
            <a:r>
              <a:rPr lang="en-US" sz="1800" dirty="0" smtClean="0"/>
              <a:t> </a:t>
            </a:r>
            <a:r>
              <a:rPr lang="en-US" sz="1800" dirty="0" err="1" smtClean="0"/>
              <a:t>không</a:t>
            </a:r>
            <a:r>
              <a:rPr lang="en-US" sz="1800" dirty="0" smtClean="0"/>
              <a:t> </a:t>
            </a:r>
            <a:r>
              <a:rPr lang="en-US" sz="1800" dirty="0" err="1" smtClean="0"/>
              <a:t>có</a:t>
            </a:r>
            <a:r>
              <a:rPr lang="en-US" sz="1800" dirty="0" smtClean="0"/>
              <a:t> carbohydrate</a:t>
            </a:r>
          </a:p>
          <a:p>
            <a:pPr>
              <a:lnSpc>
                <a:spcPct val="160000"/>
              </a:lnSpc>
            </a:pPr>
            <a:r>
              <a:rPr lang="en-US" sz="1800" b="1" dirty="0" err="1" smtClean="0"/>
              <a:t>Bơm</a:t>
            </a:r>
            <a:r>
              <a:rPr lang="en-US" sz="1800" b="1" dirty="0" smtClean="0"/>
              <a:t> </a:t>
            </a:r>
            <a:r>
              <a:rPr lang="en-US" sz="1800" b="1" dirty="0" err="1" smtClean="0"/>
              <a:t>tiêm</a:t>
            </a:r>
            <a:r>
              <a:rPr lang="en-US" sz="1800" b="1" dirty="0" smtClean="0"/>
              <a:t> insulin </a:t>
            </a:r>
            <a:r>
              <a:rPr lang="en-US" sz="1800" b="1" dirty="0" err="1" smtClean="0"/>
              <a:t>phải</a:t>
            </a:r>
            <a:r>
              <a:rPr lang="en-US" sz="1800" b="1" dirty="0" smtClean="0"/>
              <a:t> </a:t>
            </a:r>
            <a:r>
              <a:rPr lang="en-US" sz="1800" b="1" dirty="0" err="1" smtClean="0"/>
              <a:t>phù</a:t>
            </a:r>
            <a:r>
              <a:rPr lang="en-US" sz="1800" b="1" dirty="0" smtClean="0"/>
              <a:t> </a:t>
            </a:r>
            <a:r>
              <a:rPr lang="en-US" sz="1800" b="1" dirty="0" err="1" smtClean="0"/>
              <a:t>hợp</a:t>
            </a:r>
            <a:r>
              <a:rPr lang="en-US" sz="1800" b="1" dirty="0" smtClean="0"/>
              <a:t> </a:t>
            </a:r>
            <a:r>
              <a:rPr lang="en-US" sz="1800" b="1" dirty="0" err="1" smtClean="0"/>
              <a:t>với</a:t>
            </a:r>
            <a:r>
              <a:rPr lang="en-US" sz="1800" b="1" dirty="0" smtClean="0"/>
              <a:t> </a:t>
            </a:r>
            <a:r>
              <a:rPr lang="en-US" sz="1800" b="1" dirty="0" err="1" smtClean="0"/>
              <a:t>hàm</a:t>
            </a:r>
            <a:r>
              <a:rPr lang="en-US" sz="1800" b="1" dirty="0" smtClean="0"/>
              <a:t> </a:t>
            </a:r>
            <a:r>
              <a:rPr lang="en-US" sz="1800" b="1" dirty="0" err="1" smtClean="0"/>
              <a:t>lượng</a:t>
            </a:r>
            <a:r>
              <a:rPr lang="en-US" sz="1800" b="1" dirty="0" smtClean="0"/>
              <a:t> </a:t>
            </a:r>
            <a:r>
              <a:rPr lang="en-US" sz="1800" b="1" dirty="0" err="1" smtClean="0"/>
              <a:t>của</a:t>
            </a:r>
            <a:r>
              <a:rPr lang="en-US" sz="1800" b="1" dirty="0" smtClean="0"/>
              <a:t> </a:t>
            </a:r>
            <a:r>
              <a:rPr lang="en-US" sz="1800" b="1" dirty="0" err="1" smtClean="0"/>
              <a:t>lọ</a:t>
            </a:r>
            <a:r>
              <a:rPr lang="en-US" sz="1800" b="1" dirty="0" smtClean="0"/>
              <a:t> insulin:</a:t>
            </a:r>
            <a:endParaRPr lang="en-US" sz="1800" dirty="0" smtClean="0"/>
          </a:p>
          <a:p>
            <a:pPr>
              <a:lnSpc>
                <a:spcPct val="160000"/>
              </a:lnSpc>
            </a:pPr>
            <a:r>
              <a:rPr lang="en-US" sz="1800" dirty="0" err="1" smtClean="0"/>
              <a:t>Phải</a:t>
            </a:r>
            <a:r>
              <a:rPr lang="en-US" sz="1800" dirty="0" smtClean="0"/>
              <a:t> </a:t>
            </a:r>
            <a:r>
              <a:rPr lang="en-US" sz="1800" dirty="0" err="1" smtClean="0"/>
              <a:t>sử</a:t>
            </a:r>
            <a:r>
              <a:rPr lang="en-US" sz="1800" dirty="0" smtClean="0"/>
              <a:t> </a:t>
            </a:r>
            <a:r>
              <a:rPr lang="en-US" sz="1800" dirty="0" err="1" smtClean="0"/>
              <a:t>dụng</a:t>
            </a:r>
            <a:r>
              <a:rPr lang="en-US" sz="1800" dirty="0" smtClean="0"/>
              <a:t> </a:t>
            </a:r>
            <a:r>
              <a:rPr lang="en-US" sz="1800" dirty="0" err="1" smtClean="0"/>
              <a:t>bơm</a:t>
            </a:r>
            <a:r>
              <a:rPr lang="en-US" sz="1800" dirty="0" smtClean="0"/>
              <a:t> </a:t>
            </a:r>
            <a:r>
              <a:rPr lang="en-US" sz="1800" dirty="0" err="1" smtClean="0"/>
              <a:t>tiêm</a:t>
            </a:r>
            <a:r>
              <a:rPr lang="en-US" sz="1800" dirty="0" smtClean="0"/>
              <a:t> 0.3 ml=30 IU, 0.5 ml = 50 IU </a:t>
            </a:r>
            <a:r>
              <a:rPr lang="en-US" sz="1800" dirty="0" err="1" smtClean="0"/>
              <a:t>hoặc</a:t>
            </a:r>
            <a:r>
              <a:rPr lang="en-US" sz="1800" dirty="0" smtClean="0"/>
              <a:t> </a:t>
            </a:r>
            <a:r>
              <a:rPr lang="en-US" sz="1800" b="1" dirty="0" smtClean="0"/>
              <a:t>1 ml=100IU </a:t>
            </a:r>
            <a:r>
              <a:rPr lang="en-US" sz="1800" dirty="0" err="1" smtClean="0"/>
              <a:t>để</a:t>
            </a:r>
            <a:r>
              <a:rPr lang="en-US" sz="1800" dirty="0" smtClean="0"/>
              <a:t> </a:t>
            </a:r>
            <a:r>
              <a:rPr lang="en-US" sz="1800" dirty="0" err="1" smtClean="0"/>
              <a:t>tiêm</a:t>
            </a:r>
            <a:r>
              <a:rPr lang="en-US" sz="1800" dirty="0" smtClean="0"/>
              <a:t> insulin </a:t>
            </a:r>
            <a:r>
              <a:rPr lang="en-US" sz="1800" dirty="0" err="1" smtClean="0"/>
              <a:t>lọ</a:t>
            </a:r>
            <a:r>
              <a:rPr lang="en-US" sz="1800" dirty="0" smtClean="0"/>
              <a:t> </a:t>
            </a:r>
            <a:r>
              <a:rPr lang="en-US" sz="1800" dirty="0" err="1" smtClean="0"/>
              <a:t>hàm</a:t>
            </a:r>
            <a:r>
              <a:rPr lang="en-US" sz="1800" dirty="0" smtClean="0"/>
              <a:t> </a:t>
            </a:r>
            <a:r>
              <a:rPr lang="en-US" sz="1800" dirty="0" err="1" smtClean="0"/>
              <a:t>lượng</a:t>
            </a:r>
            <a:r>
              <a:rPr lang="en-US" sz="1800" dirty="0" smtClean="0"/>
              <a:t> 100IU/ml</a:t>
            </a:r>
          </a:p>
          <a:p>
            <a:pPr>
              <a:lnSpc>
                <a:spcPct val="160000"/>
              </a:lnSpc>
            </a:pPr>
            <a:r>
              <a:rPr lang="en-US" sz="1800" dirty="0" err="1" smtClean="0"/>
              <a:t>Phải</a:t>
            </a:r>
            <a:r>
              <a:rPr lang="en-US" sz="1800" dirty="0" smtClean="0"/>
              <a:t> </a:t>
            </a:r>
            <a:r>
              <a:rPr lang="en-US" sz="1800" dirty="0" err="1" smtClean="0"/>
              <a:t>sử</a:t>
            </a:r>
            <a:r>
              <a:rPr lang="en-US" sz="1800" dirty="0" smtClean="0"/>
              <a:t> </a:t>
            </a:r>
            <a:r>
              <a:rPr lang="en-US" sz="1800" dirty="0" err="1" smtClean="0"/>
              <a:t>dụng</a:t>
            </a:r>
            <a:r>
              <a:rPr lang="en-US" sz="1800" dirty="0" smtClean="0"/>
              <a:t> </a:t>
            </a:r>
            <a:r>
              <a:rPr lang="en-US" sz="1800" dirty="0" err="1" smtClean="0"/>
              <a:t>bơm</a:t>
            </a:r>
            <a:r>
              <a:rPr lang="en-US" sz="1800" dirty="0" smtClean="0"/>
              <a:t> </a:t>
            </a:r>
            <a:r>
              <a:rPr lang="en-US" sz="1800" dirty="0" err="1" smtClean="0"/>
              <a:t>tiêm</a:t>
            </a:r>
            <a:r>
              <a:rPr lang="en-US" sz="1800" dirty="0" smtClean="0"/>
              <a:t> </a:t>
            </a:r>
            <a:r>
              <a:rPr lang="en-US" sz="1800" b="1" dirty="0" smtClean="0"/>
              <a:t>1ml=40 IU</a:t>
            </a:r>
            <a:r>
              <a:rPr lang="en-US" sz="1800" dirty="0" smtClean="0"/>
              <a:t> </a:t>
            </a:r>
            <a:r>
              <a:rPr lang="en-US" sz="1800" dirty="0" err="1" smtClean="0"/>
              <a:t>cho</a:t>
            </a:r>
            <a:r>
              <a:rPr lang="en-US" sz="1800" dirty="0" smtClean="0"/>
              <a:t> </a:t>
            </a:r>
            <a:r>
              <a:rPr lang="en-US" sz="1800" dirty="0" err="1" smtClean="0"/>
              <a:t>lọ</a:t>
            </a:r>
            <a:r>
              <a:rPr lang="en-US" sz="1800" dirty="0" smtClean="0"/>
              <a:t> insulin </a:t>
            </a:r>
            <a:r>
              <a:rPr lang="en-US" sz="1800" dirty="0" err="1" smtClean="0"/>
              <a:t>hàm</a:t>
            </a:r>
            <a:r>
              <a:rPr lang="en-US" sz="1800" dirty="0" smtClean="0"/>
              <a:t> </a:t>
            </a:r>
            <a:r>
              <a:rPr lang="en-US" sz="1800" dirty="0" err="1" smtClean="0"/>
              <a:t>lượng</a:t>
            </a:r>
            <a:r>
              <a:rPr lang="en-US" sz="1800" dirty="0" smtClean="0"/>
              <a:t> 40IU/ml</a:t>
            </a:r>
          </a:p>
          <a:p>
            <a:pPr>
              <a:lnSpc>
                <a:spcPct val="160000"/>
              </a:lnSpc>
            </a:pPr>
            <a:r>
              <a:rPr lang="en-US" sz="1800" dirty="0" smtClean="0"/>
              <a:t>- </a:t>
            </a:r>
            <a:r>
              <a:rPr lang="en-US" sz="1800" b="1" dirty="0" err="1" smtClean="0"/>
              <a:t>Không</a:t>
            </a:r>
            <a:r>
              <a:rPr lang="en-US" sz="1800" b="1" dirty="0" smtClean="0"/>
              <a:t> </a:t>
            </a:r>
            <a:r>
              <a:rPr lang="en-US" sz="1800" b="1" dirty="0" err="1" smtClean="0"/>
              <a:t>sử</a:t>
            </a:r>
            <a:r>
              <a:rPr lang="en-US" sz="1800" b="1" dirty="0" smtClean="0"/>
              <a:t> </a:t>
            </a:r>
            <a:r>
              <a:rPr lang="en-US" sz="1800" b="1" dirty="0" err="1" smtClean="0"/>
              <a:t>dụng</a:t>
            </a:r>
            <a:r>
              <a:rPr lang="en-US" sz="1800" b="1" dirty="0" smtClean="0"/>
              <a:t> </a:t>
            </a:r>
            <a:r>
              <a:rPr lang="en-US" sz="1800" b="1" dirty="0" err="1" smtClean="0"/>
              <a:t>các</a:t>
            </a:r>
            <a:r>
              <a:rPr lang="en-US" sz="1800" b="1" dirty="0" smtClean="0"/>
              <a:t> </a:t>
            </a:r>
            <a:r>
              <a:rPr lang="en-US" sz="1800" b="1" dirty="0" err="1" smtClean="0"/>
              <a:t>loại</a:t>
            </a:r>
            <a:r>
              <a:rPr lang="en-US" sz="1800" b="1" dirty="0" smtClean="0"/>
              <a:t> </a:t>
            </a:r>
            <a:r>
              <a:rPr lang="en-US" sz="1800" b="1" dirty="0" err="1" smtClean="0"/>
              <a:t>bơm</a:t>
            </a:r>
            <a:r>
              <a:rPr lang="en-US" sz="1800" b="1" dirty="0" smtClean="0"/>
              <a:t> </a:t>
            </a:r>
            <a:r>
              <a:rPr lang="en-US" sz="1800" b="1" dirty="0" err="1" smtClean="0"/>
              <a:t>tiêm</a:t>
            </a:r>
            <a:r>
              <a:rPr lang="en-US" sz="1800" b="1" dirty="0" smtClean="0"/>
              <a:t> </a:t>
            </a:r>
            <a:r>
              <a:rPr lang="en-US" sz="1800" b="1" dirty="0" err="1" smtClean="0"/>
              <a:t>có</a:t>
            </a:r>
            <a:r>
              <a:rPr lang="en-US" sz="1800" b="1" dirty="0" smtClean="0"/>
              <a:t> dung </a:t>
            </a:r>
            <a:r>
              <a:rPr lang="en-US" sz="1800" b="1" dirty="0" err="1" smtClean="0"/>
              <a:t>tích</a:t>
            </a:r>
            <a:r>
              <a:rPr lang="en-US" sz="1800" b="1" dirty="0" smtClean="0"/>
              <a:t> &gt; 1 ml.</a:t>
            </a:r>
            <a:endParaRPr lang="en-US" sz="1800" dirty="0" smtClean="0"/>
          </a:p>
          <a:p>
            <a:pPr>
              <a:lnSpc>
                <a:spcPct val="160000"/>
              </a:lnSpc>
            </a:pPr>
            <a:endParaRPr lang="en-US" sz="1800"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Các</a:t>
            </a:r>
            <a:r>
              <a:rPr lang="en-US" dirty="0" smtClean="0"/>
              <a:t> </a:t>
            </a:r>
            <a:r>
              <a:rPr lang="en-US" dirty="0" err="1" smtClean="0"/>
              <a:t>vị</a:t>
            </a:r>
            <a:r>
              <a:rPr lang="en-US" dirty="0" smtClean="0"/>
              <a:t> </a:t>
            </a:r>
            <a:r>
              <a:rPr lang="en-US" dirty="0" err="1" smtClean="0"/>
              <a:t>trí</a:t>
            </a:r>
            <a:r>
              <a:rPr lang="en-US" dirty="0" smtClean="0"/>
              <a:t> </a:t>
            </a:r>
            <a:r>
              <a:rPr lang="en-US" dirty="0" err="1" smtClean="0"/>
              <a:t>tiêm</a:t>
            </a:r>
            <a:r>
              <a:rPr lang="en-US" dirty="0" smtClean="0"/>
              <a:t> </a:t>
            </a:r>
            <a:r>
              <a:rPr lang="en-US" dirty="0" err="1" smtClean="0"/>
              <a:t>và</a:t>
            </a:r>
            <a:r>
              <a:rPr lang="en-US" dirty="0" smtClean="0"/>
              <a:t> </a:t>
            </a:r>
            <a:r>
              <a:rPr lang="en-US" dirty="0" err="1" smtClean="0"/>
              <a:t>cách</a:t>
            </a:r>
            <a:r>
              <a:rPr lang="en-US" dirty="0" smtClean="0"/>
              <a:t> </a:t>
            </a:r>
            <a:r>
              <a:rPr lang="en-US" dirty="0" err="1" smtClean="0"/>
              <a:t>tiêm</a:t>
            </a:r>
            <a:r>
              <a:rPr lang="en-US" dirty="0" smtClean="0"/>
              <a:t> insulin</a:t>
            </a:r>
            <a:endParaRPr lang="en-US" dirty="0"/>
          </a:p>
        </p:txBody>
      </p:sp>
      <p:sp>
        <p:nvSpPr>
          <p:cNvPr id="3" name="Content Placeholder 2"/>
          <p:cNvSpPr>
            <a:spLocks noGrp="1"/>
          </p:cNvSpPr>
          <p:nvPr>
            <p:ph idx="1"/>
          </p:nvPr>
        </p:nvSpPr>
        <p:spPr/>
        <p:txBody>
          <a:bodyPr/>
          <a:lstStyle/>
          <a:p>
            <a:r>
              <a:rPr lang="en-US" dirty="0" smtClean="0"/>
              <a:t>. </a:t>
            </a:r>
            <a:r>
              <a:rPr lang="en-US" b="1" dirty="0" smtClean="0"/>
              <a:t>:</a:t>
            </a:r>
            <a:endParaRPr lang="en-US" dirty="0" smtClean="0"/>
          </a:p>
          <a:p>
            <a:endParaRPr lang="en-US" dirty="0"/>
          </a:p>
        </p:txBody>
      </p:sp>
      <p:pic>
        <p:nvPicPr>
          <p:cNvPr id="151554" name="Picture 2" descr="D:\hinh nen dep\tiem-insulin7.jpg"/>
          <p:cNvPicPr>
            <a:picLocks noChangeAspect="1" noChangeArrowheads="1"/>
          </p:cNvPicPr>
          <p:nvPr/>
        </p:nvPicPr>
        <p:blipFill>
          <a:blip r:embed="rId3" cstate="print"/>
          <a:srcRect/>
          <a:stretch>
            <a:fillRect/>
          </a:stretch>
        </p:blipFill>
        <p:spPr bwMode="auto">
          <a:xfrm>
            <a:off x="193964" y="1385455"/>
            <a:ext cx="4336472" cy="5126181"/>
          </a:xfrm>
          <a:prstGeom prst="rect">
            <a:avLst/>
          </a:prstGeom>
          <a:noFill/>
        </p:spPr>
      </p:pic>
      <p:pic>
        <p:nvPicPr>
          <p:cNvPr id="151555" name="Picture 3" descr="D:\hinh nen dep\16211952253_f339388da3.jpg"/>
          <p:cNvPicPr>
            <a:picLocks noChangeAspect="1" noChangeArrowheads="1"/>
          </p:cNvPicPr>
          <p:nvPr/>
        </p:nvPicPr>
        <p:blipFill>
          <a:blip r:embed="rId4" cstate="print"/>
          <a:srcRect/>
          <a:stretch>
            <a:fillRect/>
          </a:stretch>
        </p:blipFill>
        <p:spPr bwMode="auto">
          <a:xfrm>
            <a:off x="4700154" y="1462087"/>
            <a:ext cx="7090064" cy="4730895"/>
          </a:xfrm>
          <a:prstGeom prst="rect">
            <a:avLst/>
          </a:prstGeom>
          <a:noFill/>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50520" y="0"/>
            <a:ext cx="3429000" cy="6857996"/>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386071" y="0"/>
            <a:ext cx="3429000" cy="6857996"/>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8447531" y="0"/>
            <a:ext cx="3429000" cy="6857996"/>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804310C-F5E5-4B2B-B97B-E6215DC0D999}" type="slidenum">
              <a:rPr lang="en-US" smtClean="0"/>
              <a:pPr>
                <a:defRPr/>
              </a:pPr>
              <a:t>88</a:t>
            </a:fld>
            <a:endParaRPr lang="en-US"/>
          </a:p>
        </p:txBody>
      </p:sp>
      <p:cxnSp>
        <p:nvCxnSpPr>
          <p:cNvPr id="3" name="Straight Connector 2"/>
          <p:cNvCxnSpPr/>
          <p:nvPr/>
        </p:nvCxnSpPr>
        <p:spPr>
          <a:xfrm>
            <a:off x="508000" y="838200"/>
            <a:ext cx="11176000" cy="1588"/>
          </a:xfrm>
          <a:prstGeom prst="line">
            <a:avLst/>
          </a:prstGeom>
        </p:spPr>
        <p:style>
          <a:lnRef idx="3">
            <a:schemeClr val="accent5"/>
          </a:lnRef>
          <a:fillRef idx="0">
            <a:schemeClr val="accent5"/>
          </a:fillRef>
          <a:effectRef idx="2">
            <a:schemeClr val="accent5"/>
          </a:effectRef>
          <a:fontRef idx="minor">
            <a:schemeClr val="tx1"/>
          </a:fontRef>
        </p:style>
      </p:cxnSp>
      <p:sp>
        <p:nvSpPr>
          <p:cNvPr id="4" name="Rectangle 3"/>
          <p:cNvSpPr/>
          <p:nvPr/>
        </p:nvSpPr>
        <p:spPr>
          <a:xfrm>
            <a:off x="508000" y="304800"/>
            <a:ext cx="11074400" cy="4572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fontAlgn="auto">
              <a:spcBef>
                <a:spcPts val="0"/>
              </a:spcBef>
              <a:spcAft>
                <a:spcPts val="0"/>
              </a:spcAft>
              <a:defRPr/>
            </a:pPr>
            <a:r>
              <a:rPr lang="en-US" sz="3200" b="1" dirty="0" smtClean="0">
                <a:solidFill>
                  <a:schemeClr val="tx2">
                    <a:lumMod val="50000"/>
                  </a:schemeClr>
                </a:solidFill>
              </a:rPr>
              <a:t>TÁC DỤNG PHỤ CỦA INSULIN</a:t>
            </a:r>
            <a:endParaRPr lang="en-US" sz="3200" b="1" dirty="0">
              <a:solidFill>
                <a:schemeClr val="tx2">
                  <a:lumMod val="50000"/>
                </a:schemeClr>
              </a:solidFill>
            </a:endParaRPr>
          </a:p>
        </p:txBody>
      </p:sp>
      <p:pic>
        <p:nvPicPr>
          <p:cNvPr id="5" name="Picture 4" descr="tải xuống.jpg"/>
          <p:cNvPicPr>
            <a:picLocks noChangeAspect="1"/>
          </p:cNvPicPr>
          <p:nvPr/>
        </p:nvPicPr>
        <p:blipFill>
          <a:blip r:embed="rId3" cstate="print"/>
          <a:stretch>
            <a:fillRect/>
          </a:stretch>
        </p:blipFill>
        <p:spPr>
          <a:xfrm>
            <a:off x="1320800" y="1143000"/>
            <a:ext cx="3901440" cy="2438400"/>
          </a:xfrm>
          <a:prstGeom prst="rect">
            <a:avLst/>
          </a:prstGeom>
        </p:spPr>
      </p:pic>
      <p:pic>
        <p:nvPicPr>
          <p:cNvPr id="6" name="Picture 5" descr="soc phan ve.jpg"/>
          <p:cNvPicPr>
            <a:picLocks noChangeAspect="1"/>
          </p:cNvPicPr>
          <p:nvPr/>
        </p:nvPicPr>
        <p:blipFill>
          <a:blip r:embed="rId4" cstate="print"/>
          <a:stretch>
            <a:fillRect/>
          </a:stretch>
        </p:blipFill>
        <p:spPr>
          <a:xfrm>
            <a:off x="5994401" y="914400"/>
            <a:ext cx="5020732" cy="2824162"/>
          </a:xfrm>
          <a:prstGeom prst="rect">
            <a:avLst/>
          </a:prstGeom>
        </p:spPr>
      </p:pic>
      <p:pic>
        <p:nvPicPr>
          <p:cNvPr id="7" name="Picture 6" descr="F2.large.jpg"/>
          <p:cNvPicPr>
            <a:picLocks noChangeAspect="1"/>
          </p:cNvPicPr>
          <p:nvPr/>
        </p:nvPicPr>
        <p:blipFill>
          <a:blip r:embed="rId5" cstate="print"/>
          <a:stretch>
            <a:fillRect/>
          </a:stretch>
        </p:blipFill>
        <p:spPr>
          <a:xfrm>
            <a:off x="1320801" y="4191001"/>
            <a:ext cx="3981404" cy="1945601"/>
          </a:xfrm>
          <a:prstGeom prst="rect">
            <a:avLst/>
          </a:prstGeom>
          <a:ln>
            <a:noFill/>
          </a:ln>
          <a:effectLst>
            <a:softEdge rad="112500"/>
          </a:effectLst>
        </p:spPr>
      </p:pic>
      <p:pic>
        <p:nvPicPr>
          <p:cNvPr id="10" name="Picture 9" descr="SaudiJMedMedSci_2013_1_2_106_123646_u2.jpg"/>
          <p:cNvPicPr>
            <a:picLocks noChangeAspect="1"/>
          </p:cNvPicPr>
          <p:nvPr/>
        </p:nvPicPr>
        <p:blipFill>
          <a:blip r:embed="rId6" cstate="print"/>
          <a:stretch>
            <a:fillRect/>
          </a:stretch>
        </p:blipFill>
        <p:spPr>
          <a:xfrm>
            <a:off x="6299200" y="4191000"/>
            <a:ext cx="4287672" cy="1981200"/>
          </a:xfrm>
          <a:prstGeom prst="rect">
            <a:avLst/>
          </a:prstGeom>
          <a:ln>
            <a:noFill/>
          </a:ln>
          <a:effectLst>
            <a:softEdge rad="112500"/>
          </a:effectLst>
        </p:spPr>
      </p:pic>
      <p:sp>
        <p:nvSpPr>
          <p:cNvPr id="11" name="TextBox 10"/>
          <p:cNvSpPr txBox="1"/>
          <p:nvPr/>
        </p:nvSpPr>
        <p:spPr>
          <a:xfrm>
            <a:off x="1320800" y="3581401"/>
            <a:ext cx="3352800" cy="461665"/>
          </a:xfrm>
          <a:prstGeom prst="rect">
            <a:avLst/>
          </a:prstGeom>
          <a:noFill/>
        </p:spPr>
        <p:txBody>
          <a:bodyPr wrap="square" rtlCol="0">
            <a:spAutoFit/>
          </a:bodyPr>
          <a:lstStyle/>
          <a:p>
            <a:r>
              <a:rPr lang="en-US" sz="2400" dirty="0" err="1" smtClean="0">
                <a:solidFill>
                  <a:srgbClr val="C00000"/>
                </a:solidFill>
              </a:rPr>
              <a:t>Hạ</a:t>
            </a:r>
            <a:r>
              <a:rPr lang="en-US" sz="2400" dirty="0" smtClean="0">
                <a:solidFill>
                  <a:srgbClr val="C00000"/>
                </a:solidFill>
              </a:rPr>
              <a:t> </a:t>
            </a:r>
            <a:r>
              <a:rPr lang="en-US" sz="2400" dirty="0" err="1" smtClean="0">
                <a:solidFill>
                  <a:srgbClr val="C00000"/>
                </a:solidFill>
              </a:rPr>
              <a:t>đường</a:t>
            </a:r>
            <a:r>
              <a:rPr lang="en-US" sz="2400" dirty="0" smtClean="0">
                <a:solidFill>
                  <a:srgbClr val="C00000"/>
                </a:solidFill>
              </a:rPr>
              <a:t> </a:t>
            </a:r>
            <a:r>
              <a:rPr lang="en-US" sz="2400" dirty="0" err="1" smtClean="0">
                <a:solidFill>
                  <a:srgbClr val="C00000"/>
                </a:solidFill>
              </a:rPr>
              <a:t>huyết</a:t>
            </a:r>
            <a:endParaRPr lang="en-US" sz="2400" dirty="0">
              <a:solidFill>
                <a:srgbClr val="C00000"/>
              </a:solidFill>
            </a:endParaRPr>
          </a:p>
        </p:txBody>
      </p:sp>
      <p:sp>
        <p:nvSpPr>
          <p:cNvPr id="12" name="TextBox 11"/>
          <p:cNvSpPr txBox="1"/>
          <p:nvPr/>
        </p:nvSpPr>
        <p:spPr>
          <a:xfrm>
            <a:off x="5892800" y="3429001"/>
            <a:ext cx="4876800" cy="461665"/>
          </a:xfrm>
          <a:prstGeom prst="rect">
            <a:avLst/>
          </a:prstGeom>
          <a:noFill/>
        </p:spPr>
        <p:txBody>
          <a:bodyPr wrap="square" rtlCol="0">
            <a:spAutoFit/>
          </a:bodyPr>
          <a:lstStyle/>
          <a:p>
            <a:pPr algn="ctr"/>
            <a:r>
              <a:rPr lang="en-US" sz="2400" dirty="0" err="1" smtClean="0">
                <a:solidFill>
                  <a:srgbClr val="C00000"/>
                </a:solidFill>
              </a:rPr>
              <a:t>Dị</a:t>
            </a:r>
            <a:r>
              <a:rPr lang="en-US" sz="2400" dirty="0" smtClean="0">
                <a:solidFill>
                  <a:srgbClr val="C00000"/>
                </a:solidFill>
              </a:rPr>
              <a:t> </a:t>
            </a:r>
            <a:r>
              <a:rPr lang="en-US" sz="2400" dirty="0" err="1" smtClean="0">
                <a:solidFill>
                  <a:srgbClr val="C00000"/>
                </a:solidFill>
              </a:rPr>
              <a:t>ứng</a:t>
            </a:r>
            <a:r>
              <a:rPr lang="en-US" sz="2400" dirty="0" smtClean="0">
                <a:solidFill>
                  <a:srgbClr val="C00000"/>
                </a:solidFill>
              </a:rPr>
              <a:t> (</a:t>
            </a:r>
            <a:r>
              <a:rPr lang="en-US" sz="2400" dirty="0" err="1" smtClean="0">
                <a:solidFill>
                  <a:srgbClr val="C00000"/>
                </a:solidFill>
              </a:rPr>
              <a:t>phản</a:t>
            </a:r>
            <a:r>
              <a:rPr lang="en-US" sz="2400" dirty="0" smtClean="0">
                <a:solidFill>
                  <a:srgbClr val="C00000"/>
                </a:solidFill>
              </a:rPr>
              <a:t> </a:t>
            </a:r>
            <a:r>
              <a:rPr lang="en-US" sz="2400" dirty="0" err="1" smtClean="0">
                <a:solidFill>
                  <a:srgbClr val="C00000"/>
                </a:solidFill>
              </a:rPr>
              <a:t>ứng</a:t>
            </a:r>
            <a:r>
              <a:rPr lang="en-US" sz="2400" dirty="0" smtClean="0">
                <a:solidFill>
                  <a:srgbClr val="C00000"/>
                </a:solidFill>
              </a:rPr>
              <a:t> </a:t>
            </a:r>
            <a:r>
              <a:rPr lang="en-US" sz="2400" dirty="0" err="1" smtClean="0">
                <a:solidFill>
                  <a:srgbClr val="C00000"/>
                </a:solidFill>
              </a:rPr>
              <a:t>viêm</a:t>
            </a:r>
            <a:r>
              <a:rPr lang="en-US" sz="2400" dirty="0" smtClean="0">
                <a:solidFill>
                  <a:srgbClr val="C00000"/>
                </a:solidFill>
              </a:rPr>
              <a:t>, </a:t>
            </a:r>
            <a:r>
              <a:rPr lang="en-US" sz="2400" dirty="0" err="1" smtClean="0">
                <a:solidFill>
                  <a:srgbClr val="C00000"/>
                </a:solidFill>
              </a:rPr>
              <a:t>sốc</a:t>
            </a:r>
            <a:r>
              <a:rPr lang="en-US" sz="2400" dirty="0" smtClean="0">
                <a:solidFill>
                  <a:srgbClr val="C00000"/>
                </a:solidFill>
              </a:rPr>
              <a:t> </a:t>
            </a:r>
            <a:r>
              <a:rPr lang="en-US" sz="2400" dirty="0" err="1" smtClean="0">
                <a:solidFill>
                  <a:srgbClr val="C00000"/>
                </a:solidFill>
              </a:rPr>
              <a:t>phản</a:t>
            </a:r>
            <a:r>
              <a:rPr lang="en-US" sz="2400" dirty="0" smtClean="0">
                <a:solidFill>
                  <a:srgbClr val="C00000"/>
                </a:solidFill>
              </a:rPr>
              <a:t> </a:t>
            </a:r>
            <a:r>
              <a:rPr lang="en-US" sz="2400" dirty="0" err="1" smtClean="0">
                <a:solidFill>
                  <a:srgbClr val="C00000"/>
                </a:solidFill>
              </a:rPr>
              <a:t>vệ</a:t>
            </a:r>
            <a:r>
              <a:rPr lang="en-US" sz="2400" dirty="0" smtClean="0">
                <a:solidFill>
                  <a:srgbClr val="C00000"/>
                </a:solidFill>
              </a:rPr>
              <a:t>)</a:t>
            </a:r>
            <a:endParaRPr lang="en-US" sz="2400" dirty="0">
              <a:solidFill>
                <a:srgbClr val="C00000"/>
              </a:solidFill>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4575" y="2027725"/>
            <a:ext cx="10515600" cy="1325563"/>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pPr algn="ctr"/>
            <a:r>
              <a:rPr lang="en-US" sz="3600" b="1" dirty="0" smtClean="0"/>
              <a:t>THUỐC ĐIỀU TRỊ ĐÁI THÁO ĐƯỜNG TYP 2</a:t>
            </a:r>
            <a:endParaRPr lang="en-US" sz="36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hinh nen dep\tuyn-ty-50-638.jpg"/>
          <p:cNvPicPr>
            <a:picLocks noGrp="1" noChangeAspect="1" noChangeArrowheads="1"/>
          </p:cNvPicPr>
          <p:nvPr>
            <p:ph idx="1"/>
          </p:nvPr>
        </p:nvPicPr>
        <p:blipFill>
          <a:blip r:embed="rId3" cstate="print"/>
          <a:srcRect/>
          <a:stretch>
            <a:fillRect/>
          </a:stretch>
        </p:blipFill>
        <p:spPr bwMode="auto">
          <a:xfrm>
            <a:off x="221673" y="1163766"/>
            <a:ext cx="11028218" cy="4821380"/>
          </a:xfrm>
          <a:prstGeom prst="rect">
            <a:avLst/>
          </a:prstGeom>
          <a:noFill/>
        </p:spPr>
      </p:pic>
      <p:sp>
        <p:nvSpPr>
          <p:cNvPr id="5" name="Rectangle 4"/>
          <p:cNvSpPr/>
          <p:nvPr/>
        </p:nvSpPr>
        <p:spPr>
          <a:xfrm>
            <a:off x="221673" y="1080655"/>
            <a:ext cx="11042072" cy="11914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dirty="0" err="1" smtClean="0">
                <a:latin typeface="Times New Roman" pitchFamily="18" charset="0"/>
                <a:cs typeface="Times New Roman" pitchFamily="18" charset="0"/>
              </a:rPr>
              <a:t>Hệ</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nội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tiết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điều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hòa</a:t>
            </a:r>
            <a:r>
              <a:rPr lang="en-US" sz="3600" dirty="0" smtClean="0">
                <a:latin typeface="Times New Roman" pitchFamily="18" charset="0"/>
                <a:cs typeface="Times New Roman" pitchFamily="18" charset="0"/>
              </a:rPr>
              <a:t> glucose </a:t>
            </a:r>
            <a:r>
              <a:rPr lang="en-US" sz="3600" dirty="0" err="1" smtClean="0">
                <a:latin typeface="Times New Roman" pitchFamily="18" charset="0"/>
                <a:cs typeface="Times New Roman" pitchFamily="18" charset="0"/>
              </a:rPr>
              <a:t>huyết</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00426" y="629412"/>
            <a:ext cx="11251692" cy="5698236"/>
          </a:xfrm>
          <a:prstGeom prst="rect">
            <a:avLst/>
          </a:prstGeom>
          <a:blipFill>
            <a:blip r:embed="rId3" cstate="print"/>
            <a:stretch>
              <a:fillRect/>
            </a:stretch>
          </a:blipFill>
        </p:spPr>
        <p:txBody>
          <a:bodyPr wrap="square" lIns="0" tIns="0" rIns="0" bIns="0" rtlCol="0"/>
          <a:lstStyle/>
          <a:p>
            <a:endParaRPr dirty="0"/>
          </a:p>
        </p:txBody>
      </p:sp>
      <p:sp>
        <p:nvSpPr>
          <p:cNvPr id="3" name="object 3"/>
          <p:cNvSpPr/>
          <p:nvPr/>
        </p:nvSpPr>
        <p:spPr>
          <a:xfrm>
            <a:off x="10247376" y="0"/>
            <a:ext cx="1944623" cy="2298191"/>
          </a:xfrm>
          <a:prstGeom prst="rect">
            <a:avLst/>
          </a:prstGeom>
          <a:blipFill>
            <a:blip r:embed="rId4" cstate="print"/>
            <a:stretch>
              <a:fillRect/>
            </a:stretch>
          </a:blipFill>
        </p:spPr>
        <p:txBody>
          <a:bodyPr wrap="square" lIns="0" tIns="0" rIns="0" bIns="0" rtlCol="0"/>
          <a:lstStyle/>
          <a:p>
            <a:endParaRPr/>
          </a:p>
        </p:txBody>
      </p:sp>
      <p:cxnSp>
        <p:nvCxnSpPr>
          <p:cNvPr id="6" name="Straight Arrow Connector 5"/>
          <p:cNvCxnSpPr>
            <a:endCxn id="4" idx="7"/>
          </p:cNvCxnSpPr>
          <p:nvPr/>
        </p:nvCxnSpPr>
        <p:spPr>
          <a:xfrm>
            <a:off x="4929145" y="3708384"/>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99644"/>
            <a:ext cx="11987784" cy="1722119"/>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5351526" y="334645"/>
            <a:ext cx="1243965" cy="285115"/>
          </a:xfrm>
          <a:prstGeom prst="rect">
            <a:avLst/>
          </a:prstGeom>
        </p:spPr>
        <p:txBody>
          <a:bodyPr vert="horz" wrap="square" lIns="0" tIns="0" rIns="0" bIns="0" rtlCol="0">
            <a:spAutoFit/>
          </a:bodyPr>
          <a:lstStyle/>
          <a:p>
            <a:pPr marL="12700">
              <a:lnSpc>
                <a:spcPct val="100000"/>
              </a:lnSpc>
            </a:pPr>
            <a:r>
              <a:rPr sz="1800" b="0" spc="-5" dirty="0">
                <a:solidFill>
                  <a:srgbClr val="000000"/>
                </a:solidFill>
                <a:latin typeface="Arial"/>
                <a:cs typeface="Arial"/>
              </a:rPr>
              <a:t>PHÂN</a:t>
            </a:r>
            <a:r>
              <a:rPr sz="1800" b="0" spc="-95" dirty="0">
                <a:solidFill>
                  <a:srgbClr val="000000"/>
                </a:solidFill>
                <a:latin typeface="Arial"/>
                <a:cs typeface="Arial"/>
              </a:rPr>
              <a:t> </a:t>
            </a:r>
            <a:r>
              <a:rPr sz="1800" b="0" dirty="0">
                <a:solidFill>
                  <a:srgbClr val="000000"/>
                </a:solidFill>
                <a:latin typeface="Arial"/>
                <a:cs typeface="Arial"/>
              </a:rPr>
              <a:t>LOẠI</a:t>
            </a:r>
            <a:endParaRPr sz="1800">
              <a:latin typeface="Arial"/>
              <a:cs typeface="Arial"/>
            </a:endParaRPr>
          </a:p>
        </p:txBody>
      </p:sp>
      <p:sp>
        <p:nvSpPr>
          <p:cNvPr id="4" name="object 4"/>
          <p:cNvSpPr txBox="1"/>
          <p:nvPr/>
        </p:nvSpPr>
        <p:spPr>
          <a:xfrm>
            <a:off x="99771" y="1258951"/>
            <a:ext cx="929005" cy="254635"/>
          </a:xfrm>
          <a:prstGeom prst="rect">
            <a:avLst/>
          </a:prstGeom>
        </p:spPr>
        <p:txBody>
          <a:bodyPr vert="horz" wrap="square" lIns="0" tIns="0" rIns="0" bIns="0" rtlCol="0">
            <a:spAutoFit/>
          </a:bodyPr>
          <a:lstStyle/>
          <a:p>
            <a:pPr marL="12700">
              <a:lnSpc>
                <a:spcPct val="100000"/>
              </a:lnSpc>
            </a:pPr>
            <a:r>
              <a:rPr sz="1600" spc="-5" dirty="0">
                <a:latin typeface="Arial"/>
                <a:cs typeface="Arial"/>
              </a:rPr>
              <a:t>Biguanide</a:t>
            </a:r>
            <a:endParaRPr sz="1600">
              <a:latin typeface="Arial"/>
              <a:cs typeface="Arial"/>
            </a:endParaRPr>
          </a:p>
        </p:txBody>
      </p:sp>
      <p:sp>
        <p:nvSpPr>
          <p:cNvPr id="5" name="object 5"/>
          <p:cNvSpPr txBox="1"/>
          <p:nvPr/>
        </p:nvSpPr>
        <p:spPr>
          <a:xfrm>
            <a:off x="1397000" y="1188339"/>
            <a:ext cx="1038860" cy="430530"/>
          </a:xfrm>
          <a:prstGeom prst="rect">
            <a:avLst/>
          </a:prstGeom>
        </p:spPr>
        <p:txBody>
          <a:bodyPr vert="horz" wrap="square" lIns="0" tIns="0" rIns="0" bIns="0" rtlCol="0">
            <a:spAutoFit/>
          </a:bodyPr>
          <a:lstStyle/>
          <a:p>
            <a:pPr marL="463550" marR="5080" indent="-451484">
              <a:lnSpc>
                <a:spcPts val="1660"/>
              </a:lnSpc>
            </a:pPr>
            <a:r>
              <a:rPr sz="1600" spc="-5" dirty="0">
                <a:latin typeface="Arial"/>
                <a:cs typeface="Arial"/>
              </a:rPr>
              <a:t>Su</a:t>
            </a:r>
            <a:r>
              <a:rPr sz="1600" dirty="0">
                <a:latin typeface="Arial"/>
                <a:cs typeface="Arial"/>
              </a:rPr>
              <a:t>l</a:t>
            </a:r>
            <a:r>
              <a:rPr sz="1600" spc="-5" dirty="0">
                <a:latin typeface="Arial"/>
                <a:cs typeface="Arial"/>
              </a:rPr>
              <a:t>fon</a:t>
            </a:r>
            <a:r>
              <a:rPr sz="1600" spc="-25" dirty="0">
                <a:latin typeface="Arial"/>
                <a:cs typeface="Arial"/>
              </a:rPr>
              <a:t>y</a:t>
            </a:r>
            <a:r>
              <a:rPr sz="1600" spc="-5" dirty="0">
                <a:latin typeface="Arial"/>
                <a:cs typeface="Arial"/>
              </a:rPr>
              <a:t>lure  a</a:t>
            </a:r>
            <a:endParaRPr sz="1600">
              <a:latin typeface="Arial"/>
              <a:cs typeface="Arial"/>
            </a:endParaRPr>
          </a:p>
        </p:txBody>
      </p:sp>
      <p:sp>
        <p:nvSpPr>
          <p:cNvPr id="6" name="object 6"/>
          <p:cNvSpPr txBox="1"/>
          <p:nvPr/>
        </p:nvSpPr>
        <p:spPr>
          <a:xfrm>
            <a:off x="2939923" y="1146809"/>
            <a:ext cx="657225" cy="254635"/>
          </a:xfrm>
          <a:prstGeom prst="rect">
            <a:avLst/>
          </a:prstGeom>
        </p:spPr>
        <p:txBody>
          <a:bodyPr vert="horz" wrap="square" lIns="0" tIns="0" rIns="0" bIns="0" rtlCol="0">
            <a:spAutoFit/>
          </a:bodyPr>
          <a:lstStyle/>
          <a:p>
            <a:pPr marL="12700">
              <a:lnSpc>
                <a:spcPct val="100000"/>
              </a:lnSpc>
            </a:pPr>
            <a:r>
              <a:rPr sz="1600" spc="-15" dirty="0">
                <a:latin typeface="Arial"/>
                <a:cs typeface="Arial"/>
              </a:rPr>
              <a:t>G</a:t>
            </a:r>
            <a:r>
              <a:rPr sz="1600" spc="-5" dirty="0">
                <a:latin typeface="Arial"/>
                <a:cs typeface="Arial"/>
              </a:rPr>
              <a:t>linide</a:t>
            </a:r>
            <a:endParaRPr sz="1600">
              <a:latin typeface="Arial"/>
              <a:cs typeface="Arial"/>
            </a:endParaRPr>
          </a:p>
        </p:txBody>
      </p:sp>
      <p:sp>
        <p:nvSpPr>
          <p:cNvPr id="7" name="object 7"/>
          <p:cNvSpPr txBox="1"/>
          <p:nvPr/>
        </p:nvSpPr>
        <p:spPr>
          <a:xfrm>
            <a:off x="4360545" y="1258951"/>
            <a:ext cx="520065" cy="254635"/>
          </a:xfrm>
          <a:prstGeom prst="rect">
            <a:avLst/>
          </a:prstGeom>
        </p:spPr>
        <p:txBody>
          <a:bodyPr vert="horz" wrap="square" lIns="0" tIns="0" rIns="0" bIns="0" rtlCol="0">
            <a:spAutoFit/>
          </a:bodyPr>
          <a:lstStyle/>
          <a:p>
            <a:pPr marL="12700">
              <a:lnSpc>
                <a:spcPct val="100000"/>
              </a:lnSpc>
            </a:pPr>
            <a:r>
              <a:rPr sz="1600" spc="-5" dirty="0">
                <a:solidFill>
                  <a:srgbClr val="FFFFFF"/>
                </a:solidFill>
                <a:latin typeface="Arial"/>
                <a:cs typeface="Arial"/>
              </a:rPr>
              <a:t>T</a:t>
            </a:r>
            <a:r>
              <a:rPr sz="1600" spc="-15" dirty="0">
                <a:solidFill>
                  <a:srgbClr val="FFFFFF"/>
                </a:solidFill>
                <a:latin typeface="Arial"/>
                <a:cs typeface="Arial"/>
              </a:rPr>
              <a:t>Z</a:t>
            </a:r>
            <a:r>
              <a:rPr sz="1600" spc="-5" dirty="0">
                <a:solidFill>
                  <a:srgbClr val="FFFFFF"/>
                </a:solidFill>
                <a:latin typeface="Arial"/>
                <a:cs typeface="Arial"/>
              </a:rPr>
              <a:t>Ds</a:t>
            </a:r>
            <a:endParaRPr sz="1600">
              <a:latin typeface="Arial"/>
              <a:cs typeface="Arial"/>
            </a:endParaRPr>
          </a:p>
        </p:txBody>
      </p:sp>
      <p:sp>
        <p:nvSpPr>
          <p:cNvPr id="8" name="object 8"/>
          <p:cNvSpPr txBox="1"/>
          <p:nvPr/>
        </p:nvSpPr>
        <p:spPr>
          <a:xfrm>
            <a:off x="5458205" y="1079789"/>
            <a:ext cx="1030605" cy="643890"/>
          </a:xfrm>
          <a:prstGeom prst="rect">
            <a:avLst/>
          </a:prstGeom>
        </p:spPr>
        <p:txBody>
          <a:bodyPr vert="horz" wrap="square" lIns="0" tIns="0" rIns="0" bIns="0" rtlCol="0">
            <a:spAutoFit/>
          </a:bodyPr>
          <a:lstStyle/>
          <a:p>
            <a:pPr marL="12700" marR="5080" indent="415925">
              <a:lnSpc>
                <a:spcPct val="86600"/>
              </a:lnSpc>
            </a:pPr>
            <a:r>
              <a:rPr sz="1600" spc="-5" dirty="0">
                <a:solidFill>
                  <a:srgbClr val="FFFFFF"/>
                </a:solidFill>
                <a:latin typeface="Times New Roman"/>
                <a:cs typeface="Times New Roman"/>
              </a:rPr>
              <a:t>α-  </a:t>
            </a:r>
            <a:r>
              <a:rPr sz="1600" spc="-5" dirty="0">
                <a:solidFill>
                  <a:srgbClr val="FFFFFF"/>
                </a:solidFill>
                <a:latin typeface="Arial"/>
                <a:cs typeface="Arial"/>
              </a:rPr>
              <a:t>Glu</a:t>
            </a:r>
            <a:r>
              <a:rPr sz="1600" dirty="0">
                <a:solidFill>
                  <a:srgbClr val="FFFFFF"/>
                </a:solidFill>
                <a:latin typeface="Arial"/>
                <a:cs typeface="Arial"/>
              </a:rPr>
              <a:t>c</a:t>
            </a:r>
            <a:r>
              <a:rPr sz="1600" spc="-5" dirty="0">
                <a:solidFill>
                  <a:srgbClr val="FFFFFF"/>
                </a:solidFill>
                <a:latin typeface="Arial"/>
                <a:cs typeface="Arial"/>
              </a:rPr>
              <a:t>osidas  e</a:t>
            </a:r>
            <a:r>
              <a:rPr sz="1600" spc="-70" dirty="0">
                <a:solidFill>
                  <a:srgbClr val="FFFFFF"/>
                </a:solidFill>
                <a:latin typeface="Arial"/>
                <a:cs typeface="Arial"/>
              </a:rPr>
              <a:t> </a:t>
            </a:r>
            <a:r>
              <a:rPr sz="1600" spc="-5" dirty="0">
                <a:solidFill>
                  <a:srgbClr val="FFFFFF"/>
                </a:solidFill>
                <a:latin typeface="Arial"/>
                <a:cs typeface="Arial"/>
              </a:rPr>
              <a:t>inhibitors</a:t>
            </a:r>
            <a:endParaRPr sz="1600">
              <a:latin typeface="Arial"/>
              <a:cs typeface="Arial"/>
            </a:endParaRPr>
          </a:p>
        </p:txBody>
      </p:sp>
      <p:sp>
        <p:nvSpPr>
          <p:cNvPr id="9" name="object 9"/>
          <p:cNvSpPr txBox="1"/>
          <p:nvPr/>
        </p:nvSpPr>
        <p:spPr>
          <a:xfrm>
            <a:off x="6956806" y="1041653"/>
            <a:ext cx="737870" cy="464820"/>
          </a:xfrm>
          <a:prstGeom prst="rect">
            <a:avLst/>
          </a:prstGeom>
        </p:spPr>
        <p:txBody>
          <a:bodyPr vert="horz" wrap="square" lIns="0" tIns="0" rIns="0" bIns="0" rtlCol="0">
            <a:spAutoFit/>
          </a:bodyPr>
          <a:lstStyle/>
          <a:p>
            <a:pPr marL="70485">
              <a:lnSpc>
                <a:spcPts val="1789"/>
              </a:lnSpc>
            </a:pPr>
            <a:r>
              <a:rPr sz="1600" spc="-5" dirty="0">
                <a:solidFill>
                  <a:srgbClr val="FFFFFF"/>
                </a:solidFill>
                <a:latin typeface="Arial"/>
                <a:cs typeface="Arial"/>
              </a:rPr>
              <a:t>DPP-4</a:t>
            </a:r>
            <a:endParaRPr sz="1600">
              <a:latin typeface="Arial"/>
              <a:cs typeface="Arial"/>
            </a:endParaRPr>
          </a:p>
          <a:p>
            <a:pPr marL="12700">
              <a:lnSpc>
                <a:spcPts val="1789"/>
              </a:lnSpc>
            </a:pPr>
            <a:r>
              <a:rPr sz="1600" spc="-5" dirty="0">
                <a:solidFill>
                  <a:srgbClr val="FFFFFF"/>
                </a:solidFill>
                <a:latin typeface="Arial"/>
                <a:cs typeface="Arial"/>
              </a:rPr>
              <a:t>inhibitor</a:t>
            </a:r>
            <a:endParaRPr sz="1600">
              <a:latin typeface="Arial"/>
              <a:cs typeface="Arial"/>
            </a:endParaRPr>
          </a:p>
        </p:txBody>
      </p:sp>
      <p:sp>
        <p:nvSpPr>
          <p:cNvPr id="10" name="object 10"/>
          <p:cNvSpPr txBox="1"/>
          <p:nvPr/>
        </p:nvSpPr>
        <p:spPr>
          <a:xfrm>
            <a:off x="8309229" y="1112646"/>
            <a:ext cx="737235" cy="546100"/>
          </a:xfrm>
          <a:prstGeom prst="rect">
            <a:avLst/>
          </a:prstGeom>
        </p:spPr>
        <p:txBody>
          <a:bodyPr vert="horz" wrap="square" lIns="0" tIns="0" rIns="0" bIns="0" rtlCol="0">
            <a:spAutoFit/>
          </a:bodyPr>
          <a:lstStyle/>
          <a:p>
            <a:pPr marL="27940">
              <a:lnSpc>
                <a:spcPct val="100000"/>
              </a:lnSpc>
            </a:pPr>
            <a:r>
              <a:rPr sz="1600" spc="-40" dirty="0">
                <a:solidFill>
                  <a:srgbClr val="FFFFFF"/>
                </a:solidFill>
                <a:latin typeface="Arial"/>
                <a:cs typeface="Arial"/>
              </a:rPr>
              <a:t>SGLT-2</a:t>
            </a:r>
            <a:endParaRPr sz="1600">
              <a:latin typeface="Arial"/>
              <a:cs typeface="Arial"/>
            </a:endParaRPr>
          </a:p>
          <a:p>
            <a:pPr marL="12700">
              <a:lnSpc>
                <a:spcPct val="100000"/>
              </a:lnSpc>
              <a:spcBef>
                <a:spcPts val="375"/>
              </a:spcBef>
            </a:pPr>
            <a:r>
              <a:rPr sz="1600" spc="-5" dirty="0">
                <a:solidFill>
                  <a:srgbClr val="FFFFFF"/>
                </a:solidFill>
                <a:latin typeface="Arial"/>
                <a:cs typeface="Arial"/>
              </a:rPr>
              <a:t>inhibitor</a:t>
            </a:r>
            <a:endParaRPr sz="1600">
              <a:latin typeface="Arial"/>
              <a:cs typeface="Arial"/>
            </a:endParaRPr>
          </a:p>
        </p:txBody>
      </p:sp>
      <p:sp>
        <p:nvSpPr>
          <p:cNvPr id="11" name="object 11"/>
          <p:cNvSpPr txBox="1"/>
          <p:nvPr/>
        </p:nvSpPr>
        <p:spPr>
          <a:xfrm>
            <a:off x="9646157" y="1007490"/>
            <a:ext cx="769620" cy="756285"/>
          </a:xfrm>
          <a:prstGeom prst="rect">
            <a:avLst/>
          </a:prstGeom>
        </p:spPr>
        <p:txBody>
          <a:bodyPr vert="horz" wrap="square" lIns="0" tIns="0" rIns="0" bIns="0" rtlCol="0">
            <a:spAutoFit/>
          </a:bodyPr>
          <a:lstStyle/>
          <a:p>
            <a:pPr algn="ctr">
              <a:lnSpc>
                <a:spcPct val="100000"/>
              </a:lnSpc>
            </a:pPr>
            <a:r>
              <a:rPr sz="1600" spc="-5" dirty="0">
                <a:solidFill>
                  <a:srgbClr val="FFFFFF"/>
                </a:solidFill>
                <a:latin typeface="Arial"/>
                <a:cs typeface="Arial"/>
              </a:rPr>
              <a:t>GLP-1</a:t>
            </a:r>
            <a:endParaRPr sz="1600">
              <a:latin typeface="Arial"/>
              <a:cs typeface="Arial"/>
            </a:endParaRPr>
          </a:p>
          <a:p>
            <a:pPr marL="12700" marR="5080" algn="ctr">
              <a:lnSpc>
                <a:spcPts val="1660"/>
              </a:lnSpc>
              <a:spcBef>
                <a:spcPts val="645"/>
              </a:spcBef>
            </a:pPr>
            <a:r>
              <a:rPr sz="1600" spc="-5" dirty="0">
                <a:solidFill>
                  <a:srgbClr val="FFFFFF"/>
                </a:solidFill>
                <a:latin typeface="Arial"/>
                <a:cs typeface="Arial"/>
              </a:rPr>
              <a:t>receptor  agonist</a:t>
            </a:r>
            <a:endParaRPr sz="1600">
              <a:latin typeface="Arial"/>
              <a:cs typeface="Arial"/>
            </a:endParaRPr>
          </a:p>
        </p:txBody>
      </p:sp>
      <p:sp>
        <p:nvSpPr>
          <p:cNvPr id="12" name="object 12"/>
          <p:cNvSpPr txBox="1"/>
          <p:nvPr/>
        </p:nvSpPr>
        <p:spPr>
          <a:xfrm>
            <a:off x="11075923" y="1258951"/>
            <a:ext cx="613410" cy="254635"/>
          </a:xfrm>
          <a:prstGeom prst="rect">
            <a:avLst/>
          </a:prstGeom>
        </p:spPr>
        <p:txBody>
          <a:bodyPr vert="horz" wrap="square" lIns="0" tIns="0" rIns="0" bIns="0" rtlCol="0">
            <a:spAutoFit/>
          </a:bodyPr>
          <a:lstStyle/>
          <a:p>
            <a:pPr marL="12700">
              <a:lnSpc>
                <a:spcPct val="100000"/>
              </a:lnSpc>
            </a:pPr>
            <a:r>
              <a:rPr sz="1600" spc="-5" dirty="0">
                <a:solidFill>
                  <a:srgbClr val="FFFFFF"/>
                </a:solidFill>
                <a:latin typeface="Arial"/>
                <a:cs typeface="Arial"/>
              </a:rPr>
              <a:t>Insulin</a:t>
            </a:r>
            <a:endParaRPr sz="1600">
              <a:latin typeface="Arial"/>
              <a:cs typeface="Arial"/>
            </a:endParaRPr>
          </a:p>
        </p:txBody>
      </p:sp>
      <p:sp>
        <p:nvSpPr>
          <p:cNvPr id="13" name="object 13"/>
          <p:cNvSpPr/>
          <p:nvPr/>
        </p:nvSpPr>
        <p:spPr>
          <a:xfrm>
            <a:off x="8042147" y="2028444"/>
            <a:ext cx="1399031" cy="2179319"/>
          </a:xfrm>
          <a:prstGeom prst="rect">
            <a:avLst/>
          </a:prstGeom>
          <a:blipFill>
            <a:blip r:embed="rId3" cstate="print"/>
            <a:stretch>
              <a:fillRect/>
            </a:stretch>
          </a:blipFill>
        </p:spPr>
        <p:txBody>
          <a:bodyPr wrap="square" lIns="0" tIns="0" rIns="0" bIns="0" rtlCol="0"/>
          <a:lstStyle/>
          <a:p>
            <a:endParaRPr/>
          </a:p>
        </p:txBody>
      </p:sp>
      <p:sp>
        <p:nvSpPr>
          <p:cNvPr id="14" name="object 14"/>
          <p:cNvSpPr txBox="1"/>
          <p:nvPr/>
        </p:nvSpPr>
        <p:spPr>
          <a:xfrm>
            <a:off x="8215630" y="2213609"/>
            <a:ext cx="1054735" cy="256540"/>
          </a:xfrm>
          <a:prstGeom prst="rect">
            <a:avLst/>
          </a:prstGeom>
        </p:spPr>
        <p:txBody>
          <a:bodyPr vert="horz" wrap="square" lIns="0" tIns="0" rIns="0" bIns="0" rtlCol="0">
            <a:spAutoFit/>
          </a:bodyPr>
          <a:lstStyle/>
          <a:p>
            <a:pPr marL="12700">
              <a:lnSpc>
                <a:spcPct val="100000"/>
              </a:lnSpc>
            </a:pPr>
            <a:r>
              <a:rPr sz="1600" spc="-5" dirty="0">
                <a:solidFill>
                  <a:srgbClr val="FFFFFF"/>
                </a:solidFill>
                <a:latin typeface="Gill Sans MT"/>
                <a:cs typeface="Gill Sans MT"/>
              </a:rPr>
              <a:t>Ca</a:t>
            </a:r>
            <a:r>
              <a:rPr sz="1600" dirty="0">
                <a:solidFill>
                  <a:srgbClr val="FFFFFF"/>
                </a:solidFill>
                <a:latin typeface="Gill Sans MT"/>
                <a:cs typeface="Gill Sans MT"/>
              </a:rPr>
              <a:t>n</a:t>
            </a:r>
            <a:r>
              <a:rPr sz="1600" spc="-5" dirty="0">
                <a:solidFill>
                  <a:srgbClr val="FFFFFF"/>
                </a:solidFill>
                <a:latin typeface="Gill Sans MT"/>
                <a:cs typeface="Gill Sans MT"/>
              </a:rPr>
              <a:t>ag</a:t>
            </a:r>
            <a:r>
              <a:rPr sz="1600" spc="-10" dirty="0">
                <a:solidFill>
                  <a:srgbClr val="FFFFFF"/>
                </a:solidFill>
                <a:latin typeface="Gill Sans MT"/>
                <a:cs typeface="Gill Sans MT"/>
              </a:rPr>
              <a:t>li</a:t>
            </a:r>
            <a:r>
              <a:rPr sz="1600" spc="-15" dirty="0">
                <a:solidFill>
                  <a:srgbClr val="FFFFFF"/>
                </a:solidFill>
                <a:latin typeface="Gill Sans MT"/>
                <a:cs typeface="Gill Sans MT"/>
              </a:rPr>
              <a:t>f</a:t>
            </a:r>
            <a:r>
              <a:rPr sz="1600" spc="-10" dirty="0">
                <a:solidFill>
                  <a:srgbClr val="FFFFFF"/>
                </a:solidFill>
                <a:latin typeface="Gill Sans MT"/>
                <a:cs typeface="Gill Sans MT"/>
              </a:rPr>
              <a:t>l</a:t>
            </a:r>
            <a:r>
              <a:rPr sz="1600" spc="-15" dirty="0">
                <a:solidFill>
                  <a:srgbClr val="FFFFFF"/>
                </a:solidFill>
                <a:latin typeface="Gill Sans MT"/>
                <a:cs typeface="Gill Sans MT"/>
              </a:rPr>
              <a:t>o</a:t>
            </a:r>
            <a:r>
              <a:rPr sz="1600" spc="-10" dirty="0">
                <a:solidFill>
                  <a:srgbClr val="FFFFFF"/>
                </a:solidFill>
                <a:latin typeface="Gill Sans MT"/>
                <a:cs typeface="Gill Sans MT"/>
              </a:rPr>
              <a:t>zin</a:t>
            </a:r>
            <a:endParaRPr sz="1600">
              <a:latin typeface="Gill Sans MT"/>
              <a:cs typeface="Gill Sans MT"/>
            </a:endParaRPr>
          </a:p>
        </p:txBody>
      </p:sp>
      <p:sp>
        <p:nvSpPr>
          <p:cNvPr id="15" name="object 15"/>
          <p:cNvSpPr txBox="1"/>
          <p:nvPr/>
        </p:nvSpPr>
        <p:spPr>
          <a:xfrm>
            <a:off x="8211057" y="2937128"/>
            <a:ext cx="1062355" cy="256540"/>
          </a:xfrm>
          <a:prstGeom prst="rect">
            <a:avLst/>
          </a:prstGeom>
        </p:spPr>
        <p:txBody>
          <a:bodyPr vert="horz" wrap="square" lIns="0" tIns="0" rIns="0" bIns="0" rtlCol="0">
            <a:spAutoFit/>
          </a:bodyPr>
          <a:lstStyle/>
          <a:p>
            <a:pPr marL="12700">
              <a:lnSpc>
                <a:spcPct val="100000"/>
              </a:lnSpc>
            </a:pPr>
            <a:r>
              <a:rPr sz="1600" spc="-10" dirty="0">
                <a:solidFill>
                  <a:srgbClr val="FFFFFF"/>
                </a:solidFill>
                <a:latin typeface="Gill Sans MT"/>
                <a:cs typeface="Gill Sans MT"/>
              </a:rPr>
              <a:t>Dapagliflozin</a:t>
            </a:r>
            <a:endParaRPr sz="1600">
              <a:latin typeface="Gill Sans MT"/>
              <a:cs typeface="Gill Sans MT"/>
            </a:endParaRPr>
          </a:p>
        </p:txBody>
      </p:sp>
      <p:sp>
        <p:nvSpPr>
          <p:cNvPr id="16" name="object 16"/>
          <p:cNvSpPr txBox="1"/>
          <p:nvPr/>
        </p:nvSpPr>
        <p:spPr>
          <a:xfrm>
            <a:off x="8200135" y="3683889"/>
            <a:ext cx="1083945" cy="256540"/>
          </a:xfrm>
          <a:prstGeom prst="rect">
            <a:avLst/>
          </a:prstGeom>
        </p:spPr>
        <p:txBody>
          <a:bodyPr vert="horz" wrap="square" lIns="0" tIns="0" rIns="0" bIns="0" rtlCol="0">
            <a:spAutoFit/>
          </a:bodyPr>
          <a:lstStyle/>
          <a:p>
            <a:pPr marL="12700">
              <a:lnSpc>
                <a:spcPct val="100000"/>
              </a:lnSpc>
            </a:pPr>
            <a:r>
              <a:rPr sz="1600" spc="-5" dirty="0">
                <a:solidFill>
                  <a:srgbClr val="FFFFFF"/>
                </a:solidFill>
                <a:latin typeface="Gill Sans MT"/>
                <a:cs typeface="Gill Sans MT"/>
              </a:rPr>
              <a:t>Empagliflozin</a:t>
            </a:r>
            <a:endParaRPr sz="1600">
              <a:latin typeface="Gill Sans MT"/>
              <a:cs typeface="Gill Sans MT"/>
            </a:endParaRPr>
          </a:p>
        </p:txBody>
      </p:sp>
      <p:sp>
        <p:nvSpPr>
          <p:cNvPr id="17" name="object 17"/>
          <p:cNvSpPr/>
          <p:nvPr/>
        </p:nvSpPr>
        <p:spPr>
          <a:xfrm>
            <a:off x="10765535" y="2033016"/>
            <a:ext cx="1426463" cy="3433572"/>
          </a:xfrm>
          <a:prstGeom prst="rect">
            <a:avLst/>
          </a:prstGeom>
          <a:blipFill>
            <a:blip r:embed="rId4" cstate="print"/>
            <a:stretch>
              <a:fillRect/>
            </a:stretch>
          </a:blipFill>
        </p:spPr>
        <p:txBody>
          <a:bodyPr wrap="square" lIns="0" tIns="0" rIns="0" bIns="0" rtlCol="0"/>
          <a:lstStyle/>
          <a:p>
            <a:endParaRPr/>
          </a:p>
        </p:txBody>
      </p:sp>
      <p:sp>
        <p:nvSpPr>
          <p:cNvPr id="18" name="object 18"/>
          <p:cNvSpPr txBox="1"/>
          <p:nvPr/>
        </p:nvSpPr>
        <p:spPr>
          <a:xfrm>
            <a:off x="10932668" y="2136775"/>
            <a:ext cx="1152525" cy="446405"/>
          </a:xfrm>
          <a:prstGeom prst="rect">
            <a:avLst/>
          </a:prstGeom>
        </p:spPr>
        <p:txBody>
          <a:bodyPr vert="horz" wrap="square" lIns="0" tIns="0" rIns="0" bIns="0" rtlCol="0">
            <a:spAutoFit/>
          </a:bodyPr>
          <a:lstStyle/>
          <a:p>
            <a:pPr marL="271145" marR="5080" indent="-259079">
              <a:lnSpc>
                <a:spcPts val="1730"/>
              </a:lnSpc>
            </a:pPr>
            <a:r>
              <a:rPr sz="1600" spc="-5" dirty="0">
                <a:solidFill>
                  <a:srgbClr val="FFFFFF"/>
                </a:solidFill>
                <a:latin typeface="Arial"/>
                <a:cs typeface="Arial"/>
              </a:rPr>
              <a:t>Rapid</a:t>
            </a:r>
            <a:r>
              <a:rPr sz="1600" spc="-80" dirty="0">
                <a:solidFill>
                  <a:srgbClr val="FFFFFF"/>
                </a:solidFill>
                <a:latin typeface="Arial"/>
                <a:cs typeface="Arial"/>
              </a:rPr>
              <a:t> </a:t>
            </a:r>
            <a:r>
              <a:rPr sz="1600" spc="-5" dirty="0">
                <a:solidFill>
                  <a:srgbClr val="FFFFFF"/>
                </a:solidFill>
                <a:latin typeface="Arial"/>
                <a:cs typeface="Arial"/>
              </a:rPr>
              <a:t>acting  analog</a:t>
            </a:r>
            <a:endParaRPr sz="1600">
              <a:latin typeface="Arial"/>
              <a:cs typeface="Arial"/>
            </a:endParaRPr>
          </a:p>
        </p:txBody>
      </p:sp>
      <p:sp>
        <p:nvSpPr>
          <p:cNvPr id="19" name="object 19"/>
          <p:cNvSpPr txBox="1"/>
          <p:nvPr/>
        </p:nvSpPr>
        <p:spPr>
          <a:xfrm>
            <a:off x="10949431" y="3018535"/>
            <a:ext cx="1119505" cy="254635"/>
          </a:xfrm>
          <a:prstGeom prst="rect">
            <a:avLst/>
          </a:prstGeom>
        </p:spPr>
        <p:txBody>
          <a:bodyPr vert="horz" wrap="square" lIns="0" tIns="0" rIns="0" bIns="0" rtlCol="0">
            <a:spAutoFit/>
          </a:bodyPr>
          <a:lstStyle/>
          <a:p>
            <a:pPr marL="12700">
              <a:lnSpc>
                <a:spcPct val="100000"/>
              </a:lnSpc>
            </a:pPr>
            <a:r>
              <a:rPr sz="1600" spc="-5" dirty="0">
                <a:solidFill>
                  <a:srgbClr val="FFFFFF"/>
                </a:solidFill>
                <a:latin typeface="Arial"/>
                <a:cs typeface="Arial"/>
              </a:rPr>
              <a:t>Short-acting</a:t>
            </a:r>
            <a:endParaRPr sz="1600">
              <a:latin typeface="Arial"/>
              <a:cs typeface="Arial"/>
            </a:endParaRPr>
          </a:p>
        </p:txBody>
      </p:sp>
      <p:sp>
        <p:nvSpPr>
          <p:cNvPr id="20" name="object 20"/>
          <p:cNvSpPr txBox="1"/>
          <p:nvPr/>
        </p:nvSpPr>
        <p:spPr>
          <a:xfrm>
            <a:off x="10925047" y="3584194"/>
            <a:ext cx="1165860" cy="1038225"/>
          </a:xfrm>
          <a:prstGeom prst="rect">
            <a:avLst/>
          </a:prstGeom>
        </p:spPr>
        <p:txBody>
          <a:bodyPr vert="horz" wrap="square" lIns="0" tIns="0" rIns="0" bIns="0" rtlCol="0">
            <a:spAutoFit/>
          </a:bodyPr>
          <a:lstStyle/>
          <a:p>
            <a:pPr marL="1905" algn="ctr">
              <a:lnSpc>
                <a:spcPts val="1825"/>
              </a:lnSpc>
            </a:pPr>
            <a:r>
              <a:rPr sz="1600" spc="-5" dirty="0">
                <a:solidFill>
                  <a:srgbClr val="FFFFFF"/>
                </a:solidFill>
                <a:latin typeface="Arial"/>
                <a:cs typeface="Arial"/>
              </a:rPr>
              <a:t>Intermediate</a:t>
            </a:r>
            <a:endParaRPr sz="1600">
              <a:latin typeface="Arial"/>
              <a:cs typeface="Arial"/>
            </a:endParaRPr>
          </a:p>
          <a:p>
            <a:pPr algn="ctr">
              <a:lnSpc>
                <a:spcPts val="1825"/>
              </a:lnSpc>
            </a:pPr>
            <a:r>
              <a:rPr sz="1600" spc="-5" dirty="0">
                <a:solidFill>
                  <a:srgbClr val="FFFFFF"/>
                </a:solidFill>
                <a:latin typeface="Arial"/>
                <a:cs typeface="Arial"/>
              </a:rPr>
              <a:t>-acting</a:t>
            </a:r>
            <a:endParaRPr sz="1600">
              <a:latin typeface="Arial"/>
              <a:cs typeface="Arial"/>
            </a:endParaRPr>
          </a:p>
          <a:p>
            <a:pPr marL="12700" marR="5080" algn="ctr">
              <a:lnSpc>
                <a:spcPts val="1730"/>
              </a:lnSpc>
              <a:spcBef>
                <a:spcPts val="1010"/>
              </a:spcBef>
            </a:pPr>
            <a:r>
              <a:rPr sz="1600" spc="-5" dirty="0">
                <a:solidFill>
                  <a:srgbClr val="FFFFFF"/>
                </a:solidFill>
                <a:latin typeface="Arial"/>
                <a:cs typeface="Arial"/>
              </a:rPr>
              <a:t>Basal</a:t>
            </a:r>
            <a:r>
              <a:rPr sz="1600" spc="-70" dirty="0">
                <a:solidFill>
                  <a:srgbClr val="FFFFFF"/>
                </a:solidFill>
                <a:latin typeface="Arial"/>
                <a:cs typeface="Arial"/>
              </a:rPr>
              <a:t> </a:t>
            </a:r>
            <a:r>
              <a:rPr sz="1600" spc="-5" dirty="0">
                <a:solidFill>
                  <a:srgbClr val="FFFFFF"/>
                </a:solidFill>
                <a:latin typeface="Arial"/>
                <a:cs typeface="Arial"/>
              </a:rPr>
              <a:t>insulin  analogs</a:t>
            </a:r>
            <a:endParaRPr sz="1600">
              <a:latin typeface="Arial"/>
              <a:cs typeface="Arial"/>
            </a:endParaRPr>
          </a:p>
        </p:txBody>
      </p:sp>
      <p:sp>
        <p:nvSpPr>
          <p:cNvPr id="21" name="object 21"/>
          <p:cNvSpPr txBox="1"/>
          <p:nvPr/>
        </p:nvSpPr>
        <p:spPr>
          <a:xfrm>
            <a:off x="11072876" y="4958588"/>
            <a:ext cx="870585" cy="254635"/>
          </a:xfrm>
          <a:prstGeom prst="rect">
            <a:avLst/>
          </a:prstGeom>
        </p:spPr>
        <p:txBody>
          <a:bodyPr vert="horz" wrap="square" lIns="0" tIns="0" rIns="0" bIns="0" rtlCol="0">
            <a:spAutoFit/>
          </a:bodyPr>
          <a:lstStyle/>
          <a:p>
            <a:pPr marL="12700">
              <a:lnSpc>
                <a:spcPct val="100000"/>
              </a:lnSpc>
            </a:pPr>
            <a:r>
              <a:rPr sz="1600" spc="-5" dirty="0">
                <a:solidFill>
                  <a:srgbClr val="FFFFFF"/>
                </a:solidFill>
                <a:latin typeface="Arial"/>
                <a:cs typeface="Arial"/>
              </a:rPr>
              <a:t>Prem</a:t>
            </a:r>
            <a:r>
              <a:rPr sz="1600" dirty="0">
                <a:solidFill>
                  <a:srgbClr val="FFFFFF"/>
                </a:solidFill>
                <a:latin typeface="Arial"/>
                <a:cs typeface="Arial"/>
              </a:rPr>
              <a:t>i</a:t>
            </a:r>
            <a:r>
              <a:rPr sz="1600" spc="-15" dirty="0">
                <a:solidFill>
                  <a:srgbClr val="FFFFFF"/>
                </a:solidFill>
                <a:latin typeface="Arial"/>
                <a:cs typeface="Arial"/>
              </a:rPr>
              <a:t>x</a:t>
            </a:r>
            <a:r>
              <a:rPr sz="1600" spc="-5" dirty="0">
                <a:solidFill>
                  <a:srgbClr val="FFFFFF"/>
                </a:solidFill>
                <a:latin typeface="Arial"/>
                <a:cs typeface="Arial"/>
              </a:rPr>
              <a:t>es</a:t>
            </a:r>
            <a:endParaRPr sz="1600">
              <a:latin typeface="Arial"/>
              <a:cs typeface="Arial"/>
            </a:endParaRPr>
          </a:p>
        </p:txBody>
      </p:sp>
      <p:sp>
        <p:nvSpPr>
          <p:cNvPr id="22" name="object 22"/>
          <p:cNvSpPr/>
          <p:nvPr/>
        </p:nvSpPr>
        <p:spPr>
          <a:xfrm>
            <a:off x="0" y="2057400"/>
            <a:ext cx="1289304" cy="833627"/>
          </a:xfrm>
          <a:prstGeom prst="rect">
            <a:avLst/>
          </a:prstGeom>
          <a:blipFill>
            <a:blip r:embed="rId5" cstate="print"/>
            <a:stretch>
              <a:fillRect/>
            </a:stretch>
          </a:blipFill>
        </p:spPr>
        <p:txBody>
          <a:bodyPr wrap="square" lIns="0" tIns="0" rIns="0" bIns="0" rtlCol="0"/>
          <a:lstStyle/>
          <a:p>
            <a:endParaRPr/>
          </a:p>
        </p:txBody>
      </p:sp>
      <p:sp>
        <p:nvSpPr>
          <p:cNvPr id="23" name="object 23"/>
          <p:cNvSpPr txBox="1"/>
          <p:nvPr/>
        </p:nvSpPr>
        <p:spPr>
          <a:xfrm>
            <a:off x="112877" y="2286889"/>
            <a:ext cx="1004569" cy="287020"/>
          </a:xfrm>
          <a:prstGeom prst="rect">
            <a:avLst/>
          </a:prstGeom>
        </p:spPr>
        <p:txBody>
          <a:bodyPr vert="horz" wrap="square" lIns="0" tIns="0" rIns="0" bIns="0" rtlCol="0">
            <a:spAutoFit/>
          </a:bodyPr>
          <a:lstStyle/>
          <a:p>
            <a:pPr marL="12700">
              <a:lnSpc>
                <a:spcPct val="100000"/>
              </a:lnSpc>
            </a:pPr>
            <a:r>
              <a:rPr sz="1800" dirty="0">
                <a:latin typeface="Gill Sans MT"/>
                <a:cs typeface="Gill Sans MT"/>
              </a:rPr>
              <a:t>Met</a:t>
            </a:r>
            <a:r>
              <a:rPr sz="1800" spc="-10" dirty="0">
                <a:latin typeface="Gill Sans MT"/>
                <a:cs typeface="Gill Sans MT"/>
              </a:rPr>
              <a:t>f</a:t>
            </a:r>
            <a:r>
              <a:rPr sz="1800" dirty="0">
                <a:latin typeface="Gill Sans MT"/>
                <a:cs typeface="Gill Sans MT"/>
              </a:rPr>
              <a:t>ormin</a:t>
            </a:r>
            <a:endParaRPr sz="1800">
              <a:latin typeface="Gill Sans MT"/>
              <a:cs typeface="Gill Sans MT"/>
            </a:endParaRPr>
          </a:p>
        </p:txBody>
      </p:sp>
      <p:sp>
        <p:nvSpPr>
          <p:cNvPr id="24" name="object 24"/>
          <p:cNvSpPr/>
          <p:nvPr/>
        </p:nvSpPr>
        <p:spPr>
          <a:xfrm>
            <a:off x="9369552" y="2007107"/>
            <a:ext cx="1357883" cy="3258312"/>
          </a:xfrm>
          <a:prstGeom prst="rect">
            <a:avLst/>
          </a:prstGeom>
          <a:blipFill>
            <a:blip r:embed="rId6" cstate="print"/>
            <a:stretch>
              <a:fillRect/>
            </a:stretch>
          </a:blipFill>
        </p:spPr>
        <p:txBody>
          <a:bodyPr wrap="square" lIns="0" tIns="0" rIns="0" bIns="0" rtlCol="0"/>
          <a:lstStyle/>
          <a:p>
            <a:endParaRPr/>
          </a:p>
        </p:txBody>
      </p:sp>
      <p:sp>
        <p:nvSpPr>
          <p:cNvPr id="25" name="object 25"/>
          <p:cNvSpPr txBox="1"/>
          <p:nvPr/>
        </p:nvSpPr>
        <p:spPr>
          <a:xfrm>
            <a:off x="9585197" y="2258059"/>
            <a:ext cx="927735" cy="254635"/>
          </a:xfrm>
          <a:prstGeom prst="rect">
            <a:avLst/>
          </a:prstGeom>
        </p:spPr>
        <p:txBody>
          <a:bodyPr vert="horz" wrap="square" lIns="0" tIns="0" rIns="0" bIns="0" rtlCol="0">
            <a:spAutoFit/>
          </a:bodyPr>
          <a:lstStyle/>
          <a:p>
            <a:pPr marL="12700">
              <a:lnSpc>
                <a:spcPct val="100000"/>
              </a:lnSpc>
            </a:pPr>
            <a:r>
              <a:rPr sz="1600" spc="-5" dirty="0">
                <a:solidFill>
                  <a:srgbClr val="FFFFFF"/>
                </a:solidFill>
                <a:latin typeface="Arial"/>
                <a:cs typeface="Arial"/>
              </a:rPr>
              <a:t>Exenatide</a:t>
            </a:r>
            <a:endParaRPr sz="1600">
              <a:latin typeface="Arial"/>
              <a:cs typeface="Arial"/>
            </a:endParaRPr>
          </a:p>
        </p:txBody>
      </p:sp>
      <p:sp>
        <p:nvSpPr>
          <p:cNvPr id="26" name="object 26"/>
          <p:cNvSpPr txBox="1"/>
          <p:nvPr/>
        </p:nvSpPr>
        <p:spPr>
          <a:xfrm>
            <a:off x="9568433" y="3111753"/>
            <a:ext cx="962660" cy="254635"/>
          </a:xfrm>
          <a:prstGeom prst="rect">
            <a:avLst/>
          </a:prstGeom>
        </p:spPr>
        <p:txBody>
          <a:bodyPr vert="horz" wrap="square" lIns="0" tIns="0" rIns="0" bIns="0" rtlCol="0">
            <a:spAutoFit/>
          </a:bodyPr>
          <a:lstStyle/>
          <a:p>
            <a:pPr marL="12700">
              <a:lnSpc>
                <a:spcPct val="100000"/>
              </a:lnSpc>
            </a:pPr>
            <a:r>
              <a:rPr sz="1600" spc="-5" dirty="0">
                <a:solidFill>
                  <a:srgbClr val="FFFFFF"/>
                </a:solidFill>
                <a:latin typeface="Arial"/>
                <a:cs typeface="Arial"/>
              </a:rPr>
              <a:t>Liraglutide</a:t>
            </a:r>
            <a:endParaRPr sz="1600">
              <a:latin typeface="Arial"/>
              <a:cs typeface="Arial"/>
            </a:endParaRPr>
          </a:p>
        </p:txBody>
      </p:sp>
      <p:sp>
        <p:nvSpPr>
          <p:cNvPr id="27" name="object 27"/>
          <p:cNvSpPr txBox="1"/>
          <p:nvPr/>
        </p:nvSpPr>
        <p:spPr>
          <a:xfrm>
            <a:off x="9568433" y="3965575"/>
            <a:ext cx="963294" cy="254635"/>
          </a:xfrm>
          <a:prstGeom prst="rect">
            <a:avLst/>
          </a:prstGeom>
        </p:spPr>
        <p:txBody>
          <a:bodyPr vert="horz" wrap="square" lIns="0" tIns="0" rIns="0" bIns="0" rtlCol="0">
            <a:spAutoFit/>
          </a:bodyPr>
          <a:lstStyle/>
          <a:p>
            <a:pPr marL="12700">
              <a:lnSpc>
                <a:spcPct val="100000"/>
              </a:lnSpc>
            </a:pPr>
            <a:r>
              <a:rPr sz="1600" spc="-5" dirty="0">
                <a:solidFill>
                  <a:srgbClr val="FFFFFF"/>
                </a:solidFill>
                <a:latin typeface="Arial"/>
                <a:cs typeface="Arial"/>
              </a:rPr>
              <a:t>Albiglutide</a:t>
            </a:r>
            <a:endParaRPr sz="1600">
              <a:latin typeface="Arial"/>
              <a:cs typeface="Arial"/>
            </a:endParaRPr>
          </a:p>
        </p:txBody>
      </p:sp>
      <p:sp>
        <p:nvSpPr>
          <p:cNvPr id="28" name="object 28"/>
          <p:cNvSpPr txBox="1"/>
          <p:nvPr/>
        </p:nvSpPr>
        <p:spPr>
          <a:xfrm>
            <a:off x="9528809" y="4682108"/>
            <a:ext cx="1041400" cy="254635"/>
          </a:xfrm>
          <a:prstGeom prst="rect">
            <a:avLst/>
          </a:prstGeom>
        </p:spPr>
        <p:txBody>
          <a:bodyPr vert="horz" wrap="square" lIns="0" tIns="0" rIns="0" bIns="0" rtlCol="0">
            <a:spAutoFit/>
          </a:bodyPr>
          <a:lstStyle/>
          <a:p>
            <a:pPr marL="12700">
              <a:lnSpc>
                <a:spcPct val="100000"/>
              </a:lnSpc>
            </a:pPr>
            <a:r>
              <a:rPr sz="1600" spc="-5" dirty="0">
                <a:solidFill>
                  <a:srgbClr val="FFFFFF"/>
                </a:solidFill>
                <a:latin typeface="Arial"/>
                <a:cs typeface="Arial"/>
              </a:rPr>
              <a:t>Dulaglutide</a:t>
            </a:r>
            <a:endParaRPr sz="1600">
              <a:latin typeface="Arial"/>
              <a:cs typeface="Arial"/>
            </a:endParaRPr>
          </a:p>
        </p:txBody>
      </p:sp>
      <p:sp>
        <p:nvSpPr>
          <p:cNvPr id="29" name="object 29"/>
          <p:cNvSpPr/>
          <p:nvPr/>
        </p:nvSpPr>
        <p:spPr>
          <a:xfrm>
            <a:off x="1277111" y="1993392"/>
            <a:ext cx="1330452" cy="2133599"/>
          </a:xfrm>
          <a:prstGeom prst="rect">
            <a:avLst/>
          </a:prstGeom>
          <a:blipFill>
            <a:blip r:embed="rId7" cstate="print"/>
            <a:stretch>
              <a:fillRect/>
            </a:stretch>
          </a:blipFill>
        </p:spPr>
        <p:txBody>
          <a:bodyPr wrap="square" lIns="0" tIns="0" rIns="0" bIns="0" rtlCol="0"/>
          <a:lstStyle/>
          <a:p>
            <a:endParaRPr/>
          </a:p>
        </p:txBody>
      </p:sp>
      <p:sp>
        <p:nvSpPr>
          <p:cNvPr id="30" name="object 30"/>
          <p:cNvSpPr txBox="1"/>
          <p:nvPr/>
        </p:nvSpPr>
        <p:spPr>
          <a:xfrm>
            <a:off x="1419225" y="2061590"/>
            <a:ext cx="976630" cy="417195"/>
          </a:xfrm>
          <a:prstGeom prst="rect">
            <a:avLst/>
          </a:prstGeom>
        </p:spPr>
        <p:txBody>
          <a:bodyPr vert="horz" wrap="square" lIns="0" tIns="0" rIns="0" bIns="0" rtlCol="0">
            <a:spAutoFit/>
          </a:bodyPr>
          <a:lstStyle/>
          <a:p>
            <a:pPr marL="12700">
              <a:lnSpc>
                <a:spcPts val="1595"/>
              </a:lnSpc>
            </a:pPr>
            <a:r>
              <a:rPr sz="1400" spc="-5" dirty="0">
                <a:latin typeface="Arial"/>
                <a:cs typeface="Arial"/>
              </a:rPr>
              <a:t>Glyburide/gl</a:t>
            </a:r>
            <a:endParaRPr sz="1400">
              <a:latin typeface="Arial"/>
              <a:cs typeface="Arial"/>
            </a:endParaRPr>
          </a:p>
          <a:p>
            <a:pPr marL="12700">
              <a:lnSpc>
                <a:spcPts val="1595"/>
              </a:lnSpc>
            </a:pPr>
            <a:r>
              <a:rPr sz="1400" dirty="0">
                <a:latin typeface="Arial"/>
                <a:cs typeface="Arial"/>
              </a:rPr>
              <a:t>ibencla</a:t>
            </a:r>
            <a:r>
              <a:rPr sz="1400" spc="-10" dirty="0">
                <a:latin typeface="Arial"/>
                <a:cs typeface="Arial"/>
              </a:rPr>
              <a:t>m</a:t>
            </a:r>
            <a:r>
              <a:rPr sz="1400" dirty="0">
                <a:latin typeface="Arial"/>
                <a:cs typeface="Arial"/>
              </a:rPr>
              <a:t>ide</a:t>
            </a:r>
            <a:endParaRPr sz="1400">
              <a:latin typeface="Arial"/>
              <a:cs typeface="Arial"/>
            </a:endParaRPr>
          </a:p>
        </p:txBody>
      </p:sp>
      <p:sp>
        <p:nvSpPr>
          <p:cNvPr id="31" name="object 31"/>
          <p:cNvSpPr txBox="1"/>
          <p:nvPr/>
        </p:nvSpPr>
        <p:spPr>
          <a:xfrm>
            <a:off x="1614297" y="2682747"/>
            <a:ext cx="709930" cy="224790"/>
          </a:xfrm>
          <a:prstGeom prst="rect">
            <a:avLst/>
          </a:prstGeom>
        </p:spPr>
        <p:txBody>
          <a:bodyPr vert="horz" wrap="square" lIns="0" tIns="0" rIns="0" bIns="0" rtlCol="0">
            <a:spAutoFit/>
          </a:bodyPr>
          <a:lstStyle/>
          <a:p>
            <a:pPr marL="12700">
              <a:lnSpc>
                <a:spcPct val="100000"/>
              </a:lnSpc>
            </a:pPr>
            <a:r>
              <a:rPr sz="1400" dirty="0">
                <a:latin typeface="Arial"/>
                <a:cs typeface="Arial"/>
              </a:rPr>
              <a:t>Glipizide</a:t>
            </a:r>
            <a:endParaRPr sz="1400">
              <a:latin typeface="Arial"/>
              <a:cs typeface="Arial"/>
            </a:endParaRPr>
          </a:p>
        </p:txBody>
      </p:sp>
      <p:sp>
        <p:nvSpPr>
          <p:cNvPr id="32" name="object 32"/>
          <p:cNvSpPr txBox="1"/>
          <p:nvPr/>
        </p:nvSpPr>
        <p:spPr>
          <a:xfrm>
            <a:off x="1551558" y="3240532"/>
            <a:ext cx="799465" cy="224790"/>
          </a:xfrm>
          <a:prstGeom prst="rect">
            <a:avLst/>
          </a:prstGeom>
        </p:spPr>
        <p:txBody>
          <a:bodyPr vert="horz" wrap="square" lIns="0" tIns="0" rIns="0" bIns="0" rtlCol="0">
            <a:spAutoFit/>
          </a:bodyPr>
          <a:lstStyle/>
          <a:p>
            <a:pPr marL="12700">
              <a:lnSpc>
                <a:spcPct val="100000"/>
              </a:lnSpc>
            </a:pPr>
            <a:r>
              <a:rPr sz="1400" dirty="0">
                <a:latin typeface="Arial"/>
                <a:cs typeface="Arial"/>
              </a:rPr>
              <a:t>Gliclazide</a:t>
            </a:r>
            <a:endParaRPr sz="1400">
              <a:latin typeface="Arial"/>
              <a:cs typeface="Arial"/>
            </a:endParaRPr>
          </a:p>
        </p:txBody>
      </p:sp>
      <p:sp>
        <p:nvSpPr>
          <p:cNvPr id="33" name="object 33"/>
          <p:cNvSpPr txBox="1"/>
          <p:nvPr/>
        </p:nvSpPr>
        <p:spPr>
          <a:xfrm>
            <a:off x="1489075" y="3688333"/>
            <a:ext cx="926465" cy="224790"/>
          </a:xfrm>
          <a:prstGeom prst="rect">
            <a:avLst/>
          </a:prstGeom>
        </p:spPr>
        <p:txBody>
          <a:bodyPr vert="horz" wrap="square" lIns="0" tIns="0" rIns="0" bIns="0" rtlCol="0">
            <a:spAutoFit/>
          </a:bodyPr>
          <a:lstStyle/>
          <a:p>
            <a:pPr marL="12700">
              <a:lnSpc>
                <a:spcPct val="100000"/>
              </a:lnSpc>
            </a:pPr>
            <a:r>
              <a:rPr sz="1400" dirty="0">
                <a:latin typeface="Arial"/>
                <a:cs typeface="Arial"/>
              </a:rPr>
              <a:t>Gli</a:t>
            </a:r>
            <a:r>
              <a:rPr sz="1400" spc="-10" dirty="0">
                <a:latin typeface="Arial"/>
                <a:cs typeface="Arial"/>
              </a:rPr>
              <a:t>m</a:t>
            </a:r>
            <a:r>
              <a:rPr sz="1400" dirty="0">
                <a:latin typeface="Arial"/>
                <a:cs typeface="Arial"/>
              </a:rPr>
              <a:t>epiride</a:t>
            </a:r>
            <a:endParaRPr sz="1400">
              <a:latin typeface="Arial"/>
              <a:cs typeface="Arial"/>
            </a:endParaRPr>
          </a:p>
        </p:txBody>
      </p:sp>
      <p:sp>
        <p:nvSpPr>
          <p:cNvPr id="34" name="object 34"/>
          <p:cNvSpPr/>
          <p:nvPr/>
        </p:nvSpPr>
        <p:spPr>
          <a:xfrm>
            <a:off x="3931920" y="2071116"/>
            <a:ext cx="1473708" cy="1440179"/>
          </a:xfrm>
          <a:prstGeom prst="rect">
            <a:avLst/>
          </a:prstGeom>
          <a:blipFill>
            <a:blip r:embed="rId8" cstate="print"/>
            <a:stretch>
              <a:fillRect/>
            </a:stretch>
          </a:blipFill>
        </p:spPr>
        <p:txBody>
          <a:bodyPr wrap="square" lIns="0" tIns="0" rIns="0" bIns="0" rtlCol="0"/>
          <a:lstStyle/>
          <a:p>
            <a:endParaRPr/>
          </a:p>
        </p:txBody>
      </p:sp>
      <p:sp>
        <p:nvSpPr>
          <p:cNvPr id="35" name="object 35"/>
          <p:cNvSpPr txBox="1"/>
          <p:nvPr/>
        </p:nvSpPr>
        <p:spPr>
          <a:xfrm>
            <a:off x="4115561" y="2244344"/>
            <a:ext cx="1132840" cy="254635"/>
          </a:xfrm>
          <a:prstGeom prst="rect">
            <a:avLst/>
          </a:prstGeom>
        </p:spPr>
        <p:txBody>
          <a:bodyPr vert="horz" wrap="square" lIns="0" tIns="0" rIns="0" bIns="0" rtlCol="0">
            <a:spAutoFit/>
          </a:bodyPr>
          <a:lstStyle/>
          <a:p>
            <a:pPr marL="12700">
              <a:lnSpc>
                <a:spcPct val="100000"/>
              </a:lnSpc>
            </a:pPr>
            <a:r>
              <a:rPr sz="1600" spc="-5" dirty="0">
                <a:solidFill>
                  <a:srgbClr val="FFFFFF"/>
                </a:solidFill>
                <a:latin typeface="Arial"/>
                <a:cs typeface="Arial"/>
              </a:rPr>
              <a:t>Pioglitazone</a:t>
            </a:r>
            <a:endParaRPr sz="1600">
              <a:latin typeface="Arial"/>
              <a:cs typeface="Arial"/>
            </a:endParaRPr>
          </a:p>
        </p:txBody>
      </p:sp>
      <p:sp>
        <p:nvSpPr>
          <p:cNvPr id="36" name="object 36"/>
          <p:cNvSpPr txBox="1"/>
          <p:nvPr/>
        </p:nvSpPr>
        <p:spPr>
          <a:xfrm>
            <a:off x="4090796" y="2845434"/>
            <a:ext cx="1132840" cy="474345"/>
          </a:xfrm>
          <a:prstGeom prst="rect">
            <a:avLst/>
          </a:prstGeom>
        </p:spPr>
        <p:txBody>
          <a:bodyPr vert="horz" wrap="square" lIns="0" tIns="0" rIns="0" bIns="0" rtlCol="0">
            <a:spAutoFit/>
          </a:bodyPr>
          <a:lstStyle/>
          <a:p>
            <a:pPr algn="ctr">
              <a:lnSpc>
                <a:spcPts val="1825"/>
              </a:lnSpc>
            </a:pPr>
            <a:r>
              <a:rPr sz="1600" spc="-5" dirty="0">
                <a:solidFill>
                  <a:srgbClr val="FFFFFF"/>
                </a:solidFill>
                <a:latin typeface="Arial"/>
                <a:cs typeface="Arial"/>
              </a:rPr>
              <a:t>Ros</a:t>
            </a:r>
            <a:r>
              <a:rPr sz="1600" dirty="0">
                <a:solidFill>
                  <a:srgbClr val="FFFFFF"/>
                </a:solidFill>
                <a:latin typeface="Arial"/>
                <a:cs typeface="Arial"/>
              </a:rPr>
              <a:t>i</a:t>
            </a:r>
            <a:r>
              <a:rPr sz="1600" spc="-5" dirty="0">
                <a:solidFill>
                  <a:srgbClr val="FFFFFF"/>
                </a:solidFill>
                <a:latin typeface="Arial"/>
                <a:cs typeface="Arial"/>
              </a:rPr>
              <a:t>gl</a:t>
            </a:r>
            <a:r>
              <a:rPr sz="1600" dirty="0">
                <a:solidFill>
                  <a:srgbClr val="FFFFFF"/>
                </a:solidFill>
                <a:latin typeface="Arial"/>
                <a:cs typeface="Arial"/>
              </a:rPr>
              <a:t>i</a:t>
            </a:r>
            <a:r>
              <a:rPr sz="1600" spc="-5" dirty="0">
                <a:solidFill>
                  <a:srgbClr val="FFFFFF"/>
                </a:solidFill>
                <a:latin typeface="Arial"/>
                <a:cs typeface="Arial"/>
              </a:rPr>
              <a:t>tazon</a:t>
            </a:r>
            <a:endParaRPr sz="1600">
              <a:latin typeface="Arial"/>
              <a:cs typeface="Arial"/>
            </a:endParaRPr>
          </a:p>
          <a:p>
            <a:pPr marL="1905" algn="ctr">
              <a:lnSpc>
                <a:spcPts val="1825"/>
              </a:lnSpc>
            </a:pPr>
            <a:r>
              <a:rPr sz="1600" spc="-5" dirty="0">
                <a:solidFill>
                  <a:srgbClr val="FFFFFF"/>
                </a:solidFill>
                <a:latin typeface="Arial"/>
                <a:cs typeface="Arial"/>
              </a:rPr>
              <a:t>e</a:t>
            </a:r>
            <a:endParaRPr sz="1600">
              <a:latin typeface="Arial"/>
              <a:cs typeface="Arial"/>
            </a:endParaRPr>
          </a:p>
        </p:txBody>
      </p:sp>
      <p:sp>
        <p:nvSpPr>
          <p:cNvPr id="37" name="object 37"/>
          <p:cNvSpPr/>
          <p:nvPr/>
        </p:nvSpPr>
        <p:spPr>
          <a:xfrm>
            <a:off x="5361432" y="2010155"/>
            <a:ext cx="1286256" cy="781812"/>
          </a:xfrm>
          <a:prstGeom prst="rect">
            <a:avLst/>
          </a:prstGeom>
          <a:blipFill>
            <a:blip r:embed="rId9" cstate="print"/>
            <a:stretch>
              <a:fillRect/>
            </a:stretch>
          </a:blipFill>
        </p:spPr>
        <p:txBody>
          <a:bodyPr wrap="square" lIns="0" tIns="0" rIns="0" bIns="0" rtlCol="0"/>
          <a:lstStyle/>
          <a:p>
            <a:endParaRPr/>
          </a:p>
        </p:txBody>
      </p:sp>
      <p:sp>
        <p:nvSpPr>
          <p:cNvPr id="38" name="object 38"/>
          <p:cNvSpPr txBox="1"/>
          <p:nvPr/>
        </p:nvSpPr>
        <p:spPr>
          <a:xfrm>
            <a:off x="5559678" y="2223642"/>
            <a:ext cx="883285" cy="254635"/>
          </a:xfrm>
          <a:prstGeom prst="rect">
            <a:avLst/>
          </a:prstGeom>
        </p:spPr>
        <p:txBody>
          <a:bodyPr vert="horz" wrap="square" lIns="0" tIns="0" rIns="0" bIns="0" rtlCol="0">
            <a:spAutoFit/>
          </a:bodyPr>
          <a:lstStyle/>
          <a:p>
            <a:pPr marL="12700">
              <a:lnSpc>
                <a:spcPct val="100000"/>
              </a:lnSpc>
            </a:pPr>
            <a:r>
              <a:rPr sz="1600" spc="-5" dirty="0">
                <a:solidFill>
                  <a:srgbClr val="FFFFFF"/>
                </a:solidFill>
                <a:latin typeface="Arial"/>
                <a:cs typeface="Arial"/>
              </a:rPr>
              <a:t>Aca</a:t>
            </a:r>
            <a:r>
              <a:rPr sz="1600" spc="-10" dirty="0">
                <a:solidFill>
                  <a:srgbClr val="FFFFFF"/>
                </a:solidFill>
                <a:latin typeface="Arial"/>
                <a:cs typeface="Arial"/>
              </a:rPr>
              <a:t>r</a:t>
            </a:r>
            <a:r>
              <a:rPr sz="1600" spc="-5" dirty="0">
                <a:solidFill>
                  <a:srgbClr val="FFFFFF"/>
                </a:solidFill>
                <a:latin typeface="Arial"/>
                <a:cs typeface="Arial"/>
              </a:rPr>
              <a:t>bose</a:t>
            </a:r>
            <a:endParaRPr sz="1600">
              <a:latin typeface="Arial"/>
              <a:cs typeface="Arial"/>
            </a:endParaRPr>
          </a:p>
        </p:txBody>
      </p:sp>
      <p:sp>
        <p:nvSpPr>
          <p:cNvPr id="39" name="object 39"/>
          <p:cNvSpPr/>
          <p:nvPr/>
        </p:nvSpPr>
        <p:spPr>
          <a:xfrm>
            <a:off x="5388864" y="2674620"/>
            <a:ext cx="1251204" cy="780288"/>
          </a:xfrm>
          <a:prstGeom prst="rect">
            <a:avLst/>
          </a:prstGeom>
          <a:blipFill>
            <a:blip r:embed="rId10" cstate="print"/>
            <a:stretch>
              <a:fillRect/>
            </a:stretch>
          </a:blipFill>
        </p:spPr>
        <p:txBody>
          <a:bodyPr wrap="square" lIns="0" tIns="0" rIns="0" bIns="0" rtlCol="0"/>
          <a:lstStyle/>
          <a:p>
            <a:endParaRPr/>
          </a:p>
        </p:txBody>
      </p:sp>
      <p:sp>
        <p:nvSpPr>
          <p:cNvPr id="40" name="object 40"/>
          <p:cNvSpPr/>
          <p:nvPr/>
        </p:nvSpPr>
        <p:spPr>
          <a:xfrm>
            <a:off x="5408676" y="2691383"/>
            <a:ext cx="1211579" cy="746760"/>
          </a:xfrm>
          <a:prstGeom prst="rect">
            <a:avLst/>
          </a:prstGeom>
          <a:blipFill>
            <a:blip r:embed="rId11" cstate="print"/>
            <a:stretch>
              <a:fillRect/>
            </a:stretch>
          </a:blipFill>
        </p:spPr>
        <p:txBody>
          <a:bodyPr wrap="square" lIns="0" tIns="0" rIns="0" bIns="0" rtlCol="0"/>
          <a:lstStyle/>
          <a:p>
            <a:endParaRPr dirty="0"/>
          </a:p>
        </p:txBody>
      </p:sp>
      <p:sp>
        <p:nvSpPr>
          <p:cNvPr id="41" name="object 41"/>
          <p:cNvSpPr txBox="1"/>
          <p:nvPr/>
        </p:nvSpPr>
        <p:spPr>
          <a:xfrm>
            <a:off x="5681598" y="2888107"/>
            <a:ext cx="658495" cy="254635"/>
          </a:xfrm>
          <a:prstGeom prst="rect">
            <a:avLst/>
          </a:prstGeom>
        </p:spPr>
        <p:txBody>
          <a:bodyPr vert="horz" wrap="square" lIns="0" tIns="0" rIns="0" bIns="0" rtlCol="0">
            <a:spAutoFit/>
          </a:bodyPr>
          <a:lstStyle/>
          <a:p>
            <a:pPr marL="12700">
              <a:lnSpc>
                <a:spcPct val="100000"/>
              </a:lnSpc>
            </a:pPr>
            <a:r>
              <a:rPr sz="1600" spc="-5" dirty="0">
                <a:solidFill>
                  <a:srgbClr val="FFFFFF"/>
                </a:solidFill>
                <a:latin typeface="Arial"/>
                <a:cs typeface="Arial"/>
              </a:rPr>
              <a:t>Miglitol</a:t>
            </a:r>
            <a:endParaRPr sz="1600">
              <a:latin typeface="Arial"/>
              <a:cs typeface="Arial"/>
            </a:endParaRPr>
          </a:p>
        </p:txBody>
      </p:sp>
      <p:sp>
        <p:nvSpPr>
          <p:cNvPr id="42" name="object 42"/>
          <p:cNvSpPr/>
          <p:nvPr/>
        </p:nvSpPr>
        <p:spPr>
          <a:xfrm>
            <a:off x="6653783" y="2011679"/>
            <a:ext cx="1399031" cy="4273296"/>
          </a:xfrm>
          <a:prstGeom prst="rect">
            <a:avLst/>
          </a:prstGeom>
          <a:blipFill>
            <a:blip r:embed="rId12" cstate="print"/>
            <a:stretch>
              <a:fillRect/>
            </a:stretch>
          </a:blipFill>
        </p:spPr>
        <p:txBody>
          <a:bodyPr wrap="square" lIns="0" tIns="0" rIns="0" bIns="0" rtlCol="0"/>
          <a:lstStyle/>
          <a:p>
            <a:endParaRPr/>
          </a:p>
        </p:txBody>
      </p:sp>
      <p:sp>
        <p:nvSpPr>
          <p:cNvPr id="43" name="object 43"/>
          <p:cNvSpPr txBox="1"/>
          <p:nvPr/>
        </p:nvSpPr>
        <p:spPr>
          <a:xfrm>
            <a:off x="6923658" y="2262378"/>
            <a:ext cx="907415" cy="254635"/>
          </a:xfrm>
          <a:prstGeom prst="rect">
            <a:avLst/>
          </a:prstGeom>
        </p:spPr>
        <p:txBody>
          <a:bodyPr vert="horz" wrap="square" lIns="0" tIns="0" rIns="0" bIns="0" rtlCol="0">
            <a:spAutoFit/>
          </a:bodyPr>
          <a:lstStyle/>
          <a:p>
            <a:pPr marL="12700">
              <a:lnSpc>
                <a:spcPct val="100000"/>
              </a:lnSpc>
            </a:pPr>
            <a:r>
              <a:rPr sz="1600" spc="-5" dirty="0">
                <a:latin typeface="Arial"/>
                <a:cs typeface="Arial"/>
              </a:rPr>
              <a:t>Sitagliptin</a:t>
            </a:r>
            <a:endParaRPr sz="1600">
              <a:latin typeface="Arial"/>
              <a:cs typeface="Arial"/>
            </a:endParaRPr>
          </a:p>
        </p:txBody>
      </p:sp>
      <p:sp>
        <p:nvSpPr>
          <p:cNvPr id="44" name="object 44"/>
          <p:cNvSpPr txBox="1"/>
          <p:nvPr/>
        </p:nvSpPr>
        <p:spPr>
          <a:xfrm>
            <a:off x="6858761" y="3124580"/>
            <a:ext cx="1004569" cy="254635"/>
          </a:xfrm>
          <a:prstGeom prst="rect">
            <a:avLst/>
          </a:prstGeom>
        </p:spPr>
        <p:txBody>
          <a:bodyPr vert="horz" wrap="square" lIns="0" tIns="0" rIns="0" bIns="0" rtlCol="0">
            <a:spAutoFit/>
          </a:bodyPr>
          <a:lstStyle/>
          <a:p>
            <a:pPr marL="12700">
              <a:lnSpc>
                <a:spcPct val="100000"/>
              </a:lnSpc>
            </a:pPr>
            <a:r>
              <a:rPr sz="1600" spc="-30" dirty="0">
                <a:latin typeface="Arial"/>
                <a:cs typeface="Arial"/>
              </a:rPr>
              <a:t>V</a:t>
            </a:r>
            <a:r>
              <a:rPr sz="1600" spc="-5" dirty="0">
                <a:latin typeface="Arial"/>
                <a:cs typeface="Arial"/>
              </a:rPr>
              <a:t>ildagliptin</a:t>
            </a:r>
            <a:endParaRPr sz="1600">
              <a:latin typeface="Arial"/>
              <a:cs typeface="Arial"/>
            </a:endParaRPr>
          </a:p>
        </p:txBody>
      </p:sp>
      <p:sp>
        <p:nvSpPr>
          <p:cNvPr id="45" name="object 45"/>
          <p:cNvSpPr txBox="1"/>
          <p:nvPr/>
        </p:nvSpPr>
        <p:spPr>
          <a:xfrm>
            <a:off x="6846569" y="4011295"/>
            <a:ext cx="1018540" cy="254635"/>
          </a:xfrm>
          <a:prstGeom prst="rect">
            <a:avLst/>
          </a:prstGeom>
        </p:spPr>
        <p:txBody>
          <a:bodyPr vert="horz" wrap="square" lIns="0" tIns="0" rIns="0" bIns="0" rtlCol="0">
            <a:spAutoFit/>
          </a:bodyPr>
          <a:lstStyle/>
          <a:p>
            <a:pPr marL="12700">
              <a:lnSpc>
                <a:spcPct val="100000"/>
              </a:lnSpc>
            </a:pPr>
            <a:r>
              <a:rPr sz="1600" spc="-5" dirty="0">
                <a:latin typeface="Arial"/>
                <a:cs typeface="Arial"/>
              </a:rPr>
              <a:t>Saxagliptin</a:t>
            </a:r>
            <a:endParaRPr sz="1600">
              <a:latin typeface="Arial"/>
              <a:cs typeface="Arial"/>
            </a:endParaRPr>
          </a:p>
        </p:txBody>
      </p:sp>
      <p:sp>
        <p:nvSpPr>
          <p:cNvPr id="46" name="object 46"/>
          <p:cNvSpPr txBox="1"/>
          <p:nvPr/>
        </p:nvSpPr>
        <p:spPr>
          <a:xfrm>
            <a:off x="6897116" y="4832095"/>
            <a:ext cx="941069" cy="254635"/>
          </a:xfrm>
          <a:prstGeom prst="rect">
            <a:avLst/>
          </a:prstGeom>
        </p:spPr>
        <p:txBody>
          <a:bodyPr vert="horz" wrap="square" lIns="0" tIns="0" rIns="0" bIns="0" rtlCol="0">
            <a:spAutoFit/>
          </a:bodyPr>
          <a:lstStyle/>
          <a:p>
            <a:pPr marL="12700">
              <a:lnSpc>
                <a:spcPct val="100000"/>
              </a:lnSpc>
            </a:pPr>
            <a:r>
              <a:rPr sz="1600" spc="-5" dirty="0">
                <a:latin typeface="Arial"/>
                <a:cs typeface="Arial"/>
              </a:rPr>
              <a:t>Linagliptin</a:t>
            </a:r>
            <a:endParaRPr sz="1600">
              <a:latin typeface="Arial"/>
              <a:cs typeface="Arial"/>
            </a:endParaRPr>
          </a:p>
        </p:txBody>
      </p:sp>
      <p:sp>
        <p:nvSpPr>
          <p:cNvPr id="47" name="object 47"/>
          <p:cNvSpPr txBox="1"/>
          <p:nvPr/>
        </p:nvSpPr>
        <p:spPr>
          <a:xfrm>
            <a:off x="6890384" y="5701690"/>
            <a:ext cx="850900" cy="254635"/>
          </a:xfrm>
          <a:prstGeom prst="rect">
            <a:avLst/>
          </a:prstGeom>
        </p:spPr>
        <p:txBody>
          <a:bodyPr vert="horz" wrap="square" lIns="0" tIns="0" rIns="0" bIns="0" rtlCol="0">
            <a:spAutoFit/>
          </a:bodyPr>
          <a:lstStyle/>
          <a:p>
            <a:pPr marL="12700">
              <a:lnSpc>
                <a:spcPct val="100000"/>
              </a:lnSpc>
            </a:pPr>
            <a:r>
              <a:rPr sz="1600" spc="-5" dirty="0">
                <a:latin typeface="Arial"/>
                <a:cs typeface="Arial"/>
              </a:rPr>
              <a:t>Alogliptin</a:t>
            </a:r>
            <a:endParaRPr sz="1600">
              <a:latin typeface="Arial"/>
              <a:cs typeface="Arial"/>
            </a:endParaRPr>
          </a:p>
        </p:txBody>
      </p:sp>
      <p:sp>
        <p:nvSpPr>
          <p:cNvPr id="48" name="object 48"/>
          <p:cNvSpPr/>
          <p:nvPr/>
        </p:nvSpPr>
        <p:spPr>
          <a:xfrm>
            <a:off x="2663951" y="2065020"/>
            <a:ext cx="1249679" cy="524255"/>
          </a:xfrm>
          <a:prstGeom prst="rect">
            <a:avLst/>
          </a:prstGeom>
          <a:blipFill>
            <a:blip r:embed="rId13" cstate="print"/>
            <a:stretch>
              <a:fillRect/>
            </a:stretch>
          </a:blipFill>
        </p:spPr>
        <p:txBody>
          <a:bodyPr wrap="square" lIns="0" tIns="0" rIns="0" bIns="0" rtlCol="0"/>
          <a:lstStyle/>
          <a:p>
            <a:endParaRPr/>
          </a:p>
        </p:txBody>
      </p:sp>
      <p:sp>
        <p:nvSpPr>
          <p:cNvPr id="49" name="object 49"/>
          <p:cNvSpPr txBox="1"/>
          <p:nvPr/>
        </p:nvSpPr>
        <p:spPr>
          <a:xfrm>
            <a:off x="2806064" y="2176779"/>
            <a:ext cx="966469" cy="224790"/>
          </a:xfrm>
          <a:prstGeom prst="rect">
            <a:avLst/>
          </a:prstGeom>
        </p:spPr>
        <p:txBody>
          <a:bodyPr vert="horz" wrap="square" lIns="0" tIns="0" rIns="0" bIns="0" rtlCol="0">
            <a:spAutoFit/>
          </a:bodyPr>
          <a:lstStyle/>
          <a:p>
            <a:pPr marL="12700">
              <a:lnSpc>
                <a:spcPct val="100000"/>
              </a:lnSpc>
            </a:pPr>
            <a:r>
              <a:rPr sz="1400" spc="-10" dirty="0">
                <a:latin typeface="Arial"/>
                <a:cs typeface="Arial"/>
              </a:rPr>
              <a:t>R</a:t>
            </a:r>
            <a:r>
              <a:rPr sz="1400" dirty="0">
                <a:latin typeface="Arial"/>
                <a:cs typeface="Arial"/>
              </a:rPr>
              <a:t>epaglinide</a:t>
            </a:r>
            <a:endParaRPr sz="1400">
              <a:latin typeface="Arial"/>
              <a:cs typeface="Arial"/>
            </a:endParaRPr>
          </a:p>
        </p:txBody>
      </p:sp>
      <p:sp>
        <p:nvSpPr>
          <p:cNvPr id="50" name="object 50"/>
          <p:cNvSpPr/>
          <p:nvPr/>
        </p:nvSpPr>
        <p:spPr>
          <a:xfrm>
            <a:off x="2699004" y="2583179"/>
            <a:ext cx="1200912" cy="525779"/>
          </a:xfrm>
          <a:prstGeom prst="rect">
            <a:avLst/>
          </a:prstGeom>
          <a:blipFill>
            <a:blip r:embed="rId14" cstate="print"/>
            <a:stretch>
              <a:fillRect/>
            </a:stretch>
          </a:blipFill>
        </p:spPr>
        <p:txBody>
          <a:bodyPr wrap="square" lIns="0" tIns="0" rIns="0" bIns="0" rtlCol="0"/>
          <a:lstStyle/>
          <a:p>
            <a:endParaRPr/>
          </a:p>
        </p:txBody>
      </p:sp>
      <p:sp>
        <p:nvSpPr>
          <p:cNvPr id="51" name="object 51"/>
          <p:cNvSpPr txBox="1"/>
          <p:nvPr/>
        </p:nvSpPr>
        <p:spPr>
          <a:xfrm>
            <a:off x="2841117" y="2694940"/>
            <a:ext cx="917575" cy="224790"/>
          </a:xfrm>
          <a:prstGeom prst="rect">
            <a:avLst/>
          </a:prstGeom>
        </p:spPr>
        <p:txBody>
          <a:bodyPr vert="horz" wrap="square" lIns="0" tIns="0" rIns="0" bIns="0" rtlCol="0">
            <a:spAutoFit/>
          </a:bodyPr>
          <a:lstStyle/>
          <a:p>
            <a:pPr marL="12700">
              <a:lnSpc>
                <a:spcPct val="100000"/>
              </a:lnSpc>
            </a:pPr>
            <a:r>
              <a:rPr sz="1400" spc="-10" dirty="0">
                <a:latin typeface="Arial"/>
                <a:cs typeface="Arial"/>
              </a:rPr>
              <a:t>N</a:t>
            </a:r>
            <a:r>
              <a:rPr sz="1400" dirty="0">
                <a:latin typeface="Arial"/>
                <a:cs typeface="Arial"/>
              </a:rPr>
              <a:t>ateglinide</a:t>
            </a:r>
            <a:endParaRPr sz="1400">
              <a:latin typeface="Arial"/>
              <a:cs typeface="Arial"/>
            </a:endParaRPr>
          </a:p>
        </p:txBody>
      </p:sp>
      <p:sp>
        <p:nvSpPr>
          <p:cNvPr id="52" name="object 52"/>
          <p:cNvSpPr txBox="1"/>
          <p:nvPr/>
        </p:nvSpPr>
        <p:spPr>
          <a:xfrm>
            <a:off x="657555" y="5758891"/>
            <a:ext cx="1334770" cy="285115"/>
          </a:xfrm>
          <a:prstGeom prst="rect">
            <a:avLst/>
          </a:prstGeom>
        </p:spPr>
        <p:txBody>
          <a:bodyPr vert="horz" wrap="square" lIns="0" tIns="0" rIns="0" bIns="0" rtlCol="0">
            <a:spAutoFit/>
          </a:bodyPr>
          <a:lstStyle/>
          <a:p>
            <a:pPr marL="12700">
              <a:lnSpc>
                <a:spcPct val="100000"/>
              </a:lnSpc>
            </a:pPr>
            <a:r>
              <a:rPr sz="1800" spc="-5" dirty="0">
                <a:latin typeface="Arial"/>
                <a:cs typeface="Arial"/>
              </a:rPr>
              <a:t>Thuốc khác</a:t>
            </a:r>
            <a:r>
              <a:rPr sz="1800" spc="-65" dirty="0">
                <a:latin typeface="Arial"/>
                <a:cs typeface="Arial"/>
              </a:rPr>
              <a:t> </a:t>
            </a:r>
            <a:r>
              <a:rPr sz="1800" dirty="0">
                <a:latin typeface="Arial"/>
                <a:cs typeface="Arial"/>
              </a:rPr>
              <a:t>:</a:t>
            </a:r>
            <a:endParaRPr sz="1800">
              <a:latin typeface="Arial"/>
              <a:cs typeface="Arial"/>
            </a:endParaRPr>
          </a:p>
        </p:txBody>
      </p:sp>
      <p:sp>
        <p:nvSpPr>
          <p:cNvPr id="53" name="object 53"/>
          <p:cNvSpPr/>
          <p:nvPr/>
        </p:nvSpPr>
        <p:spPr>
          <a:xfrm>
            <a:off x="2115311" y="5570220"/>
            <a:ext cx="1600200" cy="676656"/>
          </a:xfrm>
          <a:prstGeom prst="rect">
            <a:avLst/>
          </a:prstGeom>
          <a:blipFill>
            <a:blip r:embed="rId15" cstate="print"/>
            <a:stretch>
              <a:fillRect/>
            </a:stretch>
          </a:blipFill>
        </p:spPr>
        <p:txBody>
          <a:bodyPr wrap="square" lIns="0" tIns="0" rIns="0" bIns="0" rtlCol="0"/>
          <a:lstStyle/>
          <a:p>
            <a:endParaRPr/>
          </a:p>
        </p:txBody>
      </p:sp>
      <p:sp>
        <p:nvSpPr>
          <p:cNvPr id="54" name="object 54"/>
          <p:cNvSpPr txBox="1"/>
          <p:nvPr/>
        </p:nvSpPr>
        <p:spPr>
          <a:xfrm>
            <a:off x="2329433" y="5700369"/>
            <a:ext cx="1167130" cy="285115"/>
          </a:xfrm>
          <a:prstGeom prst="rect">
            <a:avLst/>
          </a:prstGeom>
        </p:spPr>
        <p:txBody>
          <a:bodyPr vert="horz" wrap="square" lIns="0" tIns="0" rIns="0" bIns="0" rtlCol="0">
            <a:spAutoFit/>
          </a:bodyPr>
          <a:lstStyle/>
          <a:p>
            <a:pPr marL="12700">
              <a:lnSpc>
                <a:spcPct val="100000"/>
              </a:lnSpc>
            </a:pPr>
            <a:r>
              <a:rPr sz="1800" spc="-5" dirty="0">
                <a:latin typeface="Arial"/>
                <a:cs typeface="Arial"/>
              </a:rPr>
              <a:t>Pramlintide</a:t>
            </a:r>
            <a:endParaRPr sz="1800">
              <a:latin typeface="Arial"/>
              <a:cs typeface="Arial"/>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5635" y="0"/>
            <a:ext cx="11249892" cy="6857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3406742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24710"/>
            <a:ext cx="10515600" cy="1325563"/>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ctr"/>
            <a:r>
              <a:rPr lang="en-US" sz="3200" dirty="0" err="1" smtClean="0"/>
              <a:t>Các</a:t>
            </a:r>
            <a:r>
              <a:rPr lang="en-US" sz="3200" dirty="0" smtClean="0"/>
              <a:t> </a:t>
            </a:r>
            <a:r>
              <a:rPr lang="en-US" sz="3200" dirty="0" err="1" smtClean="0"/>
              <a:t>thuốc</a:t>
            </a:r>
            <a:r>
              <a:rPr lang="en-US" sz="3200" dirty="0" smtClean="0"/>
              <a:t> </a:t>
            </a:r>
            <a:r>
              <a:rPr lang="en-US" sz="3200" dirty="0" err="1" smtClean="0"/>
              <a:t>tăng</a:t>
            </a:r>
            <a:r>
              <a:rPr lang="en-US" sz="3200" dirty="0" smtClean="0"/>
              <a:t> </a:t>
            </a:r>
            <a:r>
              <a:rPr lang="en-US" sz="3200" dirty="0" err="1" smtClean="0"/>
              <a:t>nhạy</a:t>
            </a:r>
            <a:r>
              <a:rPr lang="en-US" sz="3200" dirty="0" smtClean="0"/>
              <a:t> </a:t>
            </a:r>
            <a:r>
              <a:rPr lang="en-US" sz="3200" dirty="0" err="1" smtClean="0"/>
              <a:t>cảm</a:t>
            </a:r>
            <a:r>
              <a:rPr lang="en-US" sz="3200" dirty="0" smtClean="0"/>
              <a:t> insulin </a:t>
            </a:r>
            <a:r>
              <a:rPr lang="en-US" sz="3200" dirty="0" err="1" smtClean="0"/>
              <a:t>tại</a:t>
            </a:r>
            <a:r>
              <a:rPr lang="en-US" sz="3200" dirty="0" smtClean="0"/>
              <a:t> </a:t>
            </a:r>
            <a:r>
              <a:rPr lang="en-US" sz="3200" dirty="0" err="1" smtClean="0"/>
              <a:t>mô</a:t>
            </a:r>
            <a:r>
              <a:rPr lang="en-US" sz="3200" dirty="0" smtClean="0"/>
              <a:t> </a:t>
            </a:r>
            <a:r>
              <a:rPr lang="en-US" sz="3200" dirty="0" err="1" smtClean="0"/>
              <a:t>sử</a:t>
            </a:r>
            <a:r>
              <a:rPr lang="en-US" sz="3200" dirty="0" smtClean="0"/>
              <a:t> </a:t>
            </a:r>
            <a:r>
              <a:rPr lang="en-US" sz="3200" dirty="0" err="1" smtClean="0"/>
              <a:t>dụng</a:t>
            </a:r>
            <a:endParaRPr lang="en-US" sz="3200"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20330"/>
          </a:xfrm>
        </p:spPr>
        <p:style>
          <a:lnRef idx="2">
            <a:schemeClr val="accent2"/>
          </a:lnRef>
          <a:fillRef idx="1">
            <a:schemeClr val="lt1"/>
          </a:fillRef>
          <a:effectRef idx="0">
            <a:schemeClr val="accent2"/>
          </a:effectRef>
          <a:fontRef idx="minor">
            <a:schemeClr val="dk1"/>
          </a:fontRef>
        </p:style>
        <p:txBody>
          <a:bodyPr/>
          <a:lstStyle/>
          <a:p>
            <a:pPr algn="ctr"/>
            <a:r>
              <a:rPr lang="en-US" dirty="0" err="1" smtClean="0">
                <a:solidFill>
                  <a:srgbClr val="00B0F0"/>
                </a:solidFill>
              </a:rPr>
              <a:t>Nhóm</a:t>
            </a:r>
            <a:r>
              <a:rPr lang="en-US" dirty="0" smtClean="0">
                <a:solidFill>
                  <a:srgbClr val="00B0F0"/>
                </a:solidFill>
              </a:rPr>
              <a:t> </a:t>
            </a:r>
            <a:r>
              <a:rPr lang="en-US" dirty="0" err="1" smtClean="0">
                <a:solidFill>
                  <a:srgbClr val="00B0F0"/>
                </a:solidFill>
              </a:rPr>
              <a:t>Biguanid</a:t>
            </a:r>
            <a:endParaRPr lang="en-US" dirty="0">
              <a:solidFill>
                <a:srgbClr val="00B0F0"/>
              </a:solidFill>
            </a:endParaRPr>
          </a:p>
        </p:txBody>
      </p:sp>
      <p:sp>
        <p:nvSpPr>
          <p:cNvPr id="4097" name="Rectangle 1"/>
          <p:cNvSpPr>
            <a:spLocks noChangeArrowheads="1"/>
          </p:cNvSpPr>
          <p:nvPr/>
        </p:nvSpPr>
        <p:spPr bwMode="auto">
          <a:xfrm>
            <a:off x="498780" y="1522424"/>
            <a:ext cx="10363200" cy="3785652"/>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tab pos="457200" algn="l"/>
              </a:tabLst>
            </a:pPr>
            <a:r>
              <a:rPr kumimoji="0" lang="en-US" sz="2400" b="1" i="0" u="none" strike="noStrike" cap="none" normalizeH="0" baseline="0" dirty="0" err="1" smtClean="0">
                <a:ln>
                  <a:noFill/>
                </a:ln>
                <a:solidFill>
                  <a:srgbClr val="333333"/>
                </a:solidFill>
                <a:effectLst/>
                <a:latin typeface="Helvetica"/>
                <a:ea typeface="Times New Roman" pitchFamily="18" charset="0"/>
                <a:cs typeface="Times New Roman" pitchFamily="18" charset="0"/>
              </a:rPr>
              <a:t>Metformin</a:t>
            </a:r>
            <a:r>
              <a:rPr kumimoji="0" lang="en-US" sz="2400" b="0" i="0" u="none" strike="noStrike" cap="none" normalizeH="0" baseline="0" dirty="0" smtClean="0">
                <a:ln>
                  <a:noFill/>
                </a:ln>
                <a:solidFill>
                  <a:srgbClr val="333333"/>
                </a:solidFill>
                <a:effectLst/>
                <a:latin typeface="Helvetica"/>
                <a:ea typeface="Times New Roman" pitchFamily="18" charset="0"/>
                <a:cs typeface="Times New Roman" pitchFamily="18"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tab pos="457200" algn="l"/>
              </a:tabLst>
            </a:pPr>
            <a:r>
              <a:rPr kumimoji="0" lang="en-US" sz="2400" b="0" i="0" u="none" strike="noStrike" cap="none" normalizeH="0" baseline="0" dirty="0" smtClean="0">
                <a:ln>
                  <a:noFill/>
                </a:ln>
                <a:solidFill>
                  <a:srgbClr val="333333"/>
                </a:solidFill>
                <a:effectLst/>
                <a:latin typeface="Calibri"/>
                <a:ea typeface="Times New Roman" pitchFamily="18" charset="0"/>
                <a:cs typeface="Times New Roman" pitchFamily="18" charset="0"/>
              </a:rPr>
              <a:t>–</a:t>
            </a:r>
            <a:r>
              <a:rPr kumimoji="0" lang="en-US" sz="2400" b="0"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sz="2400" b="0" i="0" u="none" strike="noStrike" cap="none" normalizeH="0" baseline="0" dirty="0" err="1" smtClean="0">
                <a:ln>
                  <a:noFill/>
                </a:ln>
                <a:solidFill>
                  <a:srgbClr val="333333"/>
                </a:solidFill>
                <a:effectLst/>
                <a:latin typeface="Helvetica"/>
                <a:ea typeface="Times New Roman" pitchFamily="18" charset="0"/>
                <a:cs typeface="Times New Roman" pitchFamily="18" charset="0"/>
              </a:rPr>
              <a:t>Liều</a:t>
            </a:r>
            <a:r>
              <a:rPr kumimoji="0" lang="en-US" sz="2400" b="0"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sz="2400" b="0" i="0" u="none" strike="noStrike" cap="none" normalizeH="0" baseline="0" dirty="0" err="1" smtClean="0">
                <a:ln>
                  <a:noFill/>
                </a:ln>
                <a:solidFill>
                  <a:srgbClr val="333333"/>
                </a:solidFill>
                <a:effectLst/>
                <a:latin typeface="Helvetica"/>
                <a:ea typeface="Times New Roman" pitchFamily="18" charset="0"/>
                <a:cs typeface="Times New Roman" pitchFamily="18" charset="0"/>
              </a:rPr>
              <a:t>khởi</a:t>
            </a:r>
            <a:r>
              <a:rPr kumimoji="0" lang="en-US" sz="2400" b="0"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sz="2400" b="0" i="0" u="none" strike="noStrike" cap="none" normalizeH="0" baseline="0" dirty="0" err="1" smtClean="0">
                <a:ln>
                  <a:noFill/>
                </a:ln>
                <a:solidFill>
                  <a:srgbClr val="333333"/>
                </a:solidFill>
                <a:effectLst/>
                <a:latin typeface="Helvetica"/>
                <a:ea typeface="Times New Roman" pitchFamily="18" charset="0"/>
                <a:cs typeface="Times New Roman" pitchFamily="18" charset="0"/>
              </a:rPr>
              <a:t>đầu</a:t>
            </a:r>
            <a:r>
              <a:rPr kumimoji="0" lang="en-US" sz="2400" b="0"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sz="2400" b="0" i="0" u="none" strike="noStrike" cap="none" normalizeH="0" baseline="0" dirty="0" err="1" smtClean="0">
                <a:ln>
                  <a:noFill/>
                </a:ln>
                <a:solidFill>
                  <a:srgbClr val="333333"/>
                </a:solidFill>
                <a:effectLst/>
                <a:latin typeface="Helvetica"/>
                <a:ea typeface="Times New Roman" pitchFamily="18" charset="0"/>
                <a:cs typeface="Times New Roman" pitchFamily="18" charset="0"/>
              </a:rPr>
              <a:t>viên</a:t>
            </a:r>
            <a:r>
              <a:rPr kumimoji="0" lang="en-US" sz="2400" b="0" i="0" u="none" strike="noStrike" cap="none" normalizeH="0" baseline="0" dirty="0" smtClean="0">
                <a:ln>
                  <a:noFill/>
                </a:ln>
                <a:solidFill>
                  <a:srgbClr val="333333"/>
                </a:solidFill>
                <a:effectLst/>
                <a:latin typeface="Helvetica"/>
                <a:ea typeface="Times New Roman" pitchFamily="18" charset="0"/>
                <a:cs typeface="Times New Roman" pitchFamily="18" charset="0"/>
              </a:rPr>
              <a:t> : 500 </a:t>
            </a:r>
            <a:r>
              <a:rPr kumimoji="0" lang="en-US" sz="2400" b="0" i="0" u="none" strike="noStrike" cap="none" normalizeH="0" baseline="0" dirty="0" err="1" smtClean="0">
                <a:ln>
                  <a:noFill/>
                </a:ln>
                <a:solidFill>
                  <a:srgbClr val="333333"/>
                </a:solidFill>
                <a:effectLst/>
                <a:latin typeface="Helvetica"/>
                <a:ea typeface="Times New Roman" pitchFamily="18" charset="0"/>
                <a:cs typeface="Times New Roman" pitchFamily="18" charset="0"/>
              </a:rPr>
              <a:t>hoặc</a:t>
            </a:r>
            <a:r>
              <a:rPr kumimoji="0" lang="en-US" sz="2400" b="0" i="0" u="none" strike="noStrike" cap="none" normalizeH="0" baseline="0" dirty="0" smtClean="0">
                <a:ln>
                  <a:noFill/>
                </a:ln>
                <a:solidFill>
                  <a:srgbClr val="333333"/>
                </a:solidFill>
                <a:effectLst/>
                <a:latin typeface="Helvetica"/>
                <a:ea typeface="Times New Roman" pitchFamily="18" charset="0"/>
                <a:cs typeface="Times New Roman" pitchFamily="18" charset="0"/>
              </a:rPr>
              <a:t> 850 mg (</a:t>
            </a:r>
            <a:r>
              <a:rPr kumimoji="0" lang="en-US" sz="2400" b="0" i="0" u="none" strike="noStrike" cap="none" normalizeH="0" baseline="0" dirty="0" err="1" smtClean="0">
                <a:ln>
                  <a:noFill/>
                </a:ln>
                <a:solidFill>
                  <a:srgbClr val="333333"/>
                </a:solidFill>
                <a:effectLst/>
                <a:latin typeface="Helvetica"/>
                <a:ea typeface="Times New Roman" pitchFamily="18" charset="0"/>
                <a:cs typeface="Times New Roman" pitchFamily="18" charset="0"/>
              </a:rPr>
              <a:t>viên</a:t>
            </a:r>
            <a:r>
              <a:rPr kumimoji="0" lang="en-US" sz="2400" b="0" i="0" u="none" strike="noStrike" cap="none" normalizeH="0" baseline="0" dirty="0" smtClean="0">
                <a:ln>
                  <a:noFill/>
                </a:ln>
                <a:solidFill>
                  <a:srgbClr val="333333"/>
                </a:solidFill>
                <a:effectLst/>
                <a:latin typeface="Helvetica"/>
                <a:ea typeface="Times New Roman" pitchFamily="18" charset="0"/>
                <a:cs typeface="Times New Roman" pitchFamily="18" charset="0"/>
              </a:rPr>
              <a:t>/</a:t>
            </a:r>
            <a:r>
              <a:rPr kumimoji="0" lang="en-US" sz="2400" b="0" i="0" u="none" strike="noStrike" cap="none" normalizeH="0" baseline="0" dirty="0" err="1" smtClean="0">
                <a:ln>
                  <a:noFill/>
                </a:ln>
                <a:solidFill>
                  <a:srgbClr val="333333"/>
                </a:solidFill>
                <a:effectLst/>
                <a:latin typeface="Helvetica"/>
                <a:ea typeface="Times New Roman" pitchFamily="18" charset="0"/>
                <a:cs typeface="Times New Roman" pitchFamily="18" charset="0"/>
              </a:rPr>
              <a:t>ng</a:t>
            </a:r>
            <a:r>
              <a:rPr kumimoji="0" lang="en-US" sz="2400" b="0" i="0" u="none" strike="noStrike" cap="none" normalizeH="0" baseline="0" dirty="0" err="1" smtClean="0">
                <a:ln>
                  <a:noFill/>
                </a:ln>
                <a:solidFill>
                  <a:srgbClr val="333333"/>
                </a:solidFill>
                <a:effectLst/>
                <a:latin typeface="Calibri"/>
                <a:ea typeface="Times New Roman" pitchFamily="18" charset="0"/>
                <a:cs typeface="Times New Roman" pitchFamily="18" charset="0"/>
              </a:rPr>
              <a:t>à</a:t>
            </a:r>
            <a:r>
              <a:rPr kumimoji="0" lang="en-US" sz="2400" b="0" i="0" u="none" strike="noStrike" cap="none" normalizeH="0" baseline="0" dirty="0" err="1" smtClean="0">
                <a:ln>
                  <a:noFill/>
                </a:ln>
                <a:solidFill>
                  <a:srgbClr val="333333"/>
                </a:solidFill>
                <a:effectLst/>
                <a:latin typeface="Helvetica"/>
                <a:ea typeface="Times New Roman" pitchFamily="18" charset="0"/>
                <a:cs typeface="Times New Roman" pitchFamily="18" charset="0"/>
              </a:rPr>
              <a:t>y</a:t>
            </a:r>
            <a:r>
              <a:rPr kumimoji="0" lang="en-US" sz="2400" b="0" i="0" u="none" strike="noStrike" cap="none" normalizeH="0" baseline="0" dirty="0" smtClean="0">
                <a:ln>
                  <a:noFill/>
                </a:ln>
                <a:solidFill>
                  <a:srgbClr val="333333"/>
                </a:solidFill>
                <a:effectLst/>
                <a:latin typeface="Helvetica"/>
                <a:ea typeface="Times New Roman" pitchFamily="18" charset="0"/>
                <a:cs typeface="Times New Roman" pitchFamily="18"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tab pos="457200" algn="l"/>
              </a:tabLst>
            </a:pPr>
            <a:r>
              <a:rPr kumimoji="0" lang="en-US" sz="2400" b="0" i="0" u="none" strike="noStrike" cap="none" normalizeH="0" baseline="0" dirty="0" smtClean="0">
                <a:ln>
                  <a:noFill/>
                </a:ln>
                <a:solidFill>
                  <a:srgbClr val="333333"/>
                </a:solidFill>
                <a:effectLst/>
                <a:latin typeface="Calibri"/>
                <a:ea typeface="Times New Roman" pitchFamily="18" charset="0"/>
                <a:cs typeface="Times New Roman" pitchFamily="18" charset="0"/>
              </a:rPr>
              <a:t>–</a:t>
            </a:r>
            <a:r>
              <a:rPr kumimoji="0" lang="en-US" sz="2400" b="0"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sz="2400" b="0" i="0" u="none" strike="noStrike" cap="none" normalizeH="0" baseline="0" dirty="0" err="1" smtClean="0">
                <a:ln>
                  <a:noFill/>
                </a:ln>
                <a:solidFill>
                  <a:srgbClr val="333333"/>
                </a:solidFill>
                <a:effectLst/>
                <a:latin typeface="Helvetica"/>
                <a:ea typeface="Times New Roman" pitchFamily="18" charset="0"/>
                <a:cs typeface="Times New Roman" pitchFamily="18" charset="0"/>
              </a:rPr>
              <a:t>Liều</a:t>
            </a:r>
            <a:r>
              <a:rPr kumimoji="0" lang="en-US" sz="2400" b="0"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sz="2400" b="0" i="0" u="none" strike="noStrike" cap="none" normalizeH="0" baseline="0" dirty="0" err="1" smtClean="0">
                <a:ln>
                  <a:noFill/>
                </a:ln>
                <a:solidFill>
                  <a:srgbClr val="333333"/>
                </a:solidFill>
                <a:effectLst/>
                <a:latin typeface="Helvetica"/>
                <a:ea typeface="Times New Roman" pitchFamily="18" charset="0"/>
                <a:cs typeface="Times New Roman" pitchFamily="18" charset="0"/>
              </a:rPr>
              <a:t>tối</a:t>
            </a:r>
            <a:r>
              <a:rPr kumimoji="0" lang="en-US" sz="2400" b="0"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sz="2400" b="0" i="0" u="none" strike="noStrike" cap="none" normalizeH="0" baseline="0" dirty="0" err="1" smtClean="0">
                <a:ln>
                  <a:noFill/>
                </a:ln>
                <a:solidFill>
                  <a:srgbClr val="333333"/>
                </a:solidFill>
                <a:effectLst/>
                <a:latin typeface="Helvetica"/>
                <a:ea typeface="Times New Roman" pitchFamily="18" charset="0"/>
                <a:cs typeface="Times New Roman" pitchFamily="18" charset="0"/>
              </a:rPr>
              <a:t>đa</a:t>
            </a:r>
            <a:r>
              <a:rPr kumimoji="0" lang="en-US" sz="2400" b="0" i="0" u="none" strike="noStrike" cap="none" normalizeH="0" baseline="0" dirty="0" smtClean="0">
                <a:ln>
                  <a:noFill/>
                </a:ln>
                <a:solidFill>
                  <a:srgbClr val="333333"/>
                </a:solidFill>
                <a:effectLst/>
                <a:latin typeface="Helvetica"/>
                <a:ea typeface="Times New Roman" pitchFamily="18" charset="0"/>
                <a:cs typeface="Times New Roman" pitchFamily="18" charset="0"/>
              </a:rPr>
              <a:t>: 2500 mg </a:t>
            </a:r>
            <a:r>
              <a:rPr kumimoji="0" lang="en-US" sz="2400" b="0" i="0" u="none" strike="noStrike" cap="none" normalizeH="0" baseline="0" dirty="0" err="1" smtClean="0">
                <a:ln>
                  <a:noFill/>
                </a:ln>
                <a:solidFill>
                  <a:srgbClr val="333333"/>
                </a:solidFill>
                <a:effectLst/>
                <a:latin typeface="Helvetica"/>
                <a:ea typeface="Times New Roman" pitchFamily="18" charset="0"/>
                <a:cs typeface="Times New Roman" pitchFamily="18" charset="0"/>
              </a:rPr>
              <a:t>một</a:t>
            </a:r>
            <a:r>
              <a:rPr kumimoji="0" lang="en-US" sz="2400" b="0"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sz="2400" b="0" i="0" u="none" strike="noStrike" cap="none" normalizeH="0" baseline="0" dirty="0" err="1" smtClean="0">
                <a:ln>
                  <a:noFill/>
                </a:ln>
                <a:solidFill>
                  <a:srgbClr val="333333"/>
                </a:solidFill>
                <a:effectLst/>
                <a:latin typeface="Helvetica"/>
                <a:ea typeface="Times New Roman" pitchFamily="18" charset="0"/>
                <a:cs typeface="Times New Roman" pitchFamily="18" charset="0"/>
              </a:rPr>
              <a:t>ng</a:t>
            </a:r>
            <a:r>
              <a:rPr kumimoji="0" lang="en-US" sz="2400" b="0" i="0" u="none" strike="noStrike" cap="none" normalizeH="0" baseline="0" dirty="0" err="1" smtClean="0">
                <a:ln>
                  <a:noFill/>
                </a:ln>
                <a:solidFill>
                  <a:srgbClr val="333333"/>
                </a:solidFill>
                <a:effectLst/>
                <a:latin typeface="Calibri"/>
                <a:ea typeface="Times New Roman" pitchFamily="18" charset="0"/>
                <a:cs typeface="Times New Roman" pitchFamily="18" charset="0"/>
              </a:rPr>
              <a:t>à</a:t>
            </a:r>
            <a:r>
              <a:rPr kumimoji="0" lang="en-US" sz="2400" b="0" i="0" u="none" strike="noStrike" cap="none" normalizeH="0" baseline="0" dirty="0" err="1" smtClean="0">
                <a:ln>
                  <a:noFill/>
                </a:ln>
                <a:solidFill>
                  <a:srgbClr val="333333"/>
                </a:solidFill>
                <a:effectLst/>
                <a:latin typeface="Helvetica"/>
                <a:ea typeface="Times New Roman" pitchFamily="18" charset="0"/>
                <a:cs typeface="Times New Roman" pitchFamily="18" charset="0"/>
              </a:rPr>
              <a:t>y</a:t>
            </a:r>
            <a:endParaRPr lang="en-US" sz="2400" dirty="0" smtClean="0">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tab pos="457200" algn="l"/>
              </a:tabLst>
            </a:pPr>
            <a:r>
              <a:rPr kumimoji="0" lang="en-US" sz="2400" b="0" i="0" u="none" strike="noStrike" cap="none" normalizeH="0" baseline="0" dirty="0" err="1" smtClean="0">
                <a:ln>
                  <a:noFill/>
                </a:ln>
                <a:solidFill>
                  <a:srgbClr val="333333"/>
                </a:solidFill>
                <a:effectLst/>
                <a:latin typeface="Helvetica"/>
                <a:ea typeface="Times New Roman" pitchFamily="18" charset="0"/>
                <a:cs typeface="Times New Roman" pitchFamily="18" charset="0"/>
              </a:rPr>
              <a:t>t</a:t>
            </a:r>
            <a:r>
              <a:rPr kumimoji="0" lang="en-US" sz="2400" b="0" i="0" u="none" strike="noStrike" cap="none" normalizeH="0" baseline="0" dirty="0" err="1" smtClean="0">
                <a:ln>
                  <a:noFill/>
                </a:ln>
                <a:solidFill>
                  <a:srgbClr val="333333"/>
                </a:solidFill>
                <a:effectLst/>
                <a:latin typeface="Calibri"/>
                <a:ea typeface="Times New Roman" pitchFamily="18" charset="0"/>
                <a:cs typeface="Times New Roman" pitchFamily="18" charset="0"/>
              </a:rPr>
              <a:t>á</a:t>
            </a:r>
            <a:r>
              <a:rPr kumimoji="0" lang="en-US" sz="2400" b="0" i="0" u="none" strike="noStrike" cap="none" normalizeH="0" baseline="0" dirty="0" err="1" smtClean="0">
                <a:ln>
                  <a:noFill/>
                </a:ln>
                <a:solidFill>
                  <a:srgbClr val="333333"/>
                </a:solidFill>
                <a:effectLst/>
                <a:latin typeface="Helvetica"/>
                <a:ea typeface="Times New Roman" pitchFamily="18" charset="0"/>
                <a:cs typeface="Times New Roman" pitchFamily="18" charset="0"/>
              </a:rPr>
              <a:t>c</a:t>
            </a:r>
            <a:r>
              <a:rPr kumimoji="0" lang="en-US" sz="2400" b="0"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sz="2400" b="0" i="0" u="none" strike="noStrike" cap="none" normalizeH="0" baseline="0" dirty="0" err="1" smtClean="0">
                <a:ln>
                  <a:noFill/>
                </a:ln>
                <a:solidFill>
                  <a:srgbClr val="333333"/>
                </a:solidFill>
                <a:effectLst/>
                <a:latin typeface="Helvetica"/>
                <a:ea typeface="Times New Roman" pitchFamily="18" charset="0"/>
                <a:cs typeface="Times New Roman" pitchFamily="18" charset="0"/>
              </a:rPr>
              <a:t>động</a:t>
            </a:r>
            <a:r>
              <a:rPr kumimoji="0" lang="en-US" sz="2400" b="0"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sz="2400" b="0" i="0" u="none" strike="noStrike" cap="none" normalizeH="0" baseline="0" dirty="0" err="1" smtClean="0">
                <a:ln>
                  <a:noFill/>
                </a:ln>
                <a:solidFill>
                  <a:srgbClr val="333333"/>
                </a:solidFill>
                <a:effectLst/>
                <a:latin typeface="Helvetica"/>
                <a:ea typeface="Times New Roman" pitchFamily="18" charset="0"/>
                <a:cs typeface="Times New Roman" pitchFamily="18" charset="0"/>
              </a:rPr>
              <a:t>chủ</a:t>
            </a:r>
            <a:r>
              <a:rPr kumimoji="0" lang="en-US" sz="2400" b="0"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sz="2400" b="0" i="0" u="none" strike="noStrike" cap="none" normalizeH="0" baseline="0" dirty="0" err="1" smtClean="0">
                <a:ln>
                  <a:noFill/>
                </a:ln>
                <a:solidFill>
                  <a:srgbClr val="333333"/>
                </a:solidFill>
                <a:effectLst/>
                <a:latin typeface="Helvetica"/>
                <a:ea typeface="Times New Roman" pitchFamily="18" charset="0"/>
                <a:cs typeface="Times New Roman" pitchFamily="18" charset="0"/>
              </a:rPr>
              <a:t>yếu</a:t>
            </a:r>
            <a:r>
              <a:rPr kumimoji="0" lang="en-US" sz="2400" b="0"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sz="2400" b="1" i="0" u="none" strike="noStrike" cap="none" normalizeH="0" baseline="0" dirty="0" err="1" smtClean="0">
                <a:ln>
                  <a:noFill/>
                </a:ln>
                <a:solidFill>
                  <a:srgbClr val="333333"/>
                </a:solidFill>
                <a:effectLst/>
                <a:latin typeface="Helvetica"/>
                <a:ea typeface="Times New Roman" pitchFamily="18" charset="0"/>
                <a:cs typeface="Times New Roman" pitchFamily="18" charset="0"/>
              </a:rPr>
              <a:t>l</a:t>
            </a:r>
            <a:r>
              <a:rPr kumimoji="0" lang="en-US" sz="2400" b="1" i="0" u="none" strike="noStrike" cap="none" normalizeH="0" baseline="0" dirty="0" err="1" smtClean="0">
                <a:ln>
                  <a:noFill/>
                </a:ln>
                <a:solidFill>
                  <a:srgbClr val="333333"/>
                </a:solidFill>
                <a:effectLst/>
                <a:latin typeface="Calibri"/>
                <a:ea typeface="Times New Roman" pitchFamily="18" charset="0"/>
                <a:cs typeface="Times New Roman" pitchFamily="18" charset="0"/>
              </a:rPr>
              <a:t>à</a:t>
            </a:r>
            <a:r>
              <a:rPr kumimoji="0" lang="en-US" sz="2400" b="1"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sz="2400" b="1" i="0" u="none" strike="noStrike" cap="none" normalizeH="0" baseline="0" dirty="0" err="1" smtClean="0">
                <a:ln>
                  <a:noFill/>
                </a:ln>
                <a:solidFill>
                  <a:srgbClr val="333333"/>
                </a:solidFill>
                <a:effectLst/>
                <a:latin typeface="Helvetica"/>
                <a:ea typeface="Times New Roman" pitchFamily="18" charset="0"/>
                <a:cs typeface="Times New Roman" pitchFamily="18" charset="0"/>
              </a:rPr>
              <a:t>ức</a:t>
            </a:r>
            <a:r>
              <a:rPr kumimoji="0" lang="en-US" sz="2400" b="1"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sz="2400" b="1" i="0" u="none" strike="noStrike" cap="none" normalizeH="0" baseline="0" dirty="0" err="1" smtClean="0">
                <a:ln>
                  <a:noFill/>
                </a:ln>
                <a:solidFill>
                  <a:srgbClr val="333333"/>
                </a:solidFill>
                <a:effectLst/>
                <a:latin typeface="Helvetica"/>
                <a:ea typeface="Times New Roman" pitchFamily="18" charset="0"/>
                <a:cs typeface="Times New Roman" pitchFamily="18" charset="0"/>
              </a:rPr>
              <a:t>chế</a:t>
            </a:r>
            <a:r>
              <a:rPr kumimoji="0" lang="en-US" sz="2400" b="1"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sz="2400" b="1" i="0" u="none" strike="noStrike" cap="none" normalizeH="0" baseline="0" dirty="0" err="1" smtClean="0">
                <a:ln>
                  <a:noFill/>
                </a:ln>
                <a:solidFill>
                  <a:srgbClr val="333333"/>
                </a:solidFill>
                <a:effectLst/>
                <a:latin typeface="Helvetica"/>
                <a:ea typeface="Times New Roman" pitchFamily="18" charset="0"/>
                <a:cs typeface="Times New Roman" pitchFamily="18" charset="0"/>
              </a:rPr>
              <a:t>sản</a:t>
            </a:r>
            <a:r>
              <a:rPr kumimoji="0" lang="en-US" sz="2400" b="1"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sz="2400" b="1" i="0" u="none" strike="noStrike" cap="none" normalizeH="0" baseline="0" dirty="0" err="1" smtClean="0">
                <a:ln>
                  <a:noFill/>
                </a:ln>
                <a:solidFill>
                  <a:srgbClr val="333333"/>
                </a:solidFill>
                <a:effectLst/>
                <a:latin typeface="Helvetica"/>
                <a:ea typeface="Times New Roman" pitchFamily="18" charset="0"/>
                <a:cs typeface="Times New Roman" pitchFamily="18" charset="0"/>
              </a:rPr>
              <a:t>xuất</a:t>
            </a:r>
            <a:r>
              <a:rPr kumimoji="0" lang="en-US" sz="2400" b="1" i="0" u="none" strike="noStrike" cap="none" normalizeH="0" baseline="0" dirty="0" smtClean="0">
                <a:ln>
                  <a:noFill/>
                </a:ln>
                <a:solidFill>
                  <a:srgbClr val="333333"/>
                </a:solidFill>
                <a:effectLst/>
                <a:latin typeface="Helvetica"/>
                <a:ea typeface="Times New Roman" pitchFamily="18" charset="0"/>
                <a:cs typeface="Times New Roman" pitchFamily="18" charset="0"/>
              </a:rPr>
              <a:t> glucose </a:t>
            </a:r>
            <a:r>
              <a:rPr kumimoji="0" lang="en-US" sz="2400" b="1" i="0" u="none" strike="noStrike" cap="none" normalizeH="0" baseline="0" dirty="0" err="1" smtClean="0">
                <a:ln>
                  <a:noFill/>
                </a:ln>
                <a:solidFill>
                  <a:srgbClr val="333333"/>
                </a:solidFill>
                <a:effectLst/>
                <a:latin typeface="Helvetica"/>
                <a:ea typeface="Times New Roman" pitchFamily="18" charset="0"/>
                <a:cs typeface="Times New Roman" pitchFamily="18" charset="0"/>
              </a:rPr>
              <a:t>từ</a:t>
            </a:r>
            <a:r>
              <a:rPr kumimoji="0" lang="en-US" sz="2400" b="1"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sz="2400" b="1" i="0" u="none" strike="noStrike" cap="none" normalizeH="0" baseline="0" dirty="0" err="1" smtClean="0">
                <a:ln>
                  <a:noFill/>
                </a:ln>
                <a:solidFill>
                  <a:srgbClr val="333333"/>
                </a:solidFill>
                <a:effectLst/>
                <a:latin typeface="Helvetica"/>
                <a:ea typeface="Times New Roman" pitchFamily="18" charset="0"/>
                <a:cs typeface="Times New Roman" pitchFamily="18" charset="0"/>
              </a:rPr>
              <a:t>gan</a:t>
            </a:r>
            <a:r>
              <a:rPr lang="en-US" sz="2400" dirty="0" smtClean="0">
                <a:solidFill>
                  <a:srgbClr val="333333"/>
                </a:solidFill>
                <a:latin typeface="Helvetica"/>
                <a:ea typeface="Times New Roman" pitchFamily="18" charset="0"/>
                <a:cs typeface="Times New Roman" pitchFamily="18" charset="0"/>
              </a:rPr>
              <a:t>,</a:t>
            </a:r>
            <a:r>
              <a:rPr kumimoji="0" lang="en-US" sz="2400" b="0"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sz="2400" b="1" i="0" u="none" strike="noStrike" cap="none" normalizeH="0" baseline="0" dirty="0" err="1" smtClean="0">
                <a:ln>
                  <a:noFill/>
                </a:ln>
                <a:solidFill>
                  <a:srgbClr val="333333"/>
                </a:solidFill>
                <a:effectLst/>
                <a:latin typeface="Helvetica"/>
                <a:ea typeface="Times New Roman" pitchFamily="18" charset="0"/>
                <a:cs typeface="Times New Roman" pitchFamily="18" charset="0"/>
              </a:rPr>
              <a:t>l</a:t>
            </a:r>
            <a:r>
              <a:rPr kumimoji="0" lang="en-US" sz="2400" b="1" i="0" u="none" strike="noStrike" cap="none" normalizeH="0" baseline="0" dirty="0" err="1" smtClean="0">
                <a:ln>
                  <a:noFill/>
                </a:ln>
                <a:solidFill>
                  <a:srgbClr val="333333"/>
                </a:solidFill>
                <a:effectLst/>
                <a:latin typeface="Calibri"/>
                <a:ea typeface="Times New Roman" pitchFamily="18" charset="0"/>
                <a:cs typeface="Times New Roman" pitchFamily="18" charset="0"/>
              </a:rPr>
              <a:t>à</a:t>
            </a:r>
            <a:r>
              <a:rPr kumimoji="0" lang="en-US" sz="2400" b="1" i="0" u="none" strike="noStrike" cap="none" normalizeH="0" baseline="0" dirty="0" err="1" smtClean="0">
                <a:ln>
                  <a:noFill/>
                </a:ln>
                <a:solidFill>
                  <a:srgbClr val="333333"/>
                </a:solidFill>
                <a:effectLst/>
                <a:latin typeface="Helvetica"/>
                <a:ea typeface="Times New Roman" pitchFamily="18" charset="0"/>
                <a:cs typeface="Times New Roman" pitchFamily="18" charset="0"/>
              </a:rPr>
              <a:t>m</a:t>
            </a:r>
            <a:r>
              <a:rPr kumimoji="0" lang="en-US" sz="2400" b="1"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sz="2400" b="1" i="0" u="none" strike="noStrike" cap="none" normalizeH="0" baseline="0" dirty="0" err="1" smtClean="0">
                <a:ln>
                  <a:noFill/>
                </a:ln>
                <a:solidFill>
                  <a:srgbClr val="333333"/>
                </a:solidFill>
                <a:effectLst/>
                <a:latin typeface="Helvetica"/>
                <a:ea typeface="Times New Roman" pitchFamily="18" charset="0"/>
                <a:cs typeface="Times New Roman" pitchFamily="18" charset="0"/>
              </a:rPr>
              <a:t>tăng</a:t>
            </a:r>
            <a:r>
              <a:rPr kumimoji="0" lang="en-US" sz="2400" b="1"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sz="2400" b="1" i="0" u="none" strike="noStrike" cap="none" normalizeH="0" baseline="0" dirty="0" err="1" smtClean="0">
                <a:ln>
                  <a:noFill/>
                </a:ln>
                <a:solidFill>
                  <a:srgbClr val="333333"/>
                </a:solidFill>
                <a:effectLst/>
                <a:latin typeface="Helvetica"/>
                <a:ea typeface="Times New Roman" pitchFamily="18" charset="0"/>
                <a:cs typeface="Times New Roman" pitchFamily="18" charset="0"/>
              </a:rPr>
              <a:t>t</a:t>
            </a:r>
            <a:r>
              <a:rPr kumimoji="0" lang="en-US" sz="2400" b="1" i="0" u="none" strike="noStrike" cap="none" normalizeH="0" baseline="0" dirty="0" err="1" smtClean="0">
                <a:ln>
                  <a:noFill/>
                </a:ln>
                <a:solidFill>
                  <a:srgbClr val="333333"/>
                </a:solidFill>
                <a:effectLst/>
                <a:latin typeface="Calibri"/>
                <a:ea typeface="Times New Roman" pitchFamily="18" charset="0"/>
                <a:cs typeface="Times New Roman" pitchFamily="18" charset="0"/>
              </a:rPr>
              <a:t>í</a:t>
            </a:r>
            <a:r>
              <a:rPr kumimoji="0" lang="en-US" sz="2400" b="1" i="0" u="none" strike="noStrike" cap="none" normalizeH="0" baseline="0" dirty="0" err="1" smtClean="0">
                <a:ln>
                  <a:noFill/>
                </a:ln>
                <a:solidFill>
                  <a:srgbClr val="333333"/>
                </a:solidFill>
                <a:effectLst/>
                <a:latin typeface="Helvetica"/>
                <a:ea typeface="Times New Roman" pitchFamily="18" charset="0"/>
                <a:cs typeface="Times New Roman" pitchFamily="18" charset="0"/>
              </a:rPr>
              <a:t>nh</a:t>
            </a:r>
            <a:r>
              <a:rPr kumimoji="0" lang="en-US" sz="2400" b="1"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sz="2400" b="1" i="0" u="none" strike="noStrike" cap="none" normalizeH="0" baseline="0" dirty="0" err="1" smtClean="0">
                <a:ln>
                  <a:noFill/>
                </a:ln>
                <a:solidFill>
                  <a:srgbClr val="333333"/>
                </a:solidFill>
                <a:effectLst/>
                <a:latin typeface="Helvetica"/>
                <a:ea typeface="Times New Roman" pitchFamily="18" charset="0"/>
                <a:cs typeface="Times New Roman" pitchFamily="18" charset="0"/>
              </a:rPr>
              <a:t>nhạy</a:t>
            </a:r>
            <a:r>
              <a:rPr kumimoji="0" lang="en-US" sz="2400" b="1"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sz="2400" b="1" i="0" u="none" strike="noStrike" cap="none" normalizeH="0" baseline="0" dirty="0" err="1" smtClean="0">
                <a:ln>
                  <a:noFill/>
                </a:ln>
                <a:solidFill>
                  <a:srgbClr val="333333"/>
                </a:solidFill>
                <a:effectLst/>
                <a:latin typeface="Helvetica"/>
                <a:ea typeface="Times New Roman" pitchFamily="18" charset="0"/>
                <a:cs typeface="Times New Roman" pitchFamily="18" charset="0"/>
              </a:rPr>
              <a:t>của</a:t>
            </a:r>
            <a:r>
              <a:rPr kumimoji="0" lang="en-US" sz="2400" b="1" i="0" u="none" strike="noStrike" cap="none" normalizeH="0" baseline="0" dirty="0" smtClean="0">
                <a:ln>
                  <a:noFill/>
                </a:ln>
                <a:solidFill>
                  <a:srgbClr val="333333"/>
                </a:solidFill>
                <a:effectLst/>
                <a:latin typeface="Helvetica"/>
                <a:ea typeface="Times New Roman" pitchFamily="18" charset="0"/>
                <a:cs typeface="Times New Roman" pitchFamily="18" charset="0"/>
              </a:rPr>
              <a:t> insulin </a:t>
            </a:r>
            <a:r>
              <a:rPr kumimoji="0" lang="en-US" sz="2400" b="1" i="0" u="none" strike="noStrike" cap="none" normalizeH="0" baseline="0" dirty="0" err="1" smtClean="0">
                <a:ln>
                  <a:noFill/>
                </a:ln>
                <a:solidFill>
                  <a:srgbClr val="333333"/>
                </a:solidFill>
                <a:effectLst/>
                <a:latin typeface="Helvetica"/>
                <a:ea typeface="Times New Roman" pitchFamily="18" charset="0"/>
                <a:cs typeface="Times New Roman" pitchFamily="18" charset="0"/>
              </a:rPr>
              <a:t>ngoại</a:t>
            </a:r>
            <a:r>
              <a:rPr kumimoji="0" lang="en-US" sz="2400" b="1" i="0" u="none" strike="noStrike" cap="none" normalizeH="0" baseline="0" dirty="0" smtClean="0">
                <a:ln>
                  <a:noFill/>
                </a:ln>
                <a:solidFill>
                  <a:srgbClr val="333333"/>
                </a:solidFill>
                <a:effectLst/>
                <a:latin typeface="Helvetica"/>
                <a:ea typeface="Times New Roman" pitchFamily="18" charset="0"/>
                <a:cs typeface="Times New Roman" pitchFamily="18" charset="0"/>
              </a:rPr>
              <a:t> vi</a:t>
            </a:r>
            <a:r>
              <a:rPr kumimoji="0" lang="en-US" sz="2400" b="0" i="0" u="none" strike="noStrike" cap="none" normalizeH="0" baseline="0" dirty="0" smtClean="0">
                <a:ln>
                  <a:noFill/>
                </a:ln>
                <a:solidFill>
                  <a:srgbClr val="333333"/>
                </a:solidFill>
                <a:effectLst/>
                <a:latin typeface="Helvetica"/>
                <a:ea typeface="Times New Roman" pitchFamily="18" charset="0"/>
                <a:cs typeface="Times New Roman" pitchFamily="18" charset="0"/>
              </a:rPr>
              <a:t>.</a:t>
            </a:r>
          </a:p>
          <a:p>
            <a:pPr marL="0" marR="0" lvl="0" indent="0" algn="just" defTabSz="914400" rtl="0" eaLnBrk="0" fontAlgn="base" latinLnBrk="0" hangingPunct="0">
              <a:lnSpc>
                <a:spcPct val="150000"/>
              </a:lnSpc>
              <a:spcBef>
                <a:spcPct val="0"/>
              </a:spcBef>
              <a:spcAft>
                <a:spcPct val="0"/>
              </a:spcAft>
              <a:buClrTx/>
              <a:buSzTx/>
              <a:buFontTx/>
              <a:buChar char="-"/>
              <a:tabLst>
                <a:tab pos="457200" algn="l"/>
              </a:tabLst>
            </a:pPr>
            <a:r>
              <a:rPr kumimoji="0" lang="en-US" sz="2400" b="0"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sz="2400" b="1" i="0" u="none" strike="noStrike" cap="none" normalizeH="0" baseline="0" dirty="0" err="1" smtClean="0">
                <a:ln>
                  <a:noFill/>
                </a:ln>
                <a:solidFill>
                  <a:srgbClr val="333333"/>
                </a:solidFill>
                <a:effectLst/>
                <a:latin typeface="Helvetica"/>
                <a:ea typeface="Times New Roman" pitchFamily="18" charset="0"/>
                <a:cs typeface="Times New Roman" pitchFamily="18" charset="0"/>
              </a:rPr>
              <a:t>không</a:t>
            </a:r>
            <a:r>
              <a:rPr kumimoji="0" lang="en-US" sz="2400" b="1"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sz="2400" b="1" i="0" u="none" strike="noStrike" cap="none" normalizeH="0" baseline="0" dirty="0" err="1" smtClean="0">
                <a:ln>
                  <a:noFill/>
                </a:ln>
                <a:solidFill>
                  <a:srgbClr val="333333"/>
                </a:solidFill>
                <a:effectLst/>
                <a:latin typeface="Helvetica"/>
                <a:ea typeface="Times New Roman" pitchFamily="18" charset="0"/>
                <a:cs typeface="Times New Roman" pitchFamily="18" charset="0"/>
              </a:rPr>
              <a:t>gây</a:t>
            </a:r>
            <a:r>
              <a:rPr kumimoji="0" lang="en-US" sz="2400" b="1"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sz="2400" b="1" i="0" u="none" strike="noStrike" cap="none" normalizeH="0" baseline="0" dirty="0" err="1" smtClean="0">
                <a:ln>
                  <a:noFill/>
                </a:ln>
                <a:solidFill>
                  <a:srgbClr val="333333"/>
                </a:solidFill>
                <a:effectLst/>
                <a:latin typeface="Helvetica"/>
                <a:ea typeface="Times New Roman" pitchFamily="18" charset="0"/>
                <a:cs typeface="Times New Roman" pitchFamily="18" charset="0"/>
              </a:rPr>
              <a:t>hạ</a:t>
            </a:r>
            <a:r>
              <a:rPr kumimoji="0" lang="en-US" sz="2400" b="1"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sz="2400" b="1" i="0" u="none" strike="noStrike" cap="none" normalizeH="0" baseline="0" dirty="0" err="1" smtClean="0">
                <a:ln>
                  <a:noFill/>
                </a:ln>
                <a:solidFill>
                  <a:srgbClr val="333333"/>
                </a:solidFill>
                <a:effectLst/>
                <a:latin typeface="Helvetica"/>
                <a:ea typeface="Times New Roman" pitchFamily="18" charset="0"/>
                <a:cs typeface="Times New Roman" pitchFamily="18" charset="0"/>
              </a:rPr>
              <a:t>đường</a:t>
            </a:r>
            <a:r>
              <a:rPr kumimoji="0" lang="en-US" sz="2400" b="1"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sz="2400" b="1" i="0" u="none" strike="noStrike" cap="none" normalizeH="0" baseline="0" dirty="0" err="1" smtClean="0">
                <a:ln>
                  <a:noFill/>
                </a:ln>
                <a:solidFill>
                  <a:srgbClr val="333333"/>
                </a:solidFill>
                <a:effectLst/>
                <a:latin typeface="Helvetica"/>
                <a:ea typeface="Times New Roman" pitchFamily="18" charset="0"/>
                <a:cs typeface="Times New Roman" pitchFamily="18" charset="0"/>
              </a:rPr>
              <a:t>m</a:t>
            </a:r>
            <a:r>
              <a:rPr kumimoji="0" lang="en-US" sz="2400" b="1" i="0" u="none" strike="noStrike" cap="none" normalizeH="0" baseline="0" dirty="0" err="1" smtClean="0">
                <a:ln>
                  <a:noFill/>
                </a:ln>
                <a:solidFill>
                  <a:srgbClr val="333333"/>
                </a:solidFill>
                <a:effectLst/>
                <a:latin typeface="Calibri"/>
                <a:ea typeface="Times New Roman" pitchFamily="18" charset="0"/>
                <a:cs typeface="Times New Roman" pitchFamily="18" charset="0"/>
              </a:rPr>
              <a:t>á</a:t>
            </a:r>
            <a:r>
              <a:rPr kumimoji="0" lang="en-US" sz="2400" b="1" i="0" u="none" strike="noStrike" cap="none" normalizeH="0" baseline="0" dirty="0" err="1" smtClean="0">
                <a:ln>
                  <a:noFill/>
                </a:ln>
                <a:solidFill>
                  <a:srgbClr val="333333"/>
                </a:solidFill>
                <a:effectLst/>
                <a:latin typeface="Helvetica"/>
                <a:ea typeface="Times New Roman" pitchFamily="18" charset="0"/>
                <a:cs typeface="Times New Roman" pitchFamily="18" charset="0"/>
              </a:rPr>
              <a:t>u</a:t>
            </a:r>
            <a:r>
              <a:rPr kumimoji="0" lang="en-US" sz="2400" b="1"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sz="2400" b="1" i="0" u="none" strike="noStrike" cap="none" normalizeH="0" baseline="0" dirty="0" err="1" smtClean="0">
                <a:ln>
                  <a:noFill/>
                </a:ln>
                <a:solidFill>
                  <a:srgbClr val="333333"/>
                </a:solidFill>
                <a:effectLst/>
                <a:latin typeface="Helvetica"/>
                <a:ea typeface="Times New Roman" pitchFamily="18" charset="0"/>
                <a:cs typeface="Times New Roman" pitchFamily="18" charset="0"/>
              </a:rPr>
              <a:t>khi</a:t>
            </a:r>
            <a:r>
              <a:rPr kumimoji="0" lang="en-US" sz="2400" b="1"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sz="2400" b="1" i="0" u="none" strike="noStrike" cap="none" normalizeH="0" baseline="0" dirty="0" err="1" smtClean="0">
                <a:ln>
                  <a:noFill/>
                </a:ln>
                <a:solidFill>
                  <a:srgbClr val="333333"/>
                </a:solidFill>
                <a:effectLst/>
                <a:latin typeface="Helvetica"/>
                <a:ea typeface="Times New Roman" pitchFamily="18" charset="0"/>
                <a:cs typeface="Times New Roman" pitchFamily="18" charset="0"/>
              </a:rPr>
              <a:t>sử</a:t>
            </a:r>
            <a:r>
              <a:rPr kumimoji="0" lang="en-US" sz="2400" b="1"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sz="2400" b="1" i="0" u="none" strike="noStrike" cap="none" normalizeH="0" baseline="0" dirty="0" err="1" smtClean="0">
                <a:ln>
                  <a:noFill/>
                </a:ln>
                <a:solidFill>
                  <a:srgbClr val="333333"/>
                </a:solidFill>
                <a:effectLst/>
                <a:latin typeface="Helvetica"/>
                <a:ea typeface="Times New Roman" pitchFamily="18" charset="0"/>
                <a:cs typeface="Times New Roman" pitchFamily="18" charset="0"/>
              </a:rPr>
              <a:t>dụng</a:t>
            </a:r>
            <a:r>
              <a:rPr kumimoji="0" lang="en-US" sz="2400" b="1"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sz="2400" b="1" i="0" u="none" strike="noStrike" cap="none" normalizeH="0" baseline="0" dirty="0" err="1" smtClean="0">
                <a:ln>
                  <a:noFill/>
                </a:ln>
                <a:solidFill>
                  <a:srgbClr val="333333"/>
                </a:solidFill>
                <a:effectLst/>
                <a:latin typeface="Helvetica"/>
                <a:ea typeface="Times New Roman" pitchFamily="18" charset="0"/>
                <a:cs typeface="Times New Roman" pitchFamily="18" charset="0"/>
              </a:rPr>
              <a:t>đơn</a:t>
            </a:r>
            <a:r>
              <a:rPr kumimoji="0" lang="en-US" sz="2400" b="1"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sz="2400" b="1" i="0" u="none" strike="noStrike" cap="none" normalizeH="0" baseline="0" dirty="0" err="1" smtClean="0">
                <a:ln>
                  <a:noFill/>
                </a:ln>
                <a:solidFill>
                  <a:srgbClr val="333333"/>
                </a:solidFill>
                <a:effectLst/>
                <a:latin typeface="Helvetica"/>
                <a:ea typeface="Times New Roman" pitchFamily="18" charset="0"/>
                <a:cs typeface="Times New Roman" pitchFamily="18" charset="0"/>
              </a:rPr>
              <a:t>độc</a:t>
            </a:r>
            <a:r>
              <a:rPr kumimoji="0" lang="en-US" sz="2400" b="1" i="0" u="none" strike="noStrike" cap="none" normalizeH="0" baseline="0" dirty="0" smtClean="0">
                <a:ln>
                  <a:noFill/>
                </a:ln>
                <a:solidFill>
                  <a:srgbClr val="333333"/>
                </a:solidFill>
                <a:effectLst/>
                <a:latin typeface="Helvetica"/>
                <a:ea typeface="Times New Roman" pitchFamily="18" charset="0"/>
                <a:cs typeface="Times New Roman" pitchFamily="18" charset="0"/>
              </a:rPr>
              <a:t>.</a:t>
            </a:r>
          </a:p>
          <a:p>
            <a:pPr lvl="0" algn="just" eaLnBrk="0" fontAlgn="base" hangingPunct="0">
              <a:lnSpc>
                <a:spcPct val="150000"/>
              </a:lnSpc>
              <a:spcBef>
                <a:spcPct val="0"/>
              </a:spcBef>
              <a:spcAft>
                <a:spcPct val="0"/>
              </a:spcAft>
              <a:buFontTx/>
              <a:buChar char="-"/>
              <a:tabLst>
                <a:tab pos="457200" algn="l"/>
              </a:tabLst>
            </a:pPr>
            <a:r>
              <a:rPr lang="en-US" sz="2400" dirty="0" err="1" smtClean="0"/>
              <a:t>lựa</a:t>
            </a:r>
            <a:r>
              <a:rPr lang="en-US" sz="2400" dirty="0" smtClean="0"/>
              <a:t> </a:t>
            </a:r>
            <a:r>
              <a:rPr lang="en-US" sz="2400" dirty="0" err="1" smtClean="0"/>
              <a:t>chọn</a:t>
            </a:r>
            <a:r>
              <a:rPr lang="en-US" sz="2400" dirty="0" smtClean="0"/>
              <a:t> </a:t>
            </a:r>
            <a:r>
              <a:rPr lang="en-US" sz="2400" dirty="0" err="1" smtClean="0"/>
              <a:t>dùng</a:t>
            </a:r>
            <a:r>
              <a:rPr lang="en-US" sz="2400" dirty="0" smtClean="0"/>
              <a:t> </a:t>
            </a:r>
            <a:r>
              <a:rPr lang="en-US" sz="2400" dirty="0" err="1" smtClean="0"/>
              <a:t>điều</a:t>
            </a:r>
            <a:r>
              <a:rPr lang="en-US" sz="2400" dirty="0" smtClean="0"/>
              <a:t> </a:t>
            </a:r>
            <a:r>
              <a:rPr lang="en-US" sz="2400" dirty="0" err="1" smtClean="0"/>
              <a:t>trị</a:t>
            </a:r>
            <a:r>
              <a:rPr lang="en-US" sz="2400" dirty="0" smtClean="0"/>
              <a:t> </a:t>
            </a:r>
            <a:r>
              <a:rPr lang="en-US" sz="2400" dirty="0" err="1" smtClean="0"/>
              <a:t>người</a:t>
            </a:r>
            <a:r>
              <a:rPr lang="en-US" sz="2400" dirty="0" smtClean="0"/>
              <a:t> </a:t>
            </a:r>
            <a:r>
              <a:rPr lang="en-US" sz="2400" dirty="0" err="1" smtClean="0"/>
              <a:t>đái</a:t>
            </a:r>
            <a:r>
              <a:rPr lang="en-US" sz="2400" dirty="0" smtClean="0"/>
              <a:t> </a:t>
            </a:r>
            <a:r>
              <a:rPr lang="en-US" sz="2400" b="1" dirty="0" err="1" smtClean="0"/>
              <a:t>tháo</a:t>
            </a:r>
            <a:r>
              <a:rPr lang="en-US" sz="2400" b="1" dirty="0" smtClean="0"/>
              <a:t> </a:t>
            </a:r>
            <a:r>
              <a:rPr lang="en-US" sz="2400" b="1" dirty="0" err="1" smtClean="0"/>
              <a:t>đường</a:t>
            </a:r>
            <a:r>
              <a:rPr lang="en-US" sz="2400" b="1" dirty="0" smtClean="0"/>
              <a:t> </a:t>
            </a:r>
            <a:r>
              <a:rPr lang="en-US" sz="2400" b="1" dirty="0" err="1" smtClean="0"/>
              <a:t>có</a:t>
            </a:r>
            <a:r>
              <a:rPr lang="en-US" sz="2400" b="1" dirty="0" smtClean="0"/>
              <a:t> </a:t>
            </a:r>
            <a:r>
              <a:rPr lang="en-US" sz="2400" b="1" dirty="0" err="1" smtClean="0"/>
              <a:t>thừa</a:t>
            </a:r>
            <a:r>
              <a:rPr lang="en-US" sz="2400" b="1" dirty="0" smtClean="0"/>
              <a:t> </a:t>
            </a:r>
            <a:r>
              <a:rPr lang="en-US" sz="2400" b="1" dirty="0" err="1" smtClean="0"/>
              <a:t>cân</a:t>
            </a:r>
            <a:r>
              <a:rPr lang="en-US" sz="2400" b="1" dirty="0" smtClean="0"/>
              <a:t>, </a:t>
            </a:r>
            <a:r>
              <a:rPr lang="en-US" sz="2400" b="1" dirty="0" err="1" smtClean="0"/>
              <a:t>béo</a:t>
            </a:r>
            <a:r>
              <a:rPr lang="en-US" sz="2400" b="1" dirty="0" smtClean="0"/>
              <a:t> </a:t>
            </a:r>
            <a:r>
              <a:rPr lang="en-US" sz="2400" b="1" dirty="0" err="1" smtClean="0"/>
              <a:t>phì</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5527"/>
            <a:ext cx="10515600" cy="1205347"/>
          </a:xfrm>
        </p:spPr>
        <p:style>
          <a:lnRef idx="2">
            <a:schemeClr val="accent2"/>
          </a:lnRef>
          <a:fillRef idx="1">
            <a:schemeClr val="lt1"/>
          </a:fillRef>
          <a:effectRef idx="0">
            <a:schemeClr val="accent2"/>
          </a:effectRef>
          <a:fontRef idx="minor">
            <a:schemeClr val="dk1"/>
          </a:fontRef>
        </p:style>
        <p:txBody>
          <a:bodyPr>
            <a:normAutofit fontScale="90000"/>
          </a:bodyPr>
          <a:lstStyle/>
          <a:p>
            <a:pPr lvl="0" algn="ctr"/>
            <a:r>
              <a:rPr lang="en-US" b="1" dirty="0" smtClean="0">
                <a:solidFill>
                  <a:srgbClr val="333333"/>
                </a:solidFill>
                <a:latin typeface="Helvetica"/>
                <a:ea typeface="Times New Roman" pitchFamily="18" charset="0"/>
                <a:cs typeface="Times New Roman" pitchFamily="18" charset="0"/>
              </a:rPr>
              <a:t/>
            </a:r>
            <a:br>
              <a:rPr lang="en-US" b="1" dirty="0" smtClean="0">
                <a:solidFill>
                  <a:srgbClr val="333333"/>
                </a:solidFill>
                <a:latin typeface="Helvetica"/>
                <a:ea typeface="Times New Roman" pitchFamily="18" charset="0"/>
                <a:cs typeface="Times New Roman" pitchFamily="18" charset="0"/>
              </a:rPr>
            </a:br>
            <a:r>
              <a:rPr lang="en-US" b="1" dirty="0" err="1" smtClean="0">
                <a:solidFill>
                  <a:srgbClr val="333333"/>
                </a:solidFill>
                <a:latin typeface="Helvetica"/>
                <a:ea typeface="Times New Roman" pitchFamily="18" charset="0"/>
                <a:cs typeface="Times New Roman" pitchFamily="18" charset="0"/>
              </a:rPr>
              <a:t>Metformin</a:t>
            </a:r>
            <a:r>
              <a:rPr lang="en-US" dirty="0" smtClean="0">
                <a:solidFill>
                  <a:srgbClr val="333333"/>
                </a:solidFill>
                <a:latin typeface="Helvetica"/>
                <a:ea typeface="Times New Roman" pitchFamily="18" charset="0"/>
                <a:cs typeface="Times New Roman" pitchFamily="18" charset="0"/>
              </a:rPr>
              <a:t>:</a:t>
            </a:r>
            <a:r>
              <a:rPr lang="en-US" dirty="0" smtClean="0">
                <a:latin typeface="Arial" pitchFamily="34" charset="0"/>
                <a:cs typeface="Arial" pitchFamily="34" charset="0"/>
              </a:rPr>
              <a:t/>
            </a:r>
            <a:br>
              <a:rPr lang="en-US" dirty="0" smtClean="0">
                <a:latin typeface="Arial" pitchFamily="34" charset="0"/>
                <a:cs typeface="Arial" pitchFamily="34" charset="0"/>
              </a:rPr>
            </a:br>
            <a:endParaRPr lang="en-US" dirty="0"/>
          </a:p>
        </p:txBody>
      </p:sp>
      <p:sp>
        <p:nvSpPr>
          <p:cNvPr id="3" name="Content Placeholder 2"/>
          <p:cNvSpPr>
            <a:spLocks noGrp="1"/>
          </p:cNvSpPr>
          <p:nvPr>
            <p:ph idx="1"/>
          </p:nvPr>
        </p:nvSpPr>
        <p:spPr/>
        <p:txBody>
          <a:bodyPr>
            <a:normAutofit fontScale="92500" lnSpcReduction="10000"/>
          </a:bodyPr>
          <a:lstStyle/>
          <a:p>
            <a:pPr>
              <a:lnSpc>
                <a:spcPct val="150000"/>
              </a:lnSpc>
            </a:pPr>
            <a:r>
              <a:rPr lang="en-US" dirty="0" err="1" smtClean="0"/>
              <a:t>có</a:t>
            </a:r>
            <a:r>
              <a:rPr lang="en-US" dirty="0" smtClean="0"/>
              <a:t> </a:t>
            </a:r>
            <a:r>
              <a:rPr lang="en-US" dirty="0" err="1" smtClean="0"/>
              <a:t>thể</a:t>
            </a:r>
            <a:r>
              <a:rPr lang="en-US" dirty="0" smtClean="0"/>
              <a:t> </a:t>
            </a:r>
            <a:r>
              <a:rPr lang="en-US" dirty="0" err="1" smtClean="0"/>
              <a:t>gây</a:t>
            </a:r>
            <a:r>
              <a:rPr lang="en-US" dirty="0" smtClean="0"/>
              <a:t> </a:t>
            </a:r>
            <a:r>
              <a:rPr lang="en-US" dirty="0" err="1" smtClean="0"/>
              <a:t>ra</a:t>
            </a:r>
            <a:r>
              <a:rPr lang="en-US" dirty="0" smtClean="0"/>
              <a:t> </a:t>
            </a:r>
            <a:r>
              <a:rPr lang="en-US" dirty="0" err="1" smtClean="0"/>
              <a:t>tác</a:t>
            </a:r>
            <a:r>
              <a:rPr lang="en-US" dirty="0" smtClean="0"/>
              <a:t> </a:t>
            </a:r>
            <a:r>
              <a:rPr lang="en-US" dirty="0" err="1" smtClean="0"/>
              <a:t>dụng</a:t>
            </a:r>
            <a:r>
              <a:rPr lang="en-US" dirty="0" smtClean="0"/>
              <a:t> </a:t>
            </a:r>
            <a:r>
              <a:rPr lang="en-US" dirty="0" err="1" smtClean="0"/>
              <a:t>không</a:t>
            </a:r>
            <a:r>
              <a:rPr lang="en-US" dirty="0" smtClean="0"/>
              <a:t> </a:t>
            </a:r>
            <a:r>
              <a:rPr lang="en-US" dirty="0" err="1" smtClean="0"/>
              <a:t>mong</a:t>
            </a:r>
            <a:r>
              <a:rPr lang="en-US" dirty="0" smtClean="0"/>
              <a:t> </a:t>
            </a:r>
            <a:r>
              <a:rPr lang="en-US" dirty="0" err="1" smtClean="0"/>
              <a:t>muốn</a:t>
            </a:r>
            <a:r>
              <a:rPr lang="en-US" dirty="0" smtClean="0"/>
              <a:t> ở </a:t>
            </a:r>
            <a:r>
              <a:rPr lang="en-US" dirty="0" err="1" smtClean="0"/>
              <a:t>đường</a:t>
            </a:r>
            <a:r>
              <a:rPr lang="en-US" dirty="0" smtClean="0"/>
              <a:t> </a:t>
            </a:r>
            <a:r>
              <a:rPr lang="en-US" dirty="0" err="1" smtClean="0"/>
              <a:t>tiêu</a:t>
            </a:r>
            <a:r>
              <a:rPr lang="en-US" dirty="0" smtClean="0"/>
              <a:t> </a:t>
            </a:r>
            <a:r>
              <a:rPr lang="en-US" dirty="0" err="1" smtClean="0"/>
              <a:t>hóa</a:t>
            </a:r>
            <a:r>
              <a:rPr lang="en-US" dirty="0" smtClean="0"/>
              <a:t>, </a:t>
            </a:r>
            <a:r>
              <a:rPr lang="en-US" dirty="0" err="1" smtClean="0"/>
              <a:t>nên</a:t>
            </a:r>
            <a:r>
              <a:rPr lang="en-US" dirty="0" smtClean="0"/>
              <a:t> </a:t>
            </a:r>
            <a:r>
              <a:rPr lang="en-US" b="1" dirty="0" err="1" smtClean="0"/>
              <a:t>dùng</a:t>
            </a:r>
            <a:r>
              <a:rPr lang="en-US" b="1" dirty="0" smtClean="0"/>
              <a:t> </a:t>
            </a:r>
            <a:r>
              <a:rPr lang="en-US" b="1" dirty="0" err="1" smtClean="0"/>
              <a:t>cùng</a:t>
            </a:r>
            <a:r>
              <a:rPr lang="en-US" b="1" dirty="0" smtClean="0"/>
              <a:t> </a:t>
            </a:r>
            <a:r>
              <a:rPr lang="en-US" b="1" dirty="0" err="1" smtClean="0"/>
              <a:t>bữa</a:t>
            </a:r>
            <a:r>
              <a:rPr lang="en-US" b="1" dirty="0" smtClean="0"/>
              <a:t> </a:t>
            </a:r>
            <a:r>
              <a:rPr lang="en-US" b="1" dirty="0" err="1" smtClean="0"/>
              <a:t>ăn</a:t>
            </a:r>
            <a:r>
              <a:rPr lang="en-US" b="1" dirty="0" smtClean="0"/>
              <a:t> </a:t>
            </a:r>
            <a:r>
              <a:rPr lang="en-US" b="1" dirty="0" err="1" smtClean="0"/>
              <a:t>và</a:t>
            </a:r>
            <a:r>
              <a:rPr lang="en-US" b="1" dirty="0" smtClean="0"/>
              <a:t> </a:t>
            </a:r>
            <a:r>
              <a:rPr lang="en-US" b="1" dirty="0" err="1" smtClean="0"/>
              <a:t>bắt</a:t>
            </a:r>
            <a:r>
              <a:rPr lang="en-US" b="1" dirty="0" smtClean="0"/>
              <a:t> </a:t>
            </a:r>
            <a:r>
              <a:rPr lang="en-US" b="1" dirty="0" err="1" smtClean="0"/>
              <a:t>đầu</a:t>
            </a:r>
            <a:r>
              <a:rPr lang="en-US" b="1" dirty="0" smtClean="0"/>
              <a:t> </a:t>
            </a:r>
            <a:r>
              <a:rPr lang="en-US" b="1" dirty="0" err="1" smtClean="0"/>
              <a:t>bằng</a:t>
            </a:r>
            <a:r>
              <a:rPr lang="en-US" b="1" dirty="0" smtClean="0"/>
              <a:t> </a:t>
            </a:r>
            <a:r>
              <a:rPr lang="en-US" b="1" dirty="0" err="1" smtClean="0"/>
              <a:t>liều</a:t>
            </a:r>
            <a:r>
              <a:rPr lang="en-US" b="1" dirty="0" smtClean="0"/>
              <a:t> </a:t>
            </a:r>
            <a:r>
              <a:rPr lang="en-US" b="1" dirty="0" err="1" smtClean="0"/>
              <a:t>thấp</a:t>
            </a:r>
            <a:r>
              <a:rPr lang="en-US" b="1" dirty="0" smtClean="0"/>
              <a:t> (500 mg/</a:t>
            </a:r>
            <a:r>
              <a:rPr lang="en-US" b="1" dirty="0" err="1" smtClean="0"/>
              <a:t>ngày</a:t>
            </a:r>
            <a:r>
              <a:rPr lang="en-US" dirty="0" smtClean="0"/>
              <a:t>)</a:t>
            </a:r>
          </a:p>
          <a:p>
            <a:pPr>
              <a:lnSpc>
                <a:spcPct val="150000"/>
              </a:lnSpc>
            </a:pPr>
            <a:r>
              <a:rPr lang="en-US" dirty="0" smtClean="0"/>
              <a:t>. </a:t>
            </a:r>
            <a:r>
              <a:rPr lang="en-US" dirty="0" err="1" smtClean="0"/>
              <a:t>Ngưỡng</a:t>
            </a:r>
            <a:r>
              <a:rPr lang="en-US" dirty="0" smtClean="0"/>
              <a:t> </a:t>
            </a:r>
            <a:r>
              <a:rPr lang="en-US" dirty="0" err="1" smtClean="0"/>
              <a:t>liều</a:t>
            </a:r>
            <a:r>
              <a:rPr lang="en-US" dirty="0" smtClean="0"/>
              <a:t> </a:t>
            </a:r>
            <a:r>
              <a:rPr lang="en-US" dirty="0" err="1" smtClean="0"/>
              <a:t>hiệu</a:t>
            </a:r>
            <a:r>
              <a:rPr lang="en-US" dirty="0" smtClean="0"/>
              <a:t> </a:t>
            </a:r>
            <a:r>
              <a:rPr lang="en-US" dirty="0" err="1" smtClean="0"/>
              <a:t>quả</a:t>
            </a:r>
            <a:r>
              <a:rPr lang="en-US" dirty="0" smtClean="0"/>
              <a:t> </a:t>
            </a:r>
            <a:r>
              <a:rPr lang="en-US" dirty="0" err="1" smtClean="0"/>
              <a:t>lâm</a:t>
            </a:r>
            <a:r>
              <a:rPr lang="en-US" dirty="0" smtClean="0"/>
              <a:t> </a:t>
            </a:r>
            <a:r>
              <a:rPr lang="en-US" dirty="0" err="1" smtClean="0"/>
              <a:t>sàng</a:t>
            </a:r>
            <a:r>
              <a:rPr lang="en-US" dirty="0" smtClean="0"/>
              <a:t> </a:t>
            </a:r>
            <a:r>
              <a:rPr lang="en-US" dirty="0" err="1" smtClean="0"/>
              <a:t>trong</a:t>
            </a:r>
            <a:r>
              <a:rPr lang="en-US" dirty="0" smtClean="0"/>
              <a:t> </a:t>
            </a:r>
            <a:r>
              <a:rPr lang="en-US" dirty="0" err="1" smtClean="0"/>
              <a:t>khoảng</a:t>
            </a:r>
            <a:r>
              <a:rPr lang="en-US" dirty="0" smtClean="0"/>
              <a:t> </a:t>
            </a:r>
            <a:r>
              <a:rPr lang="en-US" b="1" dirty="0" smtClean="0"/>
              <a:t>1500 mg </a:t>
            </a:r>
            <a:r>
              <a:rPr lang="en-US" b="1" dirty="0" err="1" smtClean="0"/>
              <a:t>đến</a:t>
            </a:r>
            <a:r>
              <a:rPr lang="en-US" b="1" dirty="0" smtClean="0"/>
              <a:t> 2550</a:t>
            </a:r>
            <a:r>
              <a:rPr lang="en-US" dirty="0" smtClean="0"/>
              <a:t>mg/</a:t>
            </a:r>
            <a:r>
              <a:rPr lang="en-US" dirty="0" err="1" smtClean="0"/>
              <a:t>ngày</a:t>
            </a:r>
            <a:r>
              <a:rPr lang="en-US" dirty="0" smtClean="0"/>
              <a:t>.</a:t>
            </a:r>
          </a:p>
          <a:p>
            <a:pPr>
              <a:lnSpc>
                <a:spcPct val="150000"/>
              </a:lnSpc>
            </a:pPr>
            <a:r>
              <a:rPr lang="en-US" dirty="0" err="1" smtClean="0">
                <a:solidFill>
                  <a:srgbClr val="FF0000"/>
                </a:solidFill>
              </a:rPr>
              <a:t>Chống</a:t>
            </a:r>
            <a:r>
              <a:rPr lang="en-US" dirty="0" smtClean="0">
                <a:solidFill>
                  <a:srgbClr val="FF0000"/>
                </a:solidFill>
              </a:rPr>
              <a:t> </a:t>
            </a:r>
            <a:r>
              <a:rPr lang="en-US" dirty="0" err="1" smtClean="0">
                <a:solidFill>
                  <a:srgbClr val="FF0000"/>
                </a:solidFill>
              </a:rPr>
              <a:t>chỉ</a:t>
            </a:r>
            <a:r>
              <a:rPr lang="en-US" dirty="0" smtClean="0">
                <a:solidFill>
                  <a:srgbClr val="FF0000"/>
                </a:solidFill>
              </a:rPr>
              <a:t> </a:t>
            </a:r>
            <a:r>
              <a:rPr lang="en-US" dirty="0" err="1" smtClean="0">
                <a:solidFill>
                  <a:srgbClr val="FF0000"/>
                </a:solidFill>
              </a:rPr>
              <a:t>định</a:t>
            </a:r>
            <a:r>
              <a:rPr lang="en-US" dirty="0" smtClean="0">
                <a:solidFill>
                  <a:srgbClr val="FF0000"/>
                </a:solidFill>
              </a:rPr>
              <a:t> </a:t>
            </a:r>
            <a:r>
              <a:rPr lang="en-US" dirty="0" smtClean="0"/>
              <a:t>: </a:t>
            </a:r>
            <a:r>
              <a:rPr lang="en-US" b="1" dirty="0" err="1" smtClean="0"/>
              <a:t>suy</a:t>
            </a:r>
            <a:r>
              <a:rPr lang="en-US" b="1" dirty="0" smtClean="0"/>
              <a:t> </a:t>
            </a:r>
            <a:r>
              <a:rPr lang="en-US" b="1" dirty="0" err="1" smtClean="0"/>
              <a:t>tim</a:t>
            </a:r>
            <a:r>
              <a:rPr lang="en-US" b="1" dirty="0" smtClean="0"/>
              <a:t> </a:t>
            </a:r>
            <a:r>
              <a:rPr lang="en-US" b="1" dirty="0" err="1" smtClean="0"/>
              <a:t>nặng</a:t>
            </a:r>
            <a:r>
              <a:rPr lang="en-US" b="1" dirty="0" smtClean="0"/>
              <a:t>, </a:t>
            </a:r>
            <a:r>
              <a:rPr lang="en-US" b="1" dirty="0" err="1" smtClean="0"/>
              <a:t>bệnh</a:t>
            </a:r>
            <a:r>
              <a:rPr lang="en-US" b="1" dirty="0" smtClean="0"/>
              <a:t> </a:t>
            </a:r>
            <a:r>
              <a:rPr lang="en-US" b="1" dirty="0" err="1" smtClean="0"/>
              <a:t>gan</a:t>
            </a:r>
            <a:r>
              <a:rPr lang="en-US" dirty="0" smtClean="0"/>
              <a:t> (</a:t>
            </a:r>
            <a:r>
              <a:rPr lang="en-US" dirty="0" err="1" smtClean="0"/>
              <a:t>kể</a:t>
            </a:r>
            <a:r>
              <a:rPr lang="en-US" dirty="0" smtClean="0"/>
              <a:t> </a:t>
            </a:r>
            <a:r>
              <a:rPr lang="en-US" dirty="0" err="1" smtClean="0"/>
              <a:t>cả</a:t>
            </a:r>
            <a:r>
              <a:rPr lang="en-US" dirty="0" smtClean="0"/>
              <a:t> </a:t>
            </a:r>
            <a:r>
              <a:rPr lang="en-US" dirty="0" err="1" smtClean="0"/>
              <a:t>nghiện</a:t>
            </a:r>
            <a:r>
              <a:rPr lang="en-US" dirty="0" smtClean="0"/>
              <a:t> </a:t>
            </a:r>
            <a:r>
              <a:rPr lang="en-US" dirty="0" err="1" smtClean="0"/>
              <a:t>rượu</a:t>
            </a:r>
            <a:r>
              <a:rPr lang="en-US" dirty="0" smtClean="0"/>
              <a:t>), </a:t>
            </a:r>
            <a:r>
              <a:rPr lang="en-US" dirty="0" err="1" smtClean="0"/>
              <a:t>bệnh</a:t>
            </a:r>
            <a:r>
              <a:rPr lang="en-US" dirty="0" smtClean="0"/>
              <a:t> </a:t>
            </a:r>
            <a:r>
              <a:rPr lang="en-US" dirty="0" err="1" smtClean="0"/>
              <a:t>thận</a:t>
            </a:r>
            <a:r>
              <a:rPr lang="en-US" dirty="0" smtClean="0"/>
              <a:t> </a:t>
            </a:r>
            <a:r>
              <a:rPr lang="en-US" b="1" dirty="0" smtClean="0"/>
              <a:t>(</a:t>
            </a:r>
            <a:r>
              <a:rPr lang="en-US" b="1" dirty="0" err="1" smtClean="0"/>
              <a:t>creatinin</a:t>
            </a:r>
            <a:r>
              <a:rPr lang="en-US" b="1" dirty="0" smtClean="0"/>
              <a:t> </a:t>
            </a:r>
            <a:r>
              <a:rPr lang="en-US" b="1" dirty="0" err="1" smtClean="0"/>
              <a:t>máu</a:t>
            </a:r>
            <a:r>
              <a:rPr lang="en-US" b="1" dirty="0" smtClean="0"/>
              <a:t> &gt; 160 </a:t>
            </a:r>
            <a:r>
              <a:rPr lang="en-US" b="1" dirty="0" err="1" smtClean="0"/>
              <a:t>μmol</a:t>
            </a:r>
            <a:r>
              <a:rPr lang="en-US" b="1" dirty="0" smtClean="0"/>
              <a:t>/l),</a:t>
            </a:r>
            <a:r>
              <a:rPr lang="en-US" dirty="0" smtClean="0"/>
              <a:t> </a:t>
            </a:r>
            <a:r>
              <a:rPr lang="en-US" dirty="0" err="1" smtClean="0"/>
              <a:t>người</a:t>
            </a:r>
            <a:r>
              <a:rPr lang="en-US" dirty="0" smtClean="0"/>
              <a:t> </a:t>
            </a:r>
            <a:r>
              <a:rPr lang="en-US" dirty="0" err="1" smtClean="0"/>
              <a:t>có</a:t>
            </a:r>
            <a:r>
              <a:rPr lang="en-US" dirty="0" smtClean="0"/>
              <a:t> </a:t>
            </a:r>
            <a:r>
              <a:rPr lang="en-US" dirty="0" err="1" smtClean="0"/>
              <a:t>tiền</a:t>
            </a:r>
            <a:r>
              <a:rPr lang="en-US" dirty="0" smtClean="0"/>
              <a:t> </a:t>
            </a:r>
            <a:r>
              <a:rPr lang="en-US" dirty="0" err="1" smtClean="0"/>
              <a:t>sử</a:t>
            </a:r>
            <a:r>
              <a:rPr lang="en-US" dirty="0" smtClean="0"/>
              <a:t> </a:t>
            </a:r>
            <a:r>
              <a:rPr lang="en-US" dirty="0" err="1" smtClean="0"/>
              <a:t>nhiễm</a:t>
            </a:r>
            <a:r>
              <a:rPr lang="en-US" dirty="0" smtClean="0"/>
              <a:t> </a:t>
            </a:r>
            <a:r>
              <a:rPr lang="en-US" dirty="0" err="1" smtClean="0"/>
              <a:t>toan</a:t>
            </a:r>
            <a:r>
              <a:rPr lang="en-US" dirty="0" smtClean="0"/>
              <a:t> lactic, do </a:t>
            </a:r>
            <a:r>
              <a:rPr lang="en-US" dirty="0" err="1" smtClean="0"/>
              <a:t>làm</a:t>
            </a:r>
            <a:r>
              <a:rPr lang="en-US" dirty="0" smtClean="0"/>
              <a:t> </a:t>
            </a:r>
            <a:r>
              <a:rPr lang="en-US" dirty="0" err="1" smtClean="0"/>
              <a:t>tăng</a:t>
            </a:r>
            <a:r>
              <a:rPr lang="en-US" dirty="0" smtClean="0"/>
              <a:t> </a:t>
            </a:r>
            <a:r>
              <a:rPr lang="en-US" dirty="0" err="1" smtClean="0"/>
              <a:t>nguy</a:t>
            </a:r>
            <a:r>
              <a:rPr lang="en-US" dirty="0" smtClean="0"/>
              <a:t> </a:t>
            </a:r>
            <a:r>
              <a:rPr lang="en-US" dirty="0" err="1" smtClean="0"/>
              <a:t>cơ</a:t>
            </a:r>
            <a:r>
              <a:rPr lang="en-US" dirty="0" smtClean="0"/>
              <a:t> </a:t>
            </a:r>
            <a:r>
              <a:rPr lang="en-US" dirty="0" err="1" smtClean="0"/>
              <a:t>nhiễm</a:t>
            </a:r>
            <a:r>
              <a:rPr lang="en-US" dirty="0" smtClean="0"/>
              <a:t> acid </a:t>
            </a:r>
            <a:r>
              <a:rPr lang="en-US" dirty="0" err="1" smtClean="0"/>
              <a:t>lactic,đang</a:t>
            </a:r>
            <a:r>
              <a:rPr lang="en-US" dirty="0" smtClean="0"/>
              <a:t> </a:t>
            </a:r>
            <a:r>
              <a:rPr lang="en-US" dirty="0" err="1" smtClean="0"/>
              <a:t>có</a:t>
            </a:r>
            <a:r>
              <a:rPr lang="en-US" dirty="0" smtClean="0"/>
              <a:t> </a:t>
            </a:r>
            <a:r>
              <a:rPr lang="en-US" dirty="0" err="1" smtClean="0"/>
              <a:t>nhồi</a:t>
            </a:r>
            <a:r>
              <a:rPr lang="en-US" dirty="0" smtClean="0"/>
              <a:t> </a:t>
            </a:r>
            <a:r>
              <a:rPr lang="en-US" dirty="0" err="1" smtClean="0"/>
              <a:t>máu</a:t>
            </a:r>
            <a:r>
              <a:rPr lang="en-US" dirty="0" smtClean="0"/>
              <a:t> </a:t>
            </a:r>
            <a:r>
              <a:rPr lang="en-US" dirty="0" err="1" smtClean="0"/>
              <a:t>cơ</a:t>
            </a:r>
            <a:r>
              <a:rPr lang="en-US" dirty="0" smtClean="0"/>
              <a:t> </a:t>
            </a:r>
            <a:r>
              <a:rPr lang="en-US" dirty="0" err="1" smtClean="0"/>
              <a:t>tim</a:t>
            </a:r>
            <a:r>
              <a:rPr lang="en-US" dirty="0" smtClean="0"/>
              <a:t>, shock </a:t>
            </a:r>
            <a:r>
              <a:rPr lang="en-US" dirty="0" err="1" smtClean="0"/>
              <a:t>nhiễm</a:t>
            </a:r>
            <a:r>
              <a:rPr lang="en-US" dirty="0" smtClean="0"/>
              <a:t> </a:t>
            </a:r>
            <a:r>
              <a:rPr lang="en-US" dirty="0" err="1" smtClean="0"/>
              <a:t>trùng</a:t>
            </a:r>
            <a:r>
              <a:rPr lang="en-US" dirty="0" smtClean="0"/>
              <a:t>…</a:t>
            </a:r>
          </a:p>
          <a:p>
            <a:pPr>
              <a:lnSpc>
                <a:spcPct val="150000"/>
              </a:lnSpc>
            </a:pPr>
            <a:endParaRPr lang="en-US"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99943"/>
            <a:ext cx="5382491" cy="4351338"/>
          </a:xfrm>
        </p:spPr>
        <p:txBody>
          <a:bodyPr>
            <a:normAutofit fontScale="85000" lnSpcReduction="10000"/>
          </a:bodyPr>
          <a:lstStyle/>
          <a:p>
            <a:pPr>
              <a:lnSpc>
                <a:spcPct val="170000"/>
              </a:lnSpc>
              <a:buNone/>
            </a:pP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Tăng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nhạy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cảm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cơ</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tổ</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chức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mỡ</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với</a:t>
            </a:r>
            <a:r>
              <a:rPr lang="en-US" dirty="0" smtClean="0">
                <a:latin typeface="Times New Roman" pitchFamily="18" charset="0"/>
                <a:cs typeface="Times New Roman" pitchFamily="18" charset="0"/>
              </a:rPr>
              <a:t> insulin </a:t>
            </a:r>
          </a:p>
          <a:p>
            <a:pPr>
              <a:lnSpc>
                <a:spcPct val="170000"/>
              </a:lnSpc>
              <a:buFontTx/>
              <a:buChar char="-"/>
            </a:pPr>
            <a:r>
              <a:rPr lang="en-US" dirty="0" err="1" smtClean="0">
                <a:latin typeface="Times New Roman" pitchFamily="18" charset="0"/>
                <a:cs typeface="Times New Roman" pitchFamily="18" charset="0"/>
              </a:rPr>
              <a:t>Ngăn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cản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quá</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trình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sản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xuất</a:t>
            </a:r>
            <a:r>
              <a:rPr lang="en-US" dirty="0" smtClean="0">
                <a:latin typeface="Times New Roman" pitchFamily="18" charset="0"/>
                <a:cs typeface="Times New Roman" pitchFamily="18" charset="0"/>
              </a:rPr>
              <a:t> glucose </a:t>
            </a:r>
            <a:r>
              <a:rPr lang="en-US" dirty="0" err="1" smtClean="0">
                <a:latin typeface="Times New Roman" pitchFamily="18" charset="0"/>
                <a:cs typeface="Times New Roman" pitchFamily="18" charset="0"/>
              </a:rPr>
              <a:t>từ</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gan</a:t>
            </a:r>
            <a:endParaRPr lang="en-US" dirty="0" smtClean="0">
              <a:latin typeface="Times New Roman" pitchFamily="18" charset="0"/>
              <a:cs typeface="Times New Roman" pitchFamily="18" charset="0"/>
            </a:endParaRPr>
          </a:p>
          <a:p>
            <a:pPr>
              <a:lnSpc>
                <a:spcPct val="170000"/>
              </a:lnSpc>
              <a:buFontTx/>
              <a:buChar char="-"/>
            </a:pPr>
            <a:r>
              <a:rPr lang="en-US" dirty="0" err="1" smtClean="0">
                <a:latin typeface="Times New Roman" pitchFamily="18" charset="0"/>
                <a:cs typeface="Times New Roman" pitchFamily="18" charset="0"/>
              </a:rPr>
              <a:t>Tác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dụng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phụ</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bao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gồm</a:t>
            </a:r>
            <a:r>
              <a:rPr lang="en-US"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tăng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cân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giữ</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nước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và</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rối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loạn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chức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năng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gan</a:t>
            </a:r>
            <a:r>
              <a:rPr lang="en-US" dirty="0" smtClean="0">
                <a:latin typeface="Times New Roman" pitchFamily="18" charset="0"/>
                <a:cs typeface="Times New Roman" pitchFamily="18" charset="0"/>
              </a:rPr>
              <a:t>. </a:t>
            </a:r>
          </a:p>
          <a:p>
            <a:pPr>
              <a:lnSpc>
                <a:spcPct val="170000"/>
              </a:lnSpc>
            </a:pPr>
            <a:endParaRPr lang="en-US" dirty="0" smtClean="0">
              <a:latin typeface="Times New Roman" pitchFamily="18" charset="0"/>
              <a:cs typeface="Times New Roman" pitchFamily="18" charset="0"/>
            </a:endParaRPr>
          </a:p>
          <a:p>
            <a:pPr>
              <a:lnSpc>
                <a:spcPct val="170000"/>
              </a:lnSpc>
            </a:pPr>
            <a:endParaRPr lang="en-US" dirty="0">
              <a:latin typeface="Times New Roman" pitchFamily="18" charset="0"/>
              <a:cs typeface="Times New Roman" pitchFamily="18" charset="0"/>
            </a:endParaRPr>
          </a:p>
        </p:txBody>
      </p:sp>
      <p:sp>
        <p:nvSpPr>
          <p:cNvPr id="4" name="Title 1"/>
          <p:cNvSpPr txBox="1">
            <a:spLocks/>
          </p:cNvSpPr>
          <p:nvPr/>
        </p:nvSpPr>
        <p:spPr>
          <a:xfrm>
            <a:off x="1219200" y="290927"/>
            <a:ext cx="10287000" cy="984106"/>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err="1" smtClean="0">
                <a:ln>
                  <a:noFill/>
                </a:ln>
                <a:solidFill>
                  <a:srgbClr val="FF0000"/>
                </a:solidFill>
                <a:effectLst/>
                <a:uLnTx/>
                <a:uFillTx/>
                <a:latin typeface="+mj-lt"/>
                <a:ea typeface="+mj-ea"/>
                <a:cs typeface="+mj-cs"/>
              </a:rPr>
              <a:t>Thiazolidinedione</a:t>
            </a:r>
            <a:r>
              <a:rPr kumimoji="0" lang="en-US" sz="4400" b="1" i="0" u="none" strike="noStrike" kern="1200" cap="none" spc="0" normalizeH="0" baseline="0" noProof="0" dirty="0" smtClean="0">
                <a:ln>
                  <a:noFill/>
                </a:ln>
                <a:solidFill>
                  <a:srgbClr val="FF0000"/>
                </a:solidFill>
                <a:effectLst/>
                <a:uLnTx/>
                <a:uFillTx/>
                <a:latin typeface="+mj-lt"/>
                <a:ea typeface="+mj-ea"/>
                <a:cs typeface="+mj-cs"/>
              </a:rPr>
              <a:t> ( TZD)</a:t>
            </a:r>
            <a:endParaRPr kumimoji="0" lang="en-US" sz="4400" b="0" i="0" u="none" strike="noStrike" kern="1200" cap="none" spc="0" normalizeH="0" baseline="0" noProof="0" dirty="0">
              <a:ln>
                <a:noFill/>
              </a:ln>
              <a:solidFill>
                <a:srgbClr val="FF0000"/>
              </a:solidFill>
              <a:effectLst/>
              <a:uLnTx/>
              <a:uFillTx/>
              <a:latin typeface="+mj-lt"/>
              <a:ea typeface="+mj-ea"/>
              <a:cs typeface="+mj-cs"/>
            </a:endParaRPr>
          </a:p>
        </p:txBody>
      </p:sp>
      <p:pic>
        <p:nvPicPr>
          <p:cNvPr id="168963" name="Picture 3"/>
          <p:cNvPicPr>
            <a:picLocks noChangeAspect="1" noChangeArrowheads="1"/>
          </p:cNvPicPr>
          <p:nvPr/>
        </p:nvPicPr>
        <p:blipFill>
          <a:blip r:embed="rId3" cstate="print"/>
          <a:srcRect/>
          <a:stretch>
            <a:fillRect/>
          </a:stretch>
        </p:blipFill>
        <p:spPr bwMode="auto">
          <a:xfrm>
            <a:off x="6359227" y="2202873"/>
            <a:ext cx="1828799" cy="1854777"/>
          </a:xfrm>
          <a:prstGeom prst="rect">
            <a:avLst/>
          </a:prstGeom>
          <a:noFill/>
          <a:ln w="9525">
            <a:noFill/>
            <a:miter lim="800000"/>
            <a:headEnd/>
            <a:tailEnd/>
          </a:ln>
        </p:spPr>
      </p:pic>
      <p:sp>
        <p:nvSpPr>
          <p:cNvPr id="8" name="TextBox 7"/>
          <p:cNvSpPr txBox="1"/>
          <p:nvPr/>
        </p:nvSpPr>
        <p:spPr>
          <a:xfrm>
            <a:off x="8146421" y="2701656"/>
            <a:ext cx="4042966" cy="646331"/>
          </a:xfrm>
          <a:prstGeom prst="rect">
            <a:avLst/>
          </a:prstGeom>
          <a:noFill/>
        </p:spPr>
        <p:txBody>
          <a:bodyPr wrap="none" rtlCol="0">
            <a:spAutoFit/>
          </a:bodyPr>
          <a:lstStyle/>
          <a:p>
            <a:r>
              <a:rPr lang="en-US" dirty="0" err="1" smtClean="0"/>
              <a:t>Tăng</a:t>
            </a:r>
            <a:r>
              <a:rPr lang="en-US" dirty="0" smtClean="0"/>
              <a:t> </a:t>
            </a:r>
            <a:r>
              <a:rPr lang="en-US" dirty="0" err="1" smtClean="0"/>
              <a:t>nguy</a:t>
            </a:r>
            <a:r>
              <a:rPr lang="en-US" dirty="0" smtClean="0"/>
              <a:t> </a:t>
            </a:r>
            <a:r>
              <a:rPr lang="en-US" dirty="0" err="1" smtClean="0"/>
              <a:t>cơ</a:t>
            </a:r>
            <a:r>
              <a:rPr lang="en-US" dirty="0" smtClean="0"/>
              <a:t> </a:t>
            </a:r>
            <a:r>
              <a:rPr lang="en-US" dirty="0" err="1" smtClean="0"/>
              <a:t>nhồi</a:t>
            </a:r>
            <a:r>
              <a:rPr lang="en-US" dirty="0" smtClean="0"/>
              <a:t> </a:t>
            </a:r>
            <a:r>
              <a:rPr lang="en-US" dirty="0" err="1" smtClean="0"/>
              <a:t>máu</a:t>
            </a:r>
            <a:r>
              <a:rPr lang="en-US" dirty="0" smtClean="0"/>
              <a:t> </a:t>
            </a:r>
            <a:r>
              <a:rPr lang="en-US" dirty="0" err="1" smtClean="0"/>
              <a:t>cơ</a:t>
            </a:r>
            <a:r>
              <a:rPr lang="en-US" dirty="0" smtClean="0"/>
              <a:t> </a:t>
            </a:r>
            <a:r>
              <a:rPr lang="en-US" dirty="0" err="1" smtClean="0"/>
              <a:t>tim</a:t>
            </a:r>
            <a:r>
              <a:rPr lang="en-US" dirty="0" smtClean="0"/>
              <a:t> </a:t>
            </a:r>
            <a:r>
              <a:rPr lang="en-US" dirty="0" err="1" smtClean="0"/>
              <a:t>và</a:t>
            </a:r>
            <a:r>
              <a:rPr lang="en-US" dirty="0" smtClean="0"/>
              <a:t> </a:t>
            </a:r>
            <a:r>
              <a:rPr lang="en-US" dirty="0" err="1" smtClean="0"/>
              <a:t>tử</a:t>
            </a:r>
            <a:r>
              <a:rPr lang="en-US" dirty="0" smtClean="0"/>
              <a:t> </a:t>
            </a:r>
            <a:r>
              <a:rPr lang="en-US" dirty="0" err="1" smtClean="0"/>
              <a:t>vong</a:t>
            </a:r>
            <a:endParaRPr lang="en-US" dirty="0" smtClean="0"/>
          </a:p>
          <a:p>
            <a:r>
              <a:rPr lang="en-US" dirty="0" err="1" smtClean="0"/>
              <a:t>Tăng</a:t>
            </a:r>
            <a:r>
              <a:rPr lang="en-US" dirty="0" smtClean="0"/>
              <a:t> </a:t>
            </a:r>
            <a:r>
              <a:rPr lang="en-US" dirty="0" err="1" smtClean="0"/>
              <a:t>nguy</a:t>
            </a:r>
            <a:r>
              <a:rPr lang="en-US" dirty="0" smtClean="0"/>
              <a:t> </a:t>
            </a:r>
            <a:r>
              <a:rPr lang="en-US" dirty="0" err="1" smtClean="0"/>
              <a:t>cơ</a:t>
            </a:r>
            <a:r>
              <a:rPr lang="en-US" dirty="0" smtClean="0"/>
              <a:t> </a:t>
            </a:r>
            <a:r>
              <a:rPr lang="en-US" dirty="0" err="1" smtClean="0"/>
              <a:t>ung</a:t>
            </a:r>
            <a:r>
              <a:rPr lang="en-US" dirty="0" smtClean="0"/>
              <a:t> </a:t>
            </a:r>
            <a:r>
              <a:rPr lang="en-US" dirty="0" err="1" smtClean="0"/>
              <a:t>thư</a:t>
            </a:r>
            <a:r>
              <a:rPr lang="en-US" dirty="0" smtClean="0"/>
              <a:t> </a:t>
            </a:r>
            <a:r>
              <a:rPr lang="en-US" dirty="0" err="1" smtClean="0"/>
              <a:t>bàng</a:t>
            </a:r>
            <a:r>
              <a:rPr lang="en-US" dirty="0" smtClean="0"/>
              <a:t> </a:t>
            </a:r>
            <a:r>
              <a:rPr lang="en-US" dirty="0" err="1" smtClean="0"/>
              <a:t>quang</a:t>
            </a:r>
            <a:endParaRPr lang="en-US" dirty="0"/>
          </a:p>
        </p:txBody>
      </p:sp>
      <p:sp>
        <p:nvSpPr>
          <p:cNvPr id="7" name="Rectangle 6"/>
          <p:cNvSpPr/>
          <p:nvPr/>
        </p:nvSpPr>
        <p:spPr>
          <a:xfrm>
            <a:off x="457200" y="5238937"/>
            <a:ext cx="8229600" cy="588174"/>
          </a:xfrm>
          <a:prstGeom prst="rect">
            <a:avLst/>
          </a:prstGeom>
        </p:spPr>
        <p:txBody>
          <a:bodyPr wrap="square">
            <a:spAutoFit/>
          </a:bodyPr>
          <a:lstStyle/>
          <a:p>
            <a:pPr algn="just">
              <a:lnSpc>
                <a:spcPct val="170000"/>
              </a:lnSpc>
              <a:spcBef>
                <a:spcPts val="0"/>
              </a:spcBef>
            </a:pPr>
            <a:r>
              <a:rPr lang="vi-VN" sz="2200" dirty="0">
                <a:latin typeface="Arial" pitchFamily="34" charset="0"/>
                <a:cs typeface="Arial" pitchFamily="34" charset="0"/>
              </a:rPr>
              <a:t>Pioglitazone</a:t>
            </a:r>
            <a:r>
              <a:rPr lang="en-US" sz="2200" dirty="0">
                <a:latin typeface="Arial" pitchFamily="34" charset="0"/>
                <a:cs typeface="Arial" pitchFamily="34" charset="0"/>
              </a:rPr>
              <a:t>: 15-45 mg/ </a:t>
            </a:r>
            <a:r>
              <a:rPr lang="en-US" sz="2200" dirty="0" err="1">
                <a:latin typeface="Arial" pitchFamily="34" charset="0"/>
                <a:cs typeface="Arial" pitchFamily="34" charset="0"/>
              </a:rPr>
              <a:t>ngày</a:t>
            </a:r>
            <a:r>
              <a:rPr lang="en-US" sz="2200" dirty="0">
                <a:latin typeface="Arial" pitchFamily="34" charset="0"/>
                <a:cs typeface="Arial" pitchFamily="34" charset="0"/>
              </a:rPr>
              <a:t> x 1 </a:t>
            </a:r>
            <a:r>
              <a:rPr lang="en-US" sz="2200" dirty="0" err="1">
                <a:latin typeface="Arial" pitchFamily="34" charset="0"/>
                <a:cs typeface="Arial" pitchFamily="34" charset="0"/>
              </a:rPr>
              <a:t>lần</a:t>
            </a:r>
            <a:r>
              <a:rPr lang="en-US" sz="2200" dirty="0">
                <a:latin typeface="Arial" pitchFamily="34" charset="0"/>
                <a:cs typeface="Arial" pitchFamily="34" charset="0"/>
              </a:rPr>
              <a:t>, </a:t>
            </a:r>
            <a:r>
              <a:rPr lang="en-US" sz="2200" dirty="0" err="1">
                <a:latin typeface="Arial" pitchFamily="34" charset="0"/>
                <a:cs typeface="Arial" pitchFamily="34" charset="0"/>
              </a:rPr>
              <a:t>trong</a:t>
            </a:r>
            <a:r>
              <a:rPr lang="en-US" sz="2200" dirty="0">
                <a:latin typeface="Arial" pitchFamily="34" charset="0"/>
                <a:cs typeface="Arial" pitchFamily="34" charset="0"/>
              </a:rPr>
              <a:t> </a:t>
            </a:r>
            <a:r>
              <a:rPr lang="en-US" sz="2200" dirty="0" err="1">
                <a:latin typeface="Arial" pitchFamily="34" charset="0"/>
                <a:cs typeface="Arial" pitchFamily="34" charset="0"/>
              </a:rPr>
              <a:t>hoặc</a:t>
            </a:r>
            <a:r>
              <a:rPr lang="en-US" sz="2200" dirty="0">
                <a:latin typeface="Arial" pitchFamily="34" charset="0"/>
                <a:cs typeface="Arial" pitchFamily="34" charset="0"/>
              </a:rPr>
              <a:t> </a:t>
            </a:r>
            <a:r>
              <a:rPr lang="en-US" sz="2200" dirty="0" err="1">
                <a:latin typeface="Arial" pitchFamily="34" charset="0"/>
                <a:cs typeface="Arial" pitchFamily="34" charset="0"/>
              </a:rPr>
              <a:t>ngoài</a:t>
            </a:r>
            <a:r>
              <a:rPr lang="en-US" sz="2200" dirty="0">
                <a:latin typeface="Arial" pitchFamily="34" charset="0"/>
                <a:cs typeface="Arial" pitchFamily="34" charset="0"/>
              </a:rPr>
              <a:t> </a:t>
            </a:r>
            <a:r>
              <a:rPr lang="en-US" sz="2200" dirty="0" err="1">
                <a:latin typeface="Arial" pitchFamily="34" charset="0"/>
                <a:cs typeface="Arial" pitchFamily="34" charset="0"/>
              </a:rPr>
              <a:t>bữa</a:t>
            </a:r>
            <a:r>
              <a:rPr lang="en-US" sz="2200" dirty="0">
                <a:latin typeface="Arial" pitchFamily="34" charset="0"/>
                <a:cs typeface="Arial" pitchFamily="34" charset="0"/>
              </a:rPr>
              <a:t> </a:t>
            </a:r>
            <a:r>
              <a:rPr lang="en-US" sz="2200" dirty="0" err="1">
                <a:latin typeface="Arial" pitchFamily="34" charset="0"/>
                <a:cs typeface="Arial" pitchFamily="34" charset="0"/>
              </a:rPr>
              <a:t>ăn</a:t>
            </a:r>
            <a:endParaRPr lang="en-US" sz="2200" dirty="0">
              <a:latin typeface="Arial" pitchFamily="34" charset="0"/>
              <a:cs typeface="Arial" pitchFamily="34" charset="0"/>
              <a:sym typeface="Wingdings" pitchFamily="2" charset="2"/>
            </a:endParaRPr>
          </a:p>
        </p:txBody>
      </p:sp>
      <p:sp>
        <p:nvSpPr>
          <p:cNvPr id="10" name="Rectangle 9"/>
          <p:cNvSpPr/>
          <p:nvPr/>
        </p:nvSpPr>
        <p:spPr>
          <a:xfrm>
            <a:off x="7819697" y="3865603"/>
            <a:ext cx="4372303" cy="563231"/>
          </a:xfrm>
          <a:prstGeom prst="rect">
            <a:avLst/>
          </a:prstGeom>
        </p:spPr>
        <p:txBody>
          <a:bodyPr wrap="square">
            <a:spAutoFit/>
          </a:bodyPr>
          <a:lstStyle/>
          <a:p>
            <a:pPr algn="just">
              <a:lnSpc>
                <a:spcPct val="170000"/>
              </a:lnSpc>
              <a:spcBef>
                <a:spcPts val="0"/>
              </a:spcBef>
              <a:buFontTx/>
              <a:buChar char="-"/>
            </a:pPr>
            <a:r>
              <a:rPr lang="en-US" dirty="0" err="1">
                <a:latin typeface="Arial" pitchFamily="34" charset="0"/>
                <a:cs typeface="Arial" pitchFamily="34" charset="0"/>
              </a:rPr>
              <a:t>Rosiglitazon</a:t>
            </a:r>
            <a:r>
              <a:rPr lang="en-US" dirty="0">
                <a:latin typeface="Arial" pitchFamily="34" charset="0"/>
                <a:cs typeface="Arial" pitchFamily="34" charset="0"/>
              </a:rPr>
              <a:t> </a:t>
            </a:r>
            <a:r>
              <a:rPr lang="en-US" dirty="0" err="1">
                <a:latin typeface="Arial" pitchFamily="34" charset="0"/>
                <a:cs typeface="Arial" pitchFamily="34" charset="0"/>
              </a:rPr>
              <a:t>đã</a:t>
            </a:r>
            <a:r>
              <a:rPr lang="en-US" dirty="0">
                <a:latin typeface="Arial" pitchFamily="34" charset="0"/>
                <a:cs typeface="Arial" pitchFamily="34" charset="0"/>
              </a:rPr>
              <a:t> </a:t>
            </a:r>
            <a:r>
              <a:rPr lang="en-US" dirty="0" err="1">
                <a:latin typeface="Arial" pitchFamily="34" charset="0"/>
                <a:cs typeface="Arial" pitchFamily="34" charset="0"/>
              </a:rPr>
              <a:t>rút</a:t>
            </a:r>
            <a:r>
              <a:rPr lang="en-US" dirty="0">
                <a:latin typeface="Arial" pitchFamily="34" charset="0"/>
                <a:cs typeface="Arial" pitchFamily="34" charset="0"/>
              </a:rPr>
              <a:t> </a:t>
            </a:r>
            <a:r>
              <a:rPr lang="en-US" dirty="0" err="1">
                <a:latin typeface="Arial" pitchFamily="34" charset="0"/>
                <a:cs typeface="Arial" pitchFamily="34" charset="0"/>
              </a:rPr>
              <a:t>khỏi</a:t>
            </a:r>
            <a:r>
              <a:rPr lang="en-US" dirty="0">
                <a:latin typeface="Arial" pitchFamily="34" charset="0"/>
                <a:cs typeface="Arial" pitchFamily="34" charset="0"/>
              </a:rPr>
              <a:t> </a:t>
            </a:r>
            <a:r>
              <a:rPr lang="en-US" dirty="0" err="1">
                <a:latin typeface="Arial" pitchFamily="34" charset="0"/>
                <a:cs typeface="Arial" pitchFamily="34" charset="0"/>
              </a:rPr>
              <a:t>thị</a:t>
            </a:r>
            <a:r>
              <a:rPr lang="en-US" dirty="0">
                <a:latin typeface="Arial" pitchFamily="34" charset="0"/>
                <a:cs typeface="Arial" pitchFamily="34" charset="0"/>
              </a:rPr>
              <a:t> </a:t>
            </a:r>
            <a:r>
              <a:rPr lang="en-US" dirty="0" err="1" smtClean="0">
                <a:latin typeface="Arial" pitchFamily="34" charset="0"/>
                <a:cs typeface="Arial" pitchFamily="34" charset="0"/>
              </a:rPr>
              <a:t>trường</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hinh nen dep\tải xuống.jpg"/>
          <p:cNvPicPr>
            <a:picLocks noGrp="1" noChangeAspect="1" noChangeArrowheads="1"/>
          </p:cNvPicPr>
          <p:nvPr>
            <p:ph idx="1"/>
          </p:nvPr>
        </p:nvPicPr>
        <p:blipFill>
          <a:blip r:embed="rId2" cstate="print"/>
          <a:srcRect/>
          <a:stretch>
            <a:fillRect/>
          </a:stretch>
        </p:blipFill>
        <p:spPr bwMode="auto">
          <a:xfrm>
            <a:off x="2516335" y="2963954"/>
            <a:ext cx="3789801" cy="3156197"/>
          </a:xfrm>
          <a:prstGeom prst="rect">
            <a:avLst/>
          </a:prstGeom>
          <a:noFill/>
        </p:spPr>
      </p:pic>
      <p:pic>
        <p:nvPicPr>
          <p:cNvPr id="1027" name="Picture 3" descr="D:\hinh nen dep\tải xuống (6).jpg"/>
          <p:cNvPicPr>
            <a:picLocks noChangeAspect="1" noChangeArrowheads="1"/>
          </p:cNvPicPr>
          <p:nvPr/>
        </p:nvPicPr>
        <p:blipFill>
          <a:blip r:embed="rId3" cstate="print"/>
          <a:srcRect/>
          <a:stretch>
            <a:fillRect/>
          </a:stretch>
        </p:blipFill>
        <p:spPr bwMode="auto">
          <a:xfrm>
            <a:off x="536028" y="662122"/>
            <a:ext cx="3499517" cy="2749934"/>
          </a:xfrm>
          <a:prstGeom prst="rect">
            <a:avLst/>
          </a:prstGeom>
          <a:noFill/>
        </p:spPr>
      </p:pic>
      <p:pic>
        <p:nvPicPr>
          <p:cNvPr id="1028" name="Picture 4" descr="D:\hinh nen dep\tải xuống (7).jpg"/>
          <p:cNvPicPr>
            <a:picLocks noChangeAspect="1" noChangeArrowheads="1"/>
          </p:cNvPicPr>
          <p:nvPr/>
        </p:nvPicPr>
        <p:blipFill>
          <a:blip r:embed="rId4" cstate="print"/>
          <a:srcRect/>
          <a:stretch>
            <a:fillRect/>
          </a:stretch>
        </p:blipFill>
        <p:spPr bwMode="auto">
          <a:xfrm>
            <a:off x="4319752" y="441435"/>
            <a:ext cx="5801710" cy="2548222"/>
          </a:xfrm>
          <a:prstGeom prst="rect">
            <a:avLst/>
          </a:prstGeom>
          <a:noFill/>
        </p:spPr>
      </p:pic>
      <p:pic>
        <p:nvPicPr>
          <p:cNvPr id="1029" name="Picture 5" descr="D:\hinh nen dep\tải xuống (8).jpg"/>
          <p:cNvPicPr>
            <a:picLocks noChangeAspect="1" noChangeArrowheads="1"/>
          </p:cNvPicPr>
          <p:nvPr/>
        </p:nvPicPr>
        <p:blipFill>
          <a:blip r:embed="rId5" cstate="print"/>
          <a:srcRect/>
          <a:stretch>
            <a:fillRect/>
          </a:stretch>
        </p:blipFill>
        <p:spPr bwMode="auto">
          <a:xfrm>
            <a:off x="6669858" y="2600324"/>
            <a:ext cx="4697079" cy="3343275"/>
          </a:xfrm>
          <a:prstGeom prst="rect">
            <a:avLst/>
          </a:prstGeom>
          <a:noFill/>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1445" y="1695205"/>
            <a:ext cx="10515600" cy="1325563"/>
          </a:xfrm>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n-US" dirty="0" err="1" smtClean="0"/>
              <a:t>Nhóm</a:t>
            </a:r>
            <a:r>
              <a:rPr lang="en-US" dirty="0" smtClean="0"/>
              <a:t> </a:t>
            </a:r>
            <a:r>
              <a:rPr lang="en-US" dirty="0" err="1" smtClean="0"/>
              <a:t>kích</a:t>
            </a:r>
            <a:r>
              <a:rPr lang="en-US" dirty="0" smtClean="0"/>
              <a:t> </a:t>
            </a:r>
            <a:r>
              <a:rPr lang="en-US" dirty="0" err="1" smtClean="0"/>
              <a:t>thích</a:t>
            </a:r>
            <a:r>
              <a:rPr lang="en-US" dirty="0" smtClean="0"/>
              <a:t> </a:t>
            </a:r>
            <a:r>
              <a:rPr lang="en-US" dirty="0" err="1" smtClean="0"/>
              <a:t>tụy</a:t>
            </a:r>
            <a:r>
              <a:rPr lang="en-US" dirty="0" smtClean="0"/>
              <a:t> </a:t>
            </a:r>
            <a:r>
              <a:rPr lang="en-US" dirty="0" err="1" smtClean="0"/>
              <a:t>tiết</a:t>
            </a:r>
            <a:r>
              <a:rPr lang="en-US" dirty="0" smtClean="0"/>
              <a:t> insulin</a:t>
            </a:r>
            <a:endParaRPr lang="en-US"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78766"/>
          </a:xfrm>
        </p:spPr>
        <p:style>
          <a:lnRef idx="2">
            <a:schemeClr val="accent2"/>
          </a:lnRef>
          <a:fillRef idx="1">
            <a:schemeClr val="lt1"/>
          </a:fillRef>
          <a:effectRef idx="0">
            <a:schemeClr val="accent2"/>
          </a:effectRef>
          <a:fontRef idx="minor">
            <a:schemeClr val="dk1"/>
          </a:fontRef>
        </p:style>
        <p:txBody>
          <a:bodyPr/>
          <a:lstStyle/>
          <a:p>
            <a:pPr algn="ctr"/>
            <a:r>
              <a:rPr lang="en-US" b="1" dirty="0" err="1" smtClean="0">
                <a:solidFill>
                  <a:srgbClr val="FF0000"/>
                </a:solidFill>
              </a:rPr>
              <a:t>Sulphonylurea</a:t>
            </a:r>
            <a:endParaRPr lang="en-US" dirty="0">
              <a:solidFill>
                <a:srgbClr val="FF0000"/>
              </a:solidFill>
            </a:endParaRPr>
          </a:p>
        </p:txBody>
      </p:sp>
      <p:sp>
        <p:nvSpPr>
          <p:cNvPr id="2049" name="Rectangle 1"/>
          <p:cNvSpPr>
            <a:spLocks noChangeArrowheads="1"/>
          </p:cNvSpPr>
          <p:nvPr/>
        </p:nvSpPr>
        <p:spPr bwMode="auto">
          <a:xfrm>
            <a:off x="1191491" y="1674272"/>
            <a:ext cx="9254836" cy="3970318"/>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2400" b="0"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sz="2400" b="0" i="0" u="none" strike="noStrike" cap="none" normalizeH="0" baseline="0" dirty="0" err="1" smtClean="0">
                <a:ln>
                  <a:noFill/>
                </a:ln>
                <a:solidFill>
                  <a:srgbClr val="333333"/>
                </a:solidFill>
                <a:effectLst/>
                <a:latin typeface="Helvetica"/>
                <a:ea typeface="Times New Roman" pitchFamily="18" charset="0"/>
                <a:cs typeface="Times New Roman" pitchFamily="18" charset="0"/>
              </a:rPr>
              <a:t>k</a:t>
            </a:r>
            <a:r>
              <a:rPr kumimoji="0" lang="en-US" sz="2400" b="0" i="0" u="none" strike="noStrike" cap="none" normalizeH="0" baseline="0" dirty="0" err="1" smtClean="0">
                <a:ln>
                  <a:noFill/>
                </a:ln>
                <a:solidFill>
                  <a:srgbClr val="333333"/>
                </a:solidFill>
                <a:effectLst/>
                <a:latin typeface="Calibri"/>
                <a:ea typeface="Times New Roman" pitchFamily="18" charset="0"/>
                <a:cs typeface="Times New Roman" pitchFamily="18" charset="0"/>
              </a:rPr>
              <a:t>í</a:t>
            </a:r>
            <a:r>
              <a:rPr kumimoji="0" lang="en-US" sz="2400" b="0" i="0" u="none" strike="noStrike" cap="none" normalizeH="0" baseline="0" dirty="0" err="1" smtClean="0">
                <a:ln>
                  <a:noFill/>
                </a:ln>
                <a:solidFill>
                  <a:srgbClr val="333333"/>
                </a:solidFill>
                <a:effectLst/>
                <a:latin typeface="Helvetica"/>
                <a:ea typeface="Times New Roman" pitchFamily="18" charset="0"/>
                <a:cs typeface="Times New Roman" pitchFamily="18" charset="0"/>
              </a:rPr>
              <a:t>ch</a:t>
            </a:r>
            <a:r>
              <a:rPr kumimoji="0" lang="en-US" sz="2400" b="0"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sz="2400" b="1" i="0" u="none" strike="noStrike" cap="none" normalizeH="0" baseline="0" dirty="0" err="1" smtClean="0">
                <a:ln>
                  <a:noFill/>
                </a:ln>
                <a:solidFill>
                  <a:srgbClr val="333333"/>
                </a:solidFill>
                <a:effectLst/>
                <a:latin typeface="Helvetica"/>
                <a:ea typeface="Times New Roman" pitchFamily="18" charset="0"/>
                <a:cs typeface="Times New Roman" pitchFamily="18" charset="0"/>
              </a:rPr>
              <a:t>th</a:t>
            </a:r>
            <a:r>
              <a:rPr kumimoji="0" lang="en-US" sz="2400" b="1" i="0" u="none" strike="noStrike" cap="none" normalizeH="0" baseline="0" dirty="0" err="1" smtClean="0">
                <a:ln>
                  <a:noFill/>
                </a:ln>
                <a:solidFill>
                  <a:srgbClr val="333333"/>
                </a:solidFill>
                <a:effectLst/>
                <a:latin typeface="Calibri"/>
                <a:ea typeface="Times New Roman" pitchFamily="18" charset="0"/>
                <a:cs typeface="Times New Roman" pitchFamily="18" charset="0"/>
              </a:rPr>
              <a:t>í</a:t>
            </a:r>
            <a:r>
              <a:rPr kumimoji="0" lang="en-US" sz="2400" b="1" i="0" u="none" strike="noStrike" cap="none" normalizeH="0" baseline="0" dirty="0" err="1" smtClean="0">
                <a:ln>
                  <a:noFill/>
                </a:ln>
                <a:solidFill>
                  <a:srgbClr val="333333"/>
                </a:solidFill>
                <a:effectLst/>
                <a:latin typeface="Helvetica"/>
                <a:ea typeface="Times New Roman" pitchFamily="18" charset="0"/>
                <a:cs typeface="Times New Roman" pitchFamily="18" charset="0"/>
              </a:rPr>
              <a:t>ch</a:t>
            </a:r>
            <a:r>
              <a:rPr kumimoji="0" lang="en-US" sz="2400" b="1"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sz="2400" b="1" i="0" u="none" strike="noStrike" cap="none" normalizeH="0" baseline="0" dirty="0" err="1" smtClean="0">
                <a:ln>
                  <a:noFill/>
                </a:ln>
                <a:solidFill>
                  <a:srgbClr val="333333"/>
                </a:solidFill>
                <a:effectLst/>
                <a:latin typeface="Helvetica"/>
                <a:ea typeface="Times New Roman" pitchFamily="18" charset="0"/>
                <a:cs typeface="Times New Roman" pitchFamily="18" charset="0"/>
              </a:rPr>
              <a:t>tụy</a:t>
            </a:r>
            <a:r>
              <a:rPr kumimoji="0" lang="en-US" sz="2400" b="1"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sz="2400" b="1" i="0" u="none" strike="noStrike" cap="none" normalizeH="0" baseline="0" dirty="0" err="1" smtClean="0">
                <a:ln>
                  <a:noFill/>
                </a:ln>
                <a:solidFill>
                  <a:srgbClr val="333333"/>
                </a:solidFill>
                <a:effectLst/>
                <a:latin typeface="Helvetica"/>
                <a:ea typeface="Times New Roman" pitchFamily="18" charset="0"/>
                <a:cs typeface="Times New Roman" pitchFamily="18" charset="0"/>
              </a:rPr>
              <a:t>tiết</a:t>
            </a:r>
            <a:r>
              <a:rPr kumimoji="0" lang="en-US" sz="2400" b="1"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sz="2400" b="1" i="0" u="none" strike="noStrike" cap="none" normalizeH="0" baseline="0" dirty="0" err="1" smtClean="0">
                <a:ln>
                  <a:noFill/>
                </a:ln>
                <a:solidFill>
                  <a:srgbClr val="333333"/>
                </a:solidFill>
                <a:effectLst/>
                <a:latin typeface="Helvetica"/>
                <a:ea typeface="Times New Roman" pitchFamily="18" charset="0"/>
                <a:cs typeface="Times New Roman" pitchFamily="18" charset="0"/>
              </a:rPr>
              <a:t>tiết</a:t>
            </a:r>
            <a:r>
              <a:rPr kumimoji="0" lang="en-US" sz="2400" b="1" i="0" u="none" strike="noStrike" cap="none" normalizeH="0" dirty="0" smtClean="0">
                <a:ln>
                  <a:noFill/>
                </a:ln>
                <a:solidFill>
                  <a:srgbClr val="333333"/>
                </a:solidFill>
                <a:effectLst/>
                <a:latin typeface="Helvetica"/>
                <a:ea typeface="Times New Roman" pitchFamily="18" charset="0"/>
                <a:cs typeface="Times New Roman" pitchFamily="18" charset="0"/>
              </a:rPr>
              <a:t> insulin</a:t>
            </a:r>
            <a:endParaRPr kumimoji="0" lang="en-US" sz="2400" b="1" i="0" u="none" strike="noStrike" cap="none" normalizeH="0" baseline="0" dirty="0" smtClean="0">
              <a:ln>
                <a:noFill/>
              </a:ln>
              <a:solidFill>
                <a:srgbClr val="333333"/>
              </a:solidFill>
              <a:effectLst/>
              <a:latin typeface="Helvetica"/>
              <a:ea typeface="Times New Roman" pitchFamily="18" charset="0"/>
              <a:cs typeface="Times New Roman" pitchFamily="18" charset="0"/>
            </a:endParaRPr>
          </a:p>
          <a:p>
            <a:pPr marL="0" marR="0" lvl="0" indent="0" algn="just" defTabSz="914400" rtl="0" eaLnBrk="1" fontAlgn="base" latinLnBrk="0" hangingPunct="1">
              <a:lnSpc>
                <a:spcPct val="150000"/>
              </a:lnSpc>
              <a:spcBef>
                <a:spcPct val="0"/>
              </a:spcBef>
              <a:spcAft>
                <a:spcPct val="0"/>
              </a:spcAft>
              <a:buClrTx/>
              <a:buSzTx/>
              <a:buFontTx/>
              <a:buNone/>
              <a:tabLst/>
            </a:pPr>
            <a:r>
              <a:rPr kumimoji="0" lang="en-US" sz="2400" b="1" i="0" u="none" strike="noStrike" cap="none" normalizeH="0" baseline="0" dirty="0" smtClean="0">
                <a:ln>
                  <a:noFill/>
                </a:ln>
                <a:solidFill>
                  <a:srgbClr val="333333"/>
                </a:solidFill>
                <a:effectLst/>
                <a:latin typeface="Helvetica"/>
                <a:ea typeface="Times New Roman" pitchFamily="18" charset="0"/>
                <a:cs typeface="Times New Roman" pitchFamily="18" charset="0"/>
              </a:rPr>
              <a:t>CCĐ:</a:t>
            </a:r>
            <a:r>
              <a:rPr kumimoji="0" lang="en-US" sz="2400" b="1" i="0" u="none" strike="noStrike" cap="none" normalizeH="0" dirty="0" smtClean="0">
                <a:ln>
                  <a:noFill/>
                </a:ln>
                <a:solidFill>
                  <a:srgbClr val="333333"/>
                </a:solidFill>
                <a:effectLst/>
                <a:latin typeface="Helvetica"/>
                <a:ea typeface="Times New Roman" pitchFamily="18" charset="0"/>
                <a:cs typeface="Times New Roman" pitchFamily="18" charset="0"/>
              </a:rPr>
              <a:t> </a:t>
            </a:r>
            <a:r>
              <a:rPr kumimoji="0" lang="en-US" sz="2400" b="1" i="0" u="none" strike="noStrike" cap="none" normalizeH="0" baseline="0" dirty="0" err="1" smtClean="0">
                <a:ln>
                  <a:noFill/>
                </a:ln>
                <a:solidFill>
                  <a:srgbClr val="333333"/>
                </a:solidFill>
                <a:effectLst/>
                <a:latin typeface="Helvetica"/>
                <a:ea typeface="Times New Roman" pitchFamily="18" charset="0"/>
                <a:cs typeface="Times New Roman" pitchFamily="18" charset="0"/>
              </a:rPr>
              <a:t>người</a:t>
            </a:r>
            <a:r>
              <a:rPr kumimoji="0" lang="en-US" sz="2400" b="1"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sz="2400" b="1" i="0" u="none" strike="noStrike" cap="none" normalizeH="0" baseline="0" dirty="0" err="1" smtClean="0">
                <a:ln>
                  <a:noFill/>
                </a:ln>
                <a:solidFill>
                  <a:srgbClr val="333333"/>
                </a:solidFill>
                <a:effectLst/>
                <a:latin typeface="Helvetica"/>
                <a:ea typeface="Times New Roman" pitchFamily="18" charset="0"/>
                <a:cs typeface="Times New Roman" pitchFamily="18" charset="0"/>
              </a:rPr>
              <a:t>bệnh</a:t>
            </a:r>
            <a:r>
              <a:rPr kumimoji="0" lang="en-US" sz="2400" b="1"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sz="2400" b="1" i="0" u="none" strike="noStrike" cap="none" normalizeH="0" baseline="0" dirty="0" err="1" smtClean="0">
                <a:ln>
                  <a:noFill/>
                </a:ln>
                <a:solidFill>
                  <a:srgbClr val="333333"/>
                </a:solidFill>
                <a:effectLst/>
                <a:latin typeface="Helvetica"/>
                <a:ea typeface="Times New Roman" pitchFamily="18" charset="0"/>
                <a:cs typeface="Times New Roman" pitchFamily="18" charset="0"/>
              </a:rPr>
              <a:t>đ</a:t>
            </a:r>
            <a:r>
              <a:rPr kumimoji="0" lang="en-US" sz="2400" b="1" i="0" u="none" strike="noStrike" cap="none" normalizeH="0" baseline="0" dirty="0" err="1" smtClean="0">
                <a:ln>
                  <a:noFill/>
                </a:ln>
                <a:solidFill>
                  <a:srgbClr val="333333"/>
                </a:solidFill>
                <a:effectLst/>
                <a:latin typeface="Calibri"/>
                <a:ea typeface="Times New Roman" pitchFamily="18" charset="0"/>
                <a:cs typeface="Times New Roman" pitchFamily="18" charset="0"/>
              </a:rPr>
              <a:t>á</a:t>
            </a:r>
            <a:r>
              <a:rPr kumimoji="0" lang="en-US" sz="2400" b="1" i="0" u="none" strike="noStrike" cap="none" normalizeH="0" baseline="0" dirty="0" err="1" smtClean="0">
                <a:ln>
                  <a:noFill/>
                </a:ln>
                <a:solidFill>
                  <a:srgbClr val="333333"/>
                </a:solidFill>
                <a:effectLst/>
                <a:latin typeface="Helvetica"/>
                <a:ea typeface="Times New Roman" pitchFamily="18" charset="0"/>
                <a:cs typeface="Times New Roman" pitchFamily="18" charset="0"/>
              </a:rPr>
              <a:t>i</a:t>
            </a:r>
            <a:r>
              <a:rPr kumimoji="0" lang="en-US" sz="2400" b="1"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sz="2400" b="1" i="0" u="none" strike="noStrike" cap="none" normalizeH="0" baseline="0" dirty="0" err="1" smtClean="0">
                <a:ln>
                  <a:noFill/>
                </a:ln>
                <a:solidFill>
                  <a:srgbClr val="333333"/>
                </a:solidFill>
                <a:effectLst/>
                <a:latin typeface="Helvetica"/>
                <a:ea typeface="Times New Roman" pitchFamily="18" charset="0"/>
                <a:cs typeface="Times New Roman" pitchFamily="18" charset="0"/>
              </a:rPr>
              <a:t>th</a:t>
            </a:r>
            <a:r>
              <a:rPr kumimoji="0" lang="en-US" sz="2400" b="1" i="0" u="none" strike="noStrike" cap="none" normalizeH="0" baseline="0" dirty="0" err="1" smtClean="0">
                <a:ln>
                  <a:noFill/>
                </a:ln>
                <a:solidFill>
                  <a:srgbClr val="333333"/>
                </a:solidFill>
                <a:effectLst/>
                <a:latin typeface="Calibri"/>
                <a:ea typeface="Times New Roman" pitchFamily="18" charset="0"/>
                <a:cs typeface="Times New Roman" pitchFamily="18" charset="0"/>
              </a:rPr>
              <a:t>á</a:t>
            </a:r>
            <a:r>
              <a:rPr kumimoji="0" lang="en-US" sz="2400" b="1" i="0" u="none" strike="noStrike" cap="none" normalizeH="0" baseline="0" dirty="0" err="1" smtClean="0">
                <a:ln>
                  <a:noFill/>
                </a:ln>
                <a:solidFill>
                  <a:srgbClr val="333333"/>
                </a:solidFill>
                <a:effectLst/>
                <a:latin typeface="Helvetica"/>
                <a:ea typeface="Times New Roman" pitchFamily="18" charset="0"/>
                <a:cs typeface="Times New Roman" pitchFamily="18" charset="0"/>
              </a:rPr>
              <a:t>o</a:t>
            </a:r>
            <a:r>
              <a:rPr kumimoji="0" lang="en-US" sz="2400" b="1"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sz="2400" b="1" i="0" u="none" strike="noStrike" cap="none" normalizeH="0" baseline="0" dirty="0" err="1" smtClean="0">
                <a:ln>
                  <a:noFill/>
                </a:ln>
                <a:solidFill>
                  <a:srgbClr val="333333"/>
                </a:solidFill>
                <a:effectLst/>
                <a:latin typeface="Helvetica"/>
                <a:ea typeface="Times New Roman" pitchFamily="18" charset="0"/>
                <a:cs typeface="Times New Roman" pitchFamily="18" charset="0"/>
              </a:rPr>
              <a:t>đường</a:t>
            </a:r>
            <a:r>
              <a:rPr kumimoji="0" lang="en-US" sz="2400" b="1"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sz="2400" b="1" i="0" u="none" strike="noStrike" cap="none" normalizeH="0" baseline="0" dirty="0" err="1" smtClean="0">
                <a:ln>
                  <a:noFill/>
                </a:ln>
                <a:solidFill>
                  <a:srgbClr val="333333"/>
                </a:solidFill>
                <a:effectLst/>
                <a:latin typeface="Helvetica"/>
                <a:ea typeface="Times New Roman" pitchFamily="18" charset="0"/>
                <a:cs typeface="Times New Roman" pitchFamily="18" charset="0"/>
              </a:rPr>
              <a:t>týp</a:t>
            </a:r>
            <a:r>
              <a:rPr kumimoji="0" lang="en-US" sz="2400" b="1" i="0" u="none" strike="noStrike" cap="none" normalizeH="0" baseline="0" dirty="0" smtClean="0">
                <a:ln>
                  <a:noFill/>
                </a:ln>
                <a:solidFill>
                  <a:srgbClr val="333333"/>
                </a:solidFill>
                <a:effectLst/>
                <a:latin typeface="Helvetica"/>
                <a:ea typeface="Times New Roman" pitchFamily="18" charset="0"/>
                <a:cs typeface="Times New Roman" pitchFamily="18" charset="0"/>
              </a:rPr>
              <a:t> 1,</a:t>
            </a:r>
            <a:r>
              <a:rPr kumimoji="0" lang="en-US" sz="2400" b="0"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sz="2400" b="0" i="0" u="none" strike="noStrike" cap="none" normalizeH="0" baseline="0" dirty="0" err="1" smtClean="0">
                <a:ln>
                  <a:noFill/>
                </a:ln>
                <a:solidFill>
                  <a:srgbClr val="333333"/>
                </a:solidFill>
                <a:effectLst/>
                <a:latin typeface="Helvetica"/>
                <a:ea typeface="Times New Roman" pitchFamily="18" charset="0"/>
                <a:cs typeface="Times New Roman" pitchFamily="18" charset="0"/>
              </a:rPr>
              <a:t>nhiễm</a:t>
            </a:r>
            <a:r>
              <a:rPr kumimoji="0" lang="en-US" sz="2400" b="0"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sz="2400" b="0" i="0" u="none" strike="noStrike" cap="none" normalizeH="0" baseline="0" dirty="0" err="1" smtClean="0">
                <a:ln>
                  <a:noFill/>
                </a:ln>
                <a:solidFill>
                  <a:srgbClr val="333333"/>
                </a:solidFill>
                <a:effectLst/>
                <a:latin typeface="Helvetica"/>
                <a:ea typeface="Times New Roman" pitchFamily="18" charset="0"/>
                <a:cs typeface="Times New Roman" pitchFamily="18" charset="0"/>
              </a:rPr>
              <a:t>toan</a:t>
            </a:r>
            <a:r>
              <a:rPr kumimoji="0" lang="en-US" sz="2400" b="0"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sz="2400" b="0" i="0" u="none" strike="noStrike" cap="none" normalizeH="0" baseline="0" dirty="0" err="1" smtClean="0">
                <a:ln>
                  <a:noFill/>
                </a:ln>
                <a:solidFill>
                  <a:srgbClr val="333333"/>
                </a:solidFill>
                <a:effectLst/>
                <a:latin typeface="Helvetica"/>
                <a:ea typeface="Times New Roman" pitchFamily="18" charset="0"/>
                <a:cs typeface="Times New Roman" pitchFamily="18" charset="0"/>
              </a:rPr>
              <a:t>ceton</a:t>
            </a:r>
            <a:r>
              <a:rPr kumimoji="0" lang="en-US" sz="2400" b="0"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sz="2400" b="0" i="0" u="none" strike="noStrike" cap="none" normalizeH="0" baseline="0" dirty="0" err="1" smtClean="0">
                <a:ln>
                  <a:noFill/>
                </a:ln>
                <a:solidFill>
                  <a:srgbClr val="333333"/>
                </a:solidFill>
                <a:effectLst/>
                <a:latin typeface="Helvetica"/>
                <a:ea typeface="Times New Roman" pitchFamily="18" charset="0"/>
                <a:cs typeface="Times New Roman" pitchFamily="18" charset="0"/>
              </a:rPr>
              <a:t>người</a:t>
            </a:r>
            <a:r>
              <a:rPr kumimoji="0" lang="en-US" sz="2400" b="0"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sz="2400" b="0" i="0" u="none" strike="noStrike" cap="none" normalizeH="0" baseline="0" dirty="0" err="1" smtClean="0">
                <a:ln>
                  <a:noFill/>
                </a:ln>
                <a:solidFill>
                  <a:srgbClr val="333333"/>
                </a:solidFill>
                <a:effectLst/>
                <a:latin typeface="Helvetica"/>
                <a:ea typeface="Times New Roman" pitchFamily="18" charset="0"/>
                <a:cs typeface="Times New Roman" pitchFamily="18" charset="0"/>
              </a:rPr>
              <a:t>bệnh</a:t>
            </a:r>
            <a:r>
              <a:rPr kumimoji="0" lang="en-US" sz="2400" b="0"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sz="2400" b="0" i="0" u="none" strike="noStrike" cap="none" normalizeH="0" baseline="0" dirty="0" err="1" smtClean="0">
                <a:ln>
                  <a:noFill/>
                </a:ln>
                <a:solidFill>
                  <a:srgbClr val="333333"/>
                </a:solidFill>
                <a:effectLst/>
                <a:latin typeface="Helvetica"/>
                <a:ea typeface="Times New Roman" pitchFamily="18" charset="0"/>
                <a:cs typeface="Times New Roman" pitchFamily="18" charset="0"/>
              </a:rPr>
              <a:t>c</a:t>
            </a:r>
            <a:r>
              <a:rPr kumimoji="0" lang="en-US" sz="2400" b="0" i="0" u="none" strike="noStrike" cap="none" normalizeH="0" baseline="0" dirty="0" err="1" smtClean="0">
                <a:ln>
                  <a:noFill/>
                </a:ln>
                <a:solidFill>
                  <a:srgbClr val="333333"/>
                </a:solidFill>
                <a:effectLst/>
                <a:latin typeface="Calibri"/>
                <a:ea typeface="Times New Roman" pitchFamily="18" charset="0"/>
                <a:cs typeface="Times New Roman" pitchFamily="18" charset="0"/>
              </a:rPr>
              <a:t>ó</a:t>
            </a:r>
            <a:r>
              <a:rPr kumimoji="0" lang="en-US" sz="2400" b="0"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sz="2400" b="0" i="0" u="none" strike="noStrike" cap="none" normalizeH="0" baseline="0" dirty="0" err="1" smtClean="0">
                <a:ln>
                  <a:noFill/>
                </a:ln>
                <a:solidFill>
                  <a:srgbClr val="333333"/>
                </a:solidFill>
                <a:effectLst/>
                <a:latin typeface="Helvetica"/>
                <a:ea typeface="Times New Roman" pitchFamily="18" charset="0"/>
                <a:cs typeface="Times New Roman" pitchFamily="18" charset="0"/>
              </a:rPr>
              <a:t>thai</a:t>
            </a:r>
            <a:r>
              <a:rPr kumimoji="0" lang="en-US" sz="2400" b="0"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sz="2400" b="0" i="0" u="none" strike="noStrike" cap="none" normalizeH="0" baseline="0" dirty="0" err="1" smtClean="0">
                <a:ln>
                  <a:noFill/>
                </a:ln>
                <a:solidFill>
                  <a:srgbClr val="333333"/>
                </a:solidFill>
                <a:effectLst/>
                <a:latin typeface="Helvetica"/>
                <a:ea typeface="Times New Roman" pitchFamily="18" charset="0"/>
                <a:cs typeface="Times New Roman" pitchFamily="18" charset="0"/>
              </a:rPr>
              <a:t>v</a:t>
            </a:r>
            <a:r>
              <a:rPr kumimoji="0" lang="en-US" sz="2400" b="0" i="0" u="none" strike="noStrike" cap="none" normalizeH="0" baseline="0" dirty="0" err="1" smtClean="0">
                <a:ln>
                  <a:noFill/>
                </a:ln>
                <a:solidFill>
                  <a:srgbClr val="333333"/>
                </a:solidFill>
                <a:effectLst/>
                <a:latin typeface="Calibri"/>
                <a:ea typeface="Times New Roman" pitchFamily="18" charset="0"/>
                <a:cs typeface="Times New Roman" pitchFamily="18" charset="0"/>
              </a:rPr>
              <a:t>à</a:t>
            </a:r>
            <a:r>
              <a:rPr kumimoji="0" lang="en-US" sz="2400" b="0"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sz="2400" b="0" i="0" u="none" strike="noStrike" cap="none" normalizeH="0" baseline="0" dirty="0" err="1" smtClean="0">
                <a:ln>
                  <a:noFill/>
                </a:ln>
                <a:solidFill>
                  <a:srgbClr val="333333"/>
                </a:solidFill>
                <a:effectLst/>
                <a:latin typeface="Helvetica"/>
                <a:ea typeface="Times New Roman" pitchFamily="18" charset="0"/>
                <a:cs typeface="Times New Roman" pitchFamily="18" charset="0"/>
              </a:rPr>
              <a:t>một</a:t>
            </a:r>
            <a:r>
              <a:rPr kumimoji="0" lang="en-US" sz="2400" b="0"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sz="2400" b="0" i="0" u="none" strike="noStrike" cap="none" normalizeH="0" baseline="0" dirty="0" err="1" smtClean="0">
                <a:ln>
                  <a:noFill/>
                </a:ln>
                <a:solidFill>
                  <a:srgbClr val="333333"/>
                </a:solidFill>
                <a:effectLst/>
                <a:latin typeface="Helvetica"/>
                <a:ea typeface="Times New Roman" pitchFamily="18" charset="0"/>
                <a:cs typeface="Times New Roman" pitchFamily="18" charset="0"/>
              </a:rPr>
              <a:t>số</a:t>
            </a:r>
            <a:r>
              <a:rPr kumimoji="0" lang="en-US" sz="2400" b="0"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sz="2400" b="0" i="0" u="none" strike="noStrike" cap="none" normalizeH="0" baseline="0" dirty="0" err="1" smtClean="0">
                <a:ln>
                  <a:noFill/>
                </a:ln>
                <a:solidFill>
                  <a:srgbClr val="333333"/>
                </a:solidFill>
                <a:effectLst/>
                <a:latin typeface="Helvetica"/>
                <a:ea typeface="Times New Roman" pitchFamily="18" charset="0"/>
                <a:cs typeface="Times New Roman" pitchFamily="18" charset="0"/>
              </a:rPr>
              <a:t>t</a:t>
            </a:r>
            <a:r>
              <a:rPr kumimoji="0" lang="en-US" sz="2400" b="0" i="0" u="none" strike="noStrike" cap="none" normalizeH="0" baseline="0" dirty="0" err="1" smtClean="0">
                <a:ln>
                  <a:noFill/>
                </a:ln>
                <a:solidFill>
                  <a:srgbClr val="333333"/>
                </a:solidFill>
                <a:effectLst/>
                <a:latin typeface="Calibri"/>
                <a:ea typeface="Times New Roman" pitchFamily="18" charset="0"/>
                <a:cs typeface="Times New Roman" pitchFamily="18" charset="0"/>
              </a:rPr>
              <a:t>ì</a:t>
            </a:r>
            <a:r>
              <a:rPr kumimoji="0" lang="en-US" sz="2400" b="0" i="0" u="none" strike="noStrike" cap="none" normalizeH="0" baseline="0" dirty="0" err="1" smtClean="0">
                <a:ln>
                  <a:noFill/>
                </a:ln>
                <a:solidFill>
                  <a:srgbClr val="333333"/>
                </a:solidFill>
                <a:effectLst/>
                <a:latin typeface="Helvetica"/>
                <a:ea typeface="Times New Roman" pitchFamily="18" charset="0"/>
                <a:cs typeface="Times New Roman" pitchFamily="18" charset="0"/>
              </a:rPr>
              <a:t>nh</a:t>
            </a:r>
            <a:r>
              <a:rPr kumimoji="0" lang="en-US" sz="2400" b="0"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sz="2400" b="0" i="0" u="none" strike="noStrike" cap="none" normalizeH="0" baseline="0" dirty="0" err="1" smtClean="0">
                <a:ln>
                  <a:noFill/>
                </a:ln>
                <a:solidFill>
                  <a:srgbClr val="333333"/>
                </a:solidFill>
                <a:effectLst/>
                <a:latin typeface="Helvetica"/>
                <a:ea typeface="Times New Roman" pitchFamily="18" charset="0"/>
                <a:cs typeface="Times New Roman" pitchFamily="18" charset="0"/>
              </a:rPr>
              <a:t>trạng</a:t>
            </a:r>
            <a:r>
              <a:rPr kumimoji="0" lang="en-US" sz="2400" b="0"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sz="2400" b="0" i="0" u="none" strike="noStrike" cap="none" normalizeH="0" baseline="0" dirty="0" err="1" smtClean="0">
                <a:ln>
                  <a:noFill/>
                </a:ln>
                <a:solidFill>
                  <a:srgbClr val="333333"/>
                </a:solidFill>
                <a:effectLst/>
                <a:latin typeface="Helvetica"/>
                <a:ea typeface="Times New Roman" pitchFamily="18" charset="0"/>
                <a:cs typeface="Times New Roman" pitchFamily="18" charset="0"/>
              </a:rPr>
              <a:t>đặc</a:t>
            </a:r>
            <a:r>
              <a:rPr kumimoji="0" lang="en-US" sz="2400" b="0"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sz="2400" b="0" i="0" u="none" strike="noStrike" cap="none" normalizeH="0" baseline="0" dirty="0" err="1" smtClean="0">
                <a:ln>
                  <a:noFill/>
                </a:ln>
                <a:solidFill>
                  <a:srgbClr val="333333"/>
                </a:solidFill>
                <a:effectLst/>
                <a:latin typeface="Helvetica"/>
                <a:ea typeface="Times New Roman" pitchFamily="18" charset="0"/>
                <a:cs typeface="Times New Roman" pitchFamily="18" charset="0"/>
              </a:rPr>
              <a:t>biệt</a:t>
            </a:r>
            <a:r>
              <a:rPr kumimoji="0" lang="en-US" sz="2400" b="0"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sz="2400" b="0" i="0" u="none" strike="noStrike" cap="none" normalizeH="0" baseline="0" dirty="0" err="1" smtClean="0">
                <a:ln>
                  <a:noFill/>
                </a:ln>
                <a:solidFill>
                  <a:srgbClr val="333333"/>
                </a:solidFill>
                <a:effectLst/>
                <a:latin typeface="Helvetica"/>
                <a:ea typeface="Times New Roman" pitchFamily="18" charset="0"/>
                <a:cs typeface="Times New Roman" pitchFamily="18" charset="0"/>
              </a:rPr>
              <a:t>kh</a:t>
            </a:r>
            <a:r>
              <a:rPr kumimoji="0" lang="en-US" sz="2400" b="0" i="0" u="none" strike="noStrike" cap="none" normalizeH="0" baseline="0" dirty="0" err="1" smtClean="0">
                <a:ln>
                  <a:noFill/>
                </a:ln>
                <a:solidFill>
                  <a:srgbClr val="333333"/>
                </a:solidFill>
                <a:effectLst/>
                <a:latin typeface="Calibri"/>
                <a:ea typeface="Times New Roman" pitchFamily="18" charset="0"/>
                <a:cs typeface="Times New Roman" pitchFamily="18" charset="0"/>
              </a:rPr>
              <a:t>á</a:t>
            </a:r>
            <a:r>
              <a:rPr kumimoji="0" lang="en-US" sz="2400" b="0" i="0" u="none" strike="noStrike" cap="none" normalizeH="0" baseline="0" dirty="0" err="1" smtClean="0">
                <a:ln>
                  <a:noFill/>
                </a:ln>
                <a:solidFill>
                  <a:srgbClr val="333333"/>
                </a:solidFill>
                <a:effectLst/>
                <a:latin typeface="Helvetica"/>
                <a:ea typeface="Times New Roman" pitchFamily="18" charset="0"/>
                <a:cs typeface="Times New Roman" pitchFamily="18" charset="0"/>
              </a:rPr>
              <a:t>c</a:t>
            </a:r>
            <a:r>
              <a:rPr kumimoji="0" lang="en-US" sz="2400" b="0"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sz="2400" b="0" i="0" u="none" strike="noStrike" cap="none" normalizeH="0" baseline="0" dirty="0" err="1" smtClean="0">
                <a:ln>
                  <a:noFill/>
                </a:ln>
                <a:solidFill>
                  <a:srgbClr val="333333"/>
                </a:solidFill>
                <a:effectLst/>
                <a:latin typeface="Helvetica"/>
                <a:ea typeface="Times New Roman" pitchFamily="18" charset="0"/>
                <a:cs typeface="Times New Roman" pitchFamily="18" charset="0"/>
              </a:rPr>
              <a:t>như</a:t>
            </a:r>
            <a:r>
              <a:rPr kumimoji="0" lang="en-US" sz="2400" b="0"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sz="2400" b="1" i="0" u="none" strike="noStrike" cap="none" normalizeH="0" baseline="0" dirty="0" err="1" smtClean="0">
                <a:ln>
                  <a:noFill/>
                </a:ln>
                <a:solidFill>
                  <a:srgbClr val="333333"/>
                </a:solidFill>
                <a:effectLst/>
                <a:latin typeface="Helvetica"/>
                <a:ea typeface="Times New Roman" pitchFamily="18" charset="0"/>
                <a:cs typeface="Times New Roman" pitchFamily="18" charset="0"/>
              </a:rPr>
              <a:t>nhiễm</a:t>
            </a:r>
            <a:r>
              <a:rPr kumimoji="0" lang="en-US" sz="2400" b="1"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sz="2400" b="1" i="0" u="none" strike="noStrike" cap="none" normalizeH="0" baseline="0" dirty="0" err="1" smtClean="0">
                <a:ln>
                  <a:noFill/>
                </a:ln>
                <a:solidFill>
                  <a:srgbClr val="333333"/>
                </a:solidFill>
                <a:effectLst/>
                <a:latin typeface="Helvetica"/>
                <a:ea typeface="Times New Roman" pitchFamily="18" charset="0"/>
                <a:cs typeface="Times New Roman" pitchFamily="18" charset="0"/>
              </a:rPr>
              <a:t>tr</a:t>
            </a:r>
            <a:r>
              <a:rPr kumimoji="0" lang="en-US" sz="2400" b="1" i="0" u="none" strike="noStrike" cap="none" normalizeH="0" baseline="0" dirty="0" err="1" smtClean="0">
                <a:ln>
                  <a:noFill/>
                </a:ln>
                <a:solidFill>
                  <a:srgbClr val="333333"/>
                </a:solidFill>
                <a:effectLst/>
                <a:latin typeface="Calibri"/>
                <a:ea typeface="Times New Roman" pitchFamily="18" charset="0"/>
                <a:cs typeface="Times New Roman" pitchFamily="18" charset="0"/>
              </a:rPr>
              <a:t>ù</a:t>
            </a:r>
            <a:r>
              <a:rPr kumimoji="0" lang="en-US" sz="2400" b="1" i="0" u="none" strike="noStrike" cap="none" normalizeH="0" baseline="0" dirty="0" err="1" smtClean="0">
                <a:ln>
                  <a:noFill/>
                </a:ln>
                <a:solidFill>
                  <a:srgbClr val="333333"/>
                </a:solidFill>
                <a:effectLst/>
                <a:latin typeface="Helvetica"/>
                <a:ea typeface="Times New Roman" pitchFamily="18" charset="0"/>
                <a:cs typeface="Times New Roman" pitchFamily="18" charset="0"/>
              </a:rPr>
              <a:t>ng</a:t>
            </a:r>
            <a:r>
              <a:rPr kumimoji="0" lang="en-US" sz="2400" b="1"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sz="2400" b="1" i="0" u="none" strike="noStrike" cap="none" normalizeH="0" baseline="0" dirty="0" err="1" smtClean="0">
                <a:ln>
                  <a:noFill/>
                </a:ln>
                <a:solidFill>
                  <a:srgbClr val="333333"/>
                </a:solidFill>
                <a:effectLst/>
                <a:latin typeface="Helvetica"/>
                <a:ea typeface="Times New Roman" pitchFamily="18" charset="0"/>
                <a:cs typeface="Times New Roman" pitchFamily="18" charset="0"/>
              </a:rPr>
              <a:t>phẫu</a:t>
            </a:r>
            <a:r>
              <a:rPr kumimoji="0" lang="en-US" sz="2400" b="1" i="0" u="none" strike="noStrike" cap="none" normalizeH="0" baseline="0" dirty="0" smtClean="0">
                <a:ln>
                  <a:noFill/>
                </a:ln>
                <a:solidFill>
                  <a:srgbClr val="333333"/>
                </a:solidFill>
                <a:effectLst/>
                <a:latin typeface="Helvetica"/>
                <a:ea typeface="Times New Roman" pitchFamily="18" charset="0"/>
                <a:cs typeface="Times New Roman" pitchFamily="18" charset="0"/>
              </a:rPr>
              <a:t> </a:t>
            </a:r>
            <a:r>
              <a:rPr kumimoji="0" lang="en-US" sz="2400" b="1" i="0" u="none" strike="noStrike" cap="none" normalizeH="0" baseline="0" dirty="0" err="1" smtClean="0">
                <a:ln>
                  <a:noFill/>
                </a:ln>
                <a:solidFill>
                  <a:srgbClr val="333333"/>
                </a:solidFill>
                <a:effectLst/>
                <a:latin typeface="Helvetica"/>
                <a:ea typeface="Times New Roman" pitchFamily="18" charset="0"/>
                <a:cs typeface="Times New Roman" pitchFamily="18" charset="0"/>
              </a:rPr>
              <a:t>thuật</a:t>
            </a:r>
            <a:r>
              <a:rPr kumimoji="0" lang="en-US" sz="2400" b="1" i="0" u="none" strike="noStrike" cap="none" normalizeH="0" baseline="0" dirty="0" smtClean="0">
                <a:ln>
                  <a:noFill/>
                </a:ln>
                <a:solidFill>
                  <a:srgbClr val="333333"/>
                </a:solidFill>
                <a:effectLst/>
                <a:latin typeface="Helvetica"/>
                <a:ea typeface="Times New Roman" pitchFamily="18" charset="0"/>
                <a:cs typeface="Times New Roman" pitchFamily="18" charset="0"/>
              </a:rPr>
              <a:t>,</a:t>
            </a:r>
            <a:r>
              <a:rPr kumimoji="0" lang="en-US" sz="2400" b="1" i="0" u="none" strike="noStrike" cap="none" normalizeH="0" dirty="0" smtClean="0">
                <a:ln>
                  <a:noFill/>
                </a:ln>
                <a:solidFill>
                  <a:srgbClr val="333333"/>
                </a:solidFill>
                <a:effectLst/>
                <a:latin typeface="Helvetica"/>
                <a:ea typeface="Times New Roman" pitchFamily="18" charset="0"/>
                <a:cs typeface="Times New Roman" pitchFamily="18" charset="0"/>
              </a:rPr>
              <a:t> </a:t>
            </a:r>
            <a:r>
              <a:rPr kumimoji="0" lang="en-US" sz="2400" b="1" i="0" u="none" strike="noStrike" cap="none" normalizeH="0" dirty="0" err="1" smtClean="0">
                <a:ln>
                  <a:noFill/>
                </a:ln>
                <a:solidFill>
                  <a:srgbClr val="333333"/>
                </a:solidFill>
                <a:effectLst/>
                <a:latin typeface="Helvetica"/>
                <a:ea typeface="Times New Roman" pitchFamily="18" charset="0"/>
                <a:cs typeface="Times New Roman" pitchFamily="18" charset="0"/>
              </a:rPr>
              <a:t>suy</a:t>
            </a:r>
            <a:r>
              <a:rPr kumimoji="0" lang="en-US" sz="2400" b="1" i="0" u="none" strike="noStrike" cap="none" normalizeH="0" dirty="0" smtClean="0">
                <a:ln>
                  <a:noFill/>
                </a:ln>
                <a:solidFill>
                  <a:srgbClr val="333333"/>
                </a:solidFill>
                <a:effectLst/>
                <a:latin typeface="Helvetica"/>
                <a:ea typeface="Times New Roman" pitchFamily="18" charset="0"/>
                <a:cs typeface="Times New Roman" pitchFamily="18" charset="0"/>
              </a:rPr>
              <a:t> </a:t>
            </a:r>
            <a:r>
              <a:rPr kumimoji="0" lang="en-US" sz="2400" b="1" i="0" u="none" strike="noStrike" cap="none" normalizeH="0" dirty="0" err="1" smtClean="0">
                <a:ln>
                  <a:noFill/>
                </a:ln>
                <a:solidFill>
                  <a:srgbClr val="333333"/>
                </a:solidFill>
                <a:effectLst/>
                <a:latin typeface="Helvetica"/>
                <a:ea typeface="Times New Roman" pitchFamily="18" charset="0"/>
                <a:cs typeface="Times New Roman" pitchFamily="18" charset="0"/>
              </a:rPr>
              <a:t>thận</a:t>
            </a:r>
            <a:r>
              <a:rPr lang="en-US" sz="2400" b="1" dirty="0" smtClean="0">
                <a:solidFill>
                  <a:srgbClr val="333333"/>
                </a:solidFill>
                <a:latin typeface="Helvetica"/>
                <a:ea typeface="Times New Roman" pitchFamily="18" charset="0"/>
                <a:cs typeface="Times New Roman" pitchFamily="18" charset="0"/>
              </a:rPr>
              <a:t> </a:t>
            </a:r>
            <a:r>
              <a:rPr lang="en-US" sz="2400" b="1" dirty="0" err="1" smtClean="0">
                <a:solidFill>
                  <a:srgbClr val="333333"/>
                </a:solidFill>
                <a:latin typeface="Helvetica"/>
                <a:ea typeface="Times New Roman" pitchFamily="18" charset="0"/>
                <a:cs typeface="Times New Roman" pitchFamily="18" charset="0"/>
              </a:rPr>
              <a:t>nặng</a:t>
            </a:r>
            <a:r>
              <a:rPr lang="en-US" sz="2400" b="1" dirty="0" smtClean="0">
                <a:solidFill>
                  <a:srgbClr val="333333"/>
                </a:solidFill>
                <a:latin typeface="Helvetica"/>
                <a:ea typeface="Times New Roman" pitchFamily="18" charset="0"/>
                <a:cs typeface="Times New Roman" pitchFamily="18" charset="0"/>
              </a:rPr>
              <a:t>, </a:t>
            </a:r>
            <a:r>
              <a:rPr lang="en-US" sz="2400" b="1" dirty="0" err="1" smtClean="0">
                <a:solidFill>
                  <a:srgbClr val="333333"/>
                </a:solidFill>
                <a:latin typeface="Helvetica"/>
                <a:ea typeface="Times New Roman" pitchFamily="18" charset="0"/>
                <a:cs typeface="Times New Roman" pitchFamily="18" charset="0"/>
              </a:rPr>
              <a:t>suy</a:t>
            </a:r>
            <a:r>
              <a:rPr lang="en-US" sz="2400" b="1" dirty="0" smtClean="0">
                <a:solidFill>
                  <a:srgbClr val="333333"/>
                </a:solidFill>
                <a:latin typeface="Helvetica"/>
                <a:ea typeface="Times New Roman" pitchFamily="18" charset="0"/>
                <a:cs typeface="Times New Roman" pitchFamily="18" charset="0"/>
              </a:rPr>
              <a:t> </a:t>
            </a:r>
            <a:r>
              <a:rPr lang="en-US" sz="2400" b="1" dirty="0" err="1" smtClean="0">
                <a:solidFill>
                  <a:srgbClr val="333333"/>
                </a:solidFill>
                <a:latin typeface="Helvetica"/>
                <a:ea typeface="Times New Roman" pitchFamily="18" charset="0"/>
                <a:cs typeface="Times New Roman" pitchFamily="18" charset="0"/>
              </a:rPr>
              <a:t>gan</a:t>
            </a:r>
            <a:r>
              <a:rPr lang="en-US" sz="2400" b="1" dirty="0" smtClean="0">
                <a:solidFill>
                  <a:srgbClr val="333333"/>
                </a:solidFill>
                <a:latin typeface="Helvetica"/>
                <a:ea typeface="Times New Roman" pitchFamily="18" charset="0"/>
                <a:cs typeface="Times New Roman" pitchFamily="18" charset="0"/>
              </a:rPr>
              <a:t> </a:t>
            </a:r>
            <a:r>
              <a:rPr lang="en-US" sz="2400" b="1" dirty="0" err="1" smtClean="0">
                <a:solidFill>
                  <a:srgbClr val="333333"/>
                </a:solidFill>
                <a:latin typeface="Helvetica"/>
                <a:ea typeface="Times New Roman" pitchFamily="18" charset="0"/>
                <a:cs typeface="Times New Roman" pitchFamily="18" charset="0"/>
              </a:rPr>
              <a:t>nặng</a:t>
            </a:r>
            <a:r>
              <a:rPr lang="en-US" sz="2400" b="1" dirty="0" smtClean="0">
                <a:solidFill>
                  <a:srgbClr val="333333"/>
                </a:solidFill>
                <a:latin typeface="Helvetica"/>
                <a:ea typeface="Times New Roman" pitchFamily="18" charset="0"/>
                <a:cs typeface="Times New Roman" pitchFamily="18" charset="0"/>
              </a:rPr>
              <a:t>…</a:t>
            </a:r>
            <a:endParaRPr kumimoji="0" lang="en-US" sz="2400" b="1" i="0" u="none" strike="noStrike" cap="none" normalizeH="0" baseline="0" dirty="0" smtClean="0">
              <a:ln>
                <a:noFill/>
              </a:ln>
              <a:solidFill>
                <a:srgbClr val="333333"/>
              </a:solidFill>
              <a:effectLst/>
              <a:latin typeface="Calibri"/>
              <a:ea typeface="Times New Roman" pitchFamily="18" charset="0"/>
              <a:cs typeface="Times New Roman" pitchFamily="18" charset="0"/>
            </a:endParaRPr>
          </a:p>
          <a:p>
            <a:pPr lvl="0" algn="just" fontAlgn="base">
              <a:lnSpc>
                <a:spcPct val="150000"/>
              </a:lnSpc>
              <a:spcBef>
                <a:spcPct val="0"/>
              </a:spcBef>
              <a:spcAft>
                <a:spcPct val="0"/>
              </a:spcAft>
            </a:pPr>
            <a:r>
              <a:rPr lang="en-US" sz="2400" dirty="0" err="1" smtClean="0">
                <a:solidFill>
                  <a:srgbClr val="333333"/>
                </a:solidFill>
                <a:latin typeface="Helvetica"/>
                <a:ea typeface="Times New Roman" pitchFamily="18" charset="0"/>
                <a:cs typeface="Times New Roman" pitchFamily="18" charset="0"/>
              </a:rPr>
              <a:t>sử</a:t>
            </a:r>
            <a:r>
              <a:rPr lang="en-US" sz="2400" dirty="0" smtClean="0">
                <a:solidFill>
                  <a:srgbClr val="333333"/>
                </a:solidFill>
                <a:latin typeface="Helvetica"/>
                <a:ea typeface="Times New Roman" pitchFamily="18" charset="0"/>
                <a:cs typeface="Times New Roman" pitchFamily="18" charset="0"/>
              </a:rPr>
              <a:t> </a:t>
            </a:r>
            <a:r>
              <a:rPr lang="en-US" sz="2400" dirty="0" err="1" smtClean="0">
                <a:solidFill>
                  <a:srgbClr val="333333"/>
                </a:solidFill>
                <a:latin typeface="Helvetica"/>
                <a:ea typeface="Times New Roman" pitchFamily="18" charset="0"/>
                <a:cs typeface="Times New Roman" pitchFamily="18" charset="0"/>
              </a:rPr>
              <a:t>dụng</a:t>
            </a:r>
            <a:r>
              <a:rPr lang="en-US" sz="2400" dirty="0" smtClean="0">
                <a:solidFill>
                  <a:srgbClr val="333333"/>
                </a:solidFill>
                <a:latin typeface="Helvetica"/>
                <a:ea typeface="Times New Roman" pitchFamily="18" charset="0"/>
                <a:cs typeface="Times New Roman" pitchFamily="18" charset="0"/>
              </a:rPr>
              <a:t> </a:t>
            </a:r>
            <a:r>
              <a:rPr lang="en-US" sz="2400" dirty="0" err="1" smtClean="0">
                <a:solidFill>
                  <a:srgbClr val="333333"/>
                </a:solidFill>
                <a:latin typeface="Helvetica"/>
                <a:ea typeface="Times New Roman" pitchFamily="18" charset="0"/>
                <a:cs typeface="Times New Roman" pitchFamily="18" charset="0"/>
              </a:rPr>
              <a:t>rộng</a:t>
            </a:r>
            <a:r>
              <a:rPr lang="en-US" sz="2400" dirty="0" smtClean="0">
                <a:solidFill>
                  <a:srgbClr val="333333"/>
                </a:solidFill>
                <a:latin typeface="Helvetica"/>
                <a:ea typeface="Times New Roman" pitchFamily="18" charset="0"/>
                <a:cs typeface="Times New Roman" pitchFamily="18" charset="0"/>
              </a:rPr>
              <a:t> </a:t>
            </a:r>
            <a:r>
              <a:rPr lang="en-US" sz="2400" dirty="0" err="1" smtClean="0">
                <a:solidFill>
                  <a:srgbClr val="333333"/>
                </a:solidFill>
                <a:latin typeface="Helvetica"/>
                <a:ea typeface="Times New Roman" pitchFamily="18" charset="0"/>
                <a:cs typeface="Times New Roman" pitchFamily="18" charset="0"/>
              </a:rPr>
              <a:t>rãi</a:t>
            </a:r>
            <a:r>
              <a:rPr lang="en-US" sz="2400" dirty="0" smtClean="0">
                <a:solidFill>
                  <a:srgbClr val="333333"/>
                </a:solidFill>
                <a:latin typeface="Helvetica"/>
                <a:ea typeface="Times New Roman" pitchFamily="18" charset="0"/>
                <a:cs typeface="Times New Roman" pitchFamily="18" charset="0"/>
              </a:rPr>
              <a:t> </a:t>
            </a:r>
            <a:r>
              <a:rPr lang="en-US" sz="2400" dirty="0" err="1" smtClean="0">
                <a:solidFill>
                  <a:srgbClr val="333333"/>
                </a:solidFill>
                <a:latin typeface="Helvetica"/>
                <a:ea typeface="Times New Roman" pitchFamily="18" charset="0"/>
                <a:cs typeface="Times New Roman" pitchFamily="18" charset="0"/>
              </a:rPr>
              <a:t>dưới</a:t>
            </a:r>
            <a:r>
              <a:rPr lang="en-US" sz="2400" dirty="0" smtClean="0">
                <a:solidFill>
                  <a:srgbClr val="333333"/>
                </a:solidFill>
                <a:latin typeface="Helvetica"/>
                <a:ea typeface="Times New Roman" pitchFamily="18" charset="0"/>
                <a:cs typeface="Times New Roman" pitchFamily="18" charset="0"/>
              </a:rPr>
              <a:t> </a:t>
            </a:r>
            <a:r>
              <a:rPr lang="en-US" sz="2400" b="1" dirty="0" err="1" smtClean="0">
                <a:solidFill>
                  <a:srgbClr val="333333"/>
                </a:solidFill>
                <a:latin typeface="Helvetica"/>
                <a:ea typeface="Times New Roman" pitchFamily="18" charset="0"/>
                <a:cs typeface="Times New Roman" pitchFamily="18" charset="0"/>
              </a:rPr>
              <a:t>dạng</a:t>
            </a:r>
            <a:r>
              <a:rPr lang="en-US" sz="2400" b="1" dirty="0" smtClean="0">
                <a:solidFill>
                  <a:srgbClr val="333333"/>
                </a:solidFill>
                <a:latin typeface="Helvetica"/>
                <a:ea typeface="Times New Roman" pitchFamily="18" charset="0"/>
                <a:cs typeface="Times New Roman" pitchFamily="18" charset="0"/>
              </a:rPr>
              <a:t> </a:t>
            </a:r>
            <a:r>
              <a:rPr lang="en-US" sz="2400" b="1" dirty="0" err="1" smtClean="0">
                <a:solidFill>
                  <a:srgbClr val="333333"/>
                </a:solidFill>
                <a:latin typeface="Helvetica"/>
                <a:ea typeface="Times New Roman" pitchFamily="18" charset="0"/>
                <a:cs typeface="Times New Roman" pitchFamily="18" charset="0"/>
              </a:rPr>
              <a:t>đơn</a:t>
            </a:r>
            <a:r>
              <a:rPr lang="en-US" sz="2400" b="1" dirty="0" smtClean="0">
                <a:solidFill>
                  <a:srgbClr val="333333"/>
                </a:solidFill>
                <a:latin typeface="Helvetica"/>
                <a:ea typeface="Times New Roman" pitchFamily="18" charset="0"/>
                <a:cs typeface="Times New Roman" pitchFamily="18" charset="0"/>
              </a:rPr>
              <a:t> </a:t>
            </a:r>
            <a:r>
              <a:rPr lang="en-US" sz="2400" b="1" dirty="0" err="1" smtClean="0">
                <a:solidFill>
                  <a:srgbClr val="333333"/>
                </a:solidFill>
                <a:latin typeface="Helvetica"/>
                <a:ea typeface="Times New Roman" pitchFamily="18" charset="0"/>
                <a:cs typeface="Times New Roman" pitchFamily="18" charset="0"/>
              </a:rPr>
              <a:t>trị</a:t>
            </a:r>
            <a:r>
              <a:rPr lang="en-US" sz="2400" b="1" dirty="0" smtClean="0">
                <a:solidFill>
                  <a:srgbClr val="333333"/>
                </a:solidFill>
                <a:latin typeface="Helvetica"/>
                <a:ea typeface="Times New Roman" pitchFamily="18" charset="0"/>
                <a:cs typeface="Times New Roman" pitchFamily="18" charset="0"/>
              </a:rPr>
              <a:t> </a:t>
            </a:r>
            <a:r>
              <a:rPr lang="en-US" sz="2400" b="1" dirty="0" err="1" smtClean="0">
                <a:solidFill>
                  <a:srgbClr val="333333"/>
                </a:solidFill>
                <a:latin typeface="Helvetica"/>
                <a:ea typeface="Times New Roman" pitchFamily="18" charset="0"/>
                <a:cs typeface="Times New Roman" pitchFamily="18" charset="0"/>
              </a:rPr>
              <a:t>liệu</a:t>
            </a:r>
            <a:r>
              <a:rPr lang="en-US" sz="2400" dirty="0" smtClean="0">
                <a:solidFill>
                  <a:srgbClr val="333333"/>
                </a:solidFill>
                <a:latin typeface="Helvetica"/>
                <a:ea typeface="Times New Roman" pitchFamily="18" charset="0"/>
                <a:cs typeface="Times New Roman" pitchFamily="18" charset="0"/>
              </a:rPr>
              <a:t> </a:t>
            </a:r>
            <a:r>
              <a:rPr lang="en-US" sz="2400" b="1" dirty="0" err="1" smtClean="0">
                <a:solidFill>
                  <a:srgbClr val="333333"/>
                </a:solidFill>
                <a:latin typeface="Helvetica"/>
                <a:ea typeface="Times New Roman" pitchFamily="18" charset="0"/>
                <a:cs typeface="Times New Roman" pitchFamily="18" charset="0"/>
              </a:rPr>
              <a:t>hoặc</a:t>
            </a:r>
            <a:r>
              <a:rPr lang="en-US" sz="2400" b="1" dirty="0" smtClean="0">
                <a:solidFill>
                  <a:srgbClr val="333333"/>
                </a:solidFill>
                <a:latin typeface="Helvetica"/>
                <a:ea typeface="Times New Roman" pitchFamily="18" charset="0"/>
                <a:cs typeface="Times New Roman" pitchFamily="18" charset="0"/>
              </a:rPr>
              <a:t> </a:t>
            </a:r>
            <a:r>
              <a:rPr lang="en-US" sz="2400" b="1" dirty="0" err="1" smtClean="0">
                <a:solidFill>
                  <a:srgbClr val="333333"/>
                </a:solidFill>
                <a:latin typeface="Helvetica"/>
                <a:ea typeface="Times New Roman" pitchFamily="18" charset="0"/>
                <a:cs typeface="Times New Roman" pitchFamily="18" charset="0"/>
              </a:rPr>
              <a:t>phối</a:t>
            </a:r>
            <a:r>
              <a:rPr lang="en-US" sz="2400" b="1" dirty="0" smtClean="0">
                <a:solidFill>
                  <a:srgbClr val="333333"/>
                </a:solidFill>
                <a:latin typeface="Helvetica"/>
                <a:ea typeface="Times New Roman" pitchFamily="18" charset="0"/>
                <a:cs typeface="Times New Roman" pitchFamily="18" charset="0"/>
              </a:rPr>
              <a:t> </a:t>
            </a:r>
            <a:r>
              <a:rPr lang="en-US" sz="2400" b="1" dirty="0" err="1" smtClean="0">
                <a:solidFill>
                  <a:srgbClr val="333333"/>
                </a:solidFill>
                <a:latin typeface="Helvetica"/>
                <a:ea typeface="Times New Roman" pitchFamily="18" charset="0"/>
                <a:cs typeface="Times New Roman" pitchFamily="18" charset="0"/>
              </a:rPr>
              <a:t>hợp</a:t>
            </a:r>
            <a:r>
              <a:rPr lang="en-US" sz="2400" dirty="0" smtClean="0">
                <a:solidFill>
                  <a:srgbClr val="333333"/>
                </a:solidFill>
                <a:latin typeface="Helvetica"/>
                <a:ea typeface="Times New Roman" pitchFamily="18" charset="0"/>
                <a:cs typeface="Times New Roman" pitchFamily="18" charset="0"/>
              </a:rPr>
              <a:t> </a:t>
            </a:r>
            <a:r>
              <a:rPr lang="en-US" sz="2400" dirty="0" err="1" smtClean="0">
                <a:solidFill>
                  <a:srgbClr val="333333"/>
                </a:solidFill>
                <a:latin typeface="Helvetica"/>
                <a:ea typeface="Times New Roman" pitchFamily="18" charset="0"/>
                <a:cs typeface="Times New Roman" pitchFamily="18" charset="0"/>
              </a:rPr>
              <a:t>với</a:t>
            </a:r>
            <a:r>
              <a:rPr lang="en-US" sz="2400" dirty="0" smtClean="0">
                <a:solidFill>
                  <a:srgbClr val="333333"/>
                </a:solidFill>
                <a:latin typeface="Helvetica"/>
                <a:ea typeface="Times New Roman" pitchFamily="18" charset="0"/>
                <a:cs typeface="Times New Roman" pitchFamily="18" charset="0"/>
              </a:rPr>
              <a:t> </a:t>
            </a:r>
            <a:r>
              <a:rPr lang="en-US" sz="2400" dirty="0" err="1" smtClean="0">
                <a:solidFill>
                  <a:srgbClr val="333333"/>
                </a:solidFill>
                <a:latin typeface="Helvetica"/>
                <a:ea typeface="Times New Roman" pitchFamily="18" charset="0"/>
                <a:cs typeface="Times New Roman" pitchFamily="18" charset="0"/>
              </a:rPr>
              <a:t>c</a:t>
            </a:r>
            <a:r>
              <a:rPr lang="en-US" sz="2400" dirty="0" err="1" smtClean="0">
                <a:solidFill>
                  <a:srgbClr val="333333"/>
                </a:solidFill>
                <a:ea typeface="Times New Roman" pitchFamily="18" charset="0"/>
                <a:cs typeface="Times New Roman" pitchFamily="18" charset="0"/>
              </a:rPr>
              <a:t>á</a:t>
            </a:r>
            <a:r>
              <a:rPr lang="en-US" sz="2400" dirty="0" err="1" smtClean="0">
                <a:solidFill>
                  <a:srgbClr val="333333"/>
                </a:solidFill>
                <a:latin typeface="Helvetica"/>
                <a:ea typeface="Times New Roman" pitchFamily="18" charset="0"/>
                <a:cs typeface="Times New Roman" pitchFamily="18" charset="0"/>
              </a:rPr>
              <a:t>c</a:t>
            </a:r>
            <a:r>
              <a:rPr lang="en-US" sz="2400" dirty="0" smtClean="0">
                <a:solidFill>
                  <a:srgbClr val="333333"/>
                </a:solidFill>
                <a:latin typeface="Helvetica"/>
                <a:ea typeface="Times New Roman" pitchFamily="18" charset="0"/>
                <a:cs typeface="Times New Roman" pitchFamily="18" charset="0"/>
              </a:rPr>
              <a:t> </a:t>
            </a:r>
            <a:r>
              <a:rPr lang="en-US" sz="2400" dirty="0" err="1" smtClean="0">
                <a:solidFill>
                  <a:srgbClr val="333333"/>
                </a:solidFill>
                <a:latin typeface="Helvetica"/>
                <a:ea typeface="Times New Roman" pitchFamily="18" charset="0"/>
                <a:cs typeface="Times New Roman" pitchFamily="18" charset="0"/>
              </a:rPr>
              <a:t>thuốc</a:t>
            </a:r>
            <a:r>
              <a:rPr lang="en-US" sz="2400" dirty="0" smtClean="0">
                <a:solidFill>
                  <a:srgbClr val="333333"/>
                </a:solidFill>
                <a:latin typeface="Helvetica"/>
                <a:ea typeface="Times New Roman" pitchFamily="18" charset="0"/>
                <a:cs typeface="Times New Roman" pitchFamily="18" charset="0"/>
              </a:rPr>
              <a:t> </a:t>
            </a:r>
            <a:r>
              <a:rPr lang="en-US" sz="2400" dirty="0" err="1" smtClean="0">
                <a:solidFill>
                  <a:srgbClr val="333333"/>
                </a:solidFill>
                <a:latin typeface="Helvetica"/>
                <a:ea typeface="Times New Roman" pitchFamily="18" charset="0"/>
                <a:cs typeface="Times New Roman" pitchFamily="18" charset="0"/>
              </a:rPr>
              <a:t>nh</a:t>
            </a:r>
            <a:r>
              <a:rPr lang="en-US" sz="2400" dirty="0" err="1" smtClean="0">
                <a:solidFill>
                  <a:srgbClr val="333333"/>
                </a:solidFill>
                <a:ea typeface="Times New Roman" pitchFamily="18" charset="0"/>
                <a:cs typeface="Times New Roman" pitchFamily="18" charset="0"/>
              </a:rPr>
              <a:t>ó</a:t>
            </a:r>
            <a:r>
              <a:rPr lang="en-US" sz="2400" dirty="0" err="1" smtClean="0">
                <a:solidFill>
                  <a:srgbClr val="333333"/>
                </a:solidFill>
                <a:latin typeface="Helvetica"/>
                <a:ea typeface="Times New Roman" pitchFamily="18" charset="0"/>
                <a:cs typeface="Times New Roman" pitchFamily="18" charset="0"/>
              </a:rPr>
              <a:t>m</a:t>
            </a:r>
            <a:r>
              <a:rPr lang="en-US" sz="2400" dirty="0" smtClean="0">
                <a:solidFill>
                  <a:srgbClr val="333333"/>
                </a:solidFill>
                <a:latin typeface="Helvetica"/>
                <a:ea typeface="Times New Roman" pitchFamily="18" charset="0"/>
                <a:cs typeface="Times New Roman" pitchFamily="18" charset="0"/>
              </a:rPr>
              <a:t> </a:t>
            </a:r>
            <a:r>
              <a:rPr lang="en-US" sz="2400" dirty="0" err="1" smtClean="0">
                <a:solidFill>
                  <a:srgbClr val="333333"/>
                </a:solidFill>
                <a:latin typeface="Helvetica"/>
                <a:ea typeface="Times New Roman" pitchFamily="18" charset="0"/>
                <a:cs typeface="Times New Roman" pitchFamily="18" charset="0"/>
              </a:rPr>
              <a:t>biguanide</a:t>
            </a:r>
            <a:r>
              <a:rPr lang="en-US" sz="2400" dirty="0" smtClean="0">
                <a:solidFill>
                  <a:srgbClr val="333333"/>
                </a:solidFill>
                <a:latin typeface="Helvetica"/>
                <a:ea typeface="Times New Roman" pitchFamily="18" charset="0"/>
                <a:cs typeface="Times New Roman" pitchFamily="18" charset="0"/>
              </a:rPr>
              <a:t>, </a:t>
            </a:r>
            <a:r>
              <a:rPr lang="en-US" sz="2400" dirty="0" err="1" smtClean="0">
                <a:solidFill>
                  <a:srgbClr val="333333"/>
                </a:solidFill>
                <a:latin typeface="Helvetica"/>
                <a:ea typeface="Times New Roman" pitchFamily="18" charset="0"/>
                <a:cs typeface="Times New Roman" pitchFamily="18" charset="0"/>
              </a:rPr>
              <a:t>glitazone</a:t>
            </a:r>
            <a:r>
              <a:rPr lang="en-US" sz="2400" dirty="0" smtClean="0">
                <a:solidFill>
                  <a:srgbClr val="333333"/>
                </a:solidFill>
                <a:latin typeface="Helvetica"/>
                <a:ea typeface="Times New Roman" pitchFamily="18" charset="0"/>
                <a:cs typeface="Times New Roman" pitchFamily="18" charset="0"/>
              </a:rPr>
              <a:t>, </a:t>
            </a:r>
            <a:r>
              <a:rPr lang="en-US" sz="2400" dirty="0" err="1" smtClean="0">
                <a:solidFill>
                  <a:srgbClr val="333333"/>
                </a:solidFill>
                <a:latin typeface="Helvetica"/>
                <a:ea typeface="Times New Roman" pitchFamily="18" charset="0"/>
                <a:cs typeface="Times New Roman" pitchFamily="18" charset="0"/>
              </a:rPr>
              <a:t>thuốc</a:t>
            </a:r>
            <a:r>
              <a:rPr lang="en-US" sz="2400" dirty="0" smtClean="0">
                <a:solidFill>
                  <a:srgbClr val="333333"/>
                </a:solidFill>
                <a:latin typeface="Helvetica"/>
                <a:ea typeface="Times New Roman" pitchFamily="18" charset="0"/>
                <a:cs typeface="Times New Roman" pitchFamily="18" charset="0"/>
              </a:rPr>
              <a:t> </a:t>
            </a:r>
            <a:r>
              <a:rPr lang="en-US" sz="2400" dirty="0" err="1" smtClean="0">
                <a:solidFill>
                  <a:srgbClr val="333333"/>
                </a:solidFill>
                <a:latin typeface="Helvetica"/>
                <a:ea typeface="Times New Roman" pitchFamily="18" charset="0"/>
                <a:cs typeface="Times New Roman" pitchFamily="18" charset="0"/>
              </a:rPr>
              <a:t>ức</a:t>
            </a:r>
            <a:r>
              <a:rPr lang="en-US" sz="2400" dirty="0" smtClean="0">
                <a:solidFill>
                  <a:srgbClr val="333333"/>
                </a:solidFill>
                <a:latin typeface="Helvetica"/>
                <a:ea typeface="Times New Roman" pitchFamily="18" charset="0"/>
                <a:cs typeface="Times New Roman" pitchFamily="18" charset="0"/>
              </a:rPr>
              <a:t> </a:t>
            </a:r>
            <a:r>
              <a:rPr lang="en-US" sz="2400" dirty="0" err="1" smtClean="0">
                <a:solidFill>
                  <a:srgbClr val="333333"/>
                </a:solidFill>
                <a:latin typeface="Helvetica"/>
                <a:ea typeface="Times New Roman" pitchFamily="18" charset="0"/>
                <a:cs typeface="Times New Roman" pitchFamily="18" charset="0"/>
              </a:rPr>
              <a:t>chế</a:t>
            </a:r>
            <a:r>
              <a:rPr lang="en-US" sz="2400" dirty="0" smtClean="0">
                <a:solidFill>
                  <a:srgbClr val="333333"/>
                </a:solidFill>
                <a:latin typeface="Helvetica"/>
                <a:ea typeface="Times New Roman" pitchFamily="18" charset="0"/>
                <a:cs typeface="Times New Roman" pitchFamily="18" charset="0"/>
              </a:rPr>
              <a:t> </a:t>
            </a:r>
            <a:r>
              <a:rPr lang="en-US" sz="2400" dirty="0" err="1" smtClean="0">
                <a:solidFill>
                  <a:srgbClr val="333333"/>
                </a:solidFill>
                <a:latin typeface="Helvetica"/>
                <a:ea typeface="Times New Roman" pitchFamily="18" charset="0"/>
                <a:cs typeface="Times New Roman" pitchFamily="18" charset="0"/>
              </a:rPr>
              <a:t>alfaglucosidase</a:t>
            </a:r>
            <a:r>
              <a:rPr lang="en-US" sz="2400" dirty="0" smtClean="0">
                <a:solidFill>
                  <a:srgbClr val="333333"/>
                </a:solidFill>
                <a:latin typeface="Helvetica"/>
                <a:ea typeface="Times New Roman" pitchFamily="18" charset="0"/>
                <a:cs typeface="Times New Roman" pitchFamily="18" charset="0"/>
              </a:rPr>
              <a:t>, </a:t>
            </a:r>
            <a:r>
              <a:rPr lang="en-US" sz="2400" dirty="0" err="1" smtClean="0">
                <a:solidFill>
                  <a:srgbClr val="333333"/>
                </a:solidFill>
                <a:latin typeface="Helvetica"/>
                <a:ea typeface="Times New Roman" pitchFamily="18" charset="0"/>
                <a:cs typeface="Times New Roman" pitchFamily="18" charset="0"/>
              </a:rPr>
              <a:t>ức</a:t>
            </a:r>
            <a:r>
              <a:rPr lang="en-US" sz="2400" dirty="0" smtClean="0">
                <a:solidFill>
                  <a:srgbClr val="333333"/>
                </a:solidFill>
                <a:latin typeface="Helvetica"/>
                <a:ea typeface="Times New Roman" pitchFamily="18" charset="0"/>
                <a:cs typeface="Times New Roman" pitchFamily="18" charset="0"/>
              </a:rPr>
              <a:t> </a:t>
            </a:r>
            <a:r>
              <a:rPr lang="en-US" sz="2400" dirty="0" err="1" smtClean="0">
                <a:solidFill>
                  <a:srgbClr val="333333"/>
                </a:solidFill>
                <a:latin typeface="Helvetica"/>
                <a:ea typeface="Times New Roman" pitchFamily="18" charset="0"/>
                <a:cs typeface="Times New Roman" pitchFamily="18" charset="0"/>
              </a:rPr>
              <a:t>chế</a:t>
            </a:r>
            <a:r>
              <a:rPr lang="en-US" sz="2400" dirty="0" smtClean="0">
                <a:solidFill>
                  <a:srgbClr val="333333"/>
                </a:solidFill>
                <a:latin typeface="Helvetica"/>
                <a:ea typeface="Times New Roman" pitchFamily="18" charset="0"/>
                <a:cs typeface="Times New Roman" pitchFamily="18" charset="0"/>
              </a:rPr>
              <a:t> DPP-4, insulin</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5321</TotalTime>
  <Words>11152</Words>
  <Application>Microsoft Office PowerPoint</Application>
  <PresentationFormat>Custom</PresentationFormat>
  <Paragraphs>1231</Paragraphs>
  <Slides>125</Slides>
  <Notes>69</Notes>
  <HiddenSlides>0</HiddenSlides>
  <MMClips>0</MMClips>
  <ScaleCrop>false</ScaleCrop>
  <HeadingPairs>
    <vt:vector size="4" baseType="variant">
      <vt:variant>
        <vt:lpstr>Theme</vt:lpstr>
      </vt:variant>
      <vt:variant>
        <vt:i4>1</vt:i4>
      </vt:variant>
      <vt:variant>
        <vt:lpstr>Slide Titles</vt:lpstr>
      </vt:variant>
      <vt:variant>
        <vt:i4>125</vt:i4>
      </vt:variant>
    </vt:vector>
  </HeadingPairs>
  <TitlesOfParts>
    <vt:vector size="126" baseType="lpstr">
      <vt:lpstr>Office Theme</vt:lpstr>
      <vt:lpstr>Đái tháo đường </vt:lpstr>
      <vt:lpstr>NỘI DUNG</vt:lpstr>
      <vt:lpstr>Slide 3</vt:lpstr>
      <vt:lpstr>Slide 4</vt:lpstr>
      <vt:lpstr>2.Định nghĩa đái tháo đường</vt:lpstr>
      <vt:lpstr>Slide 6</vt:lpstr>
      <vt:lpstr>Slide 7</vt:lpstr>
      <vt:lpstr>Slide 8</vt:lpstr>
      <vt:lpstr>Slide 9</vt:lpstr>
      <vt:lpstr>Cơ chế tác động-tác động của insulin</vt:lpstr>
      <vt:lpstr>Vai trò của insulin </vt:lpstr>
      <vt:lpstr>Vai trò của insulin </vt:lpstr>
      <vt:lpstr>Slide 13</vt:lpstr>
      <vt:lpstr>Slide 14</vt:lpstr>
      <vt:lpstr>Phần 2:  PHÂN LOẠI ĐÁI THÁO ĐƯỜNG</vt:lpstr>
      <vt:lpstr>Slide 16</vt:lpstr>
      <vt:lpstr>ĐÁI THÁO ĐƯỜNG TYPE I </vt:lpstr>
      <vt:lpstr>Slide 18</vt:lpstr>
      <vt:lpstr>2. ĐÁI THÁO ĐƯỜNG TYPE II</vt:lpstr>
      <vt:lpstr>Nguyên nhân gây đề kháng insulin </vt:lpstr>
      <vt:lpstr>Các yếu tố nguy cơ ĐTĐ typ II</vt:lpstr>
      <vt:lpstr>Slide 22</vt:lpstr>
      <vt:lpstr>Slide 23</vt:lpstr>
      <vt:lpstr>Slide 24</vt:lpstr>
      <vt:lpstr>Slide 25</vt:lpstr>
      <vt:lpstr>1.Tiêu chuẩn chẩn đoán ĐTĐ</vt:lpstr>
      <vt:lpstr>Slide 27</vt:lpstr>
      <vt:lpstr>Tình huống chẩn đoán chẩn doán ÐTÐ)</vt:lpstr>
      <vt:lpstr>1.Tiêu chuẩn chẩn đoán ĐTĐ</vt:lpstr>
      <vt:lpstr> HbAIC </vt:lpstr>
      <vt:lpstr>Slide 31</vt:lpstr>
      <vt:lpstr>Slide 32</vt:lpstr>
      <vt:lpstr> Khuyến cáo tần suất tự theo dõi ÐH cho BN ÐTÐ typ 1 </vt:lpstr>
      <vt:lpstr> Khuyến cáo tần suất tự theo dõi ÐH cho BN ÐTÐ typ 2 </vt:lpstr>
      <vt:lpstr>Theo dõi HbA1C: Tần suất bao nhiêu là dủ?</vt:lpstr>
      <vt:lpstr>2. Triệu chứng</vt:lpstr>
      <vt:lpstr>Slide 37</vt:lpstr>
      <vt:lpstr>BIẾN CHỨNG CỦA ĐÁI THÁO ĐƯỜNG</vt:lpstr>
      <vt:lpstr>1. Biến chứng cấp tính  </vt:lpstr>
      <vt:lpstr>Nhiễm toan ceton </vt:lpstr>
      <vt:lpstr> 1.1. Nhiễm toan ceton </vt:lpstr>
      <vt:lpstr> 1.2. Hôn Mê Tăng áp lực thẩm thấu</vt:lpstr>
      <vt:lpstr>1.3. Hạ đường huyết</vt:lpstr>
      <vt:lpstr>1.3. Hạ đường huyết</vt:lpstr>
      <vt:lpstr>Slide 45</vt:lpstr>
      <vt:lpstr>Slide 46</vt:lpstr>
      <vt:lpstr>Slide 47</vt:lpstr>
      <vt:lpstr>Slide 48</vt:lpstr>
      <vt:lpstr>Slide 49</vt:lpstr>
      <vt:lpstr>Slide 50</vt:lpstr>
      <vt:lpstr>Slide 51</vt:lpstr>
      <vt:lpstr>Slide 52</vt:lpstr>
      <vt:lpstr>Slide 53</vt:lpstr>
      <vt:lpstr>Slide 54</vt:lpstr>
      <vt:lpstr>Slide 55</vt:lpstr>
      <vt:lpstr>Khuyến cáo về đích HbA1C cho người lớn</vt:lpstr>
      <vt:lpstr>Slide 57</vt:lpstr>
      <vt:lpstr>Kiểm soát huyết áp</vt:lpstr>
      <vt:lpstr>Kiểm soát huyết áp</vt:lpstr>
      <vt:lpstr>Kiểm soát huyết áp</vt:lpstr>
      <vt:lpstr>Slide 61</vt:lpstr>
      <vt:lpstr>2. MỤC TIÊU ĐIỀU TRỊ </vt:lpstr>
      <vt:lpstr>2. MỤC TIÊU ĐIỀU TRỊ </vt:lpstr>
      <vt:lpstr>Kiểm soát lipid</vt:lpstr>
      <vt:lpstr>Kiểm soát lipid</vt:lpstr>
      <vt:lpstr>Kiểm soát lipid</vt:lpstr>
      <vt:lpstr>Xem xét điều trị aspirin(75–162 mg/day)</vt:lpstr>
      <vt:lpstr> 3. ĐIỀU TRỊ KHÔNG DÙNG THUỐC</vt:lpstr>
      <vt:lpstr> 3. ĐIỀU TRỊ KHÔNG DÙNG THUỐC</vt:lpstr>
      <vt:lpstr>3.3. GIÁO DỤC</vt:lpstr>
      <vt:lpstr>Giáo dục</vt:lpstr>
      <vt:lpstr>2. THUỐC TRỊ ĐÁI THÁO ĐƯỜNG</vt:lpstr>
      <vt:lpstr>Slide 73</vt:lpstr>
      <vt:lpstr>Các loại insulin</vt:lpstr>
      <vt:lpstr>Slide 75</vt:lpstr>
      <vt:lpstr>Slide 76</vt:lpstr>
      <vt:lpstr>Slide 77</vt:lpstr>
      <vt:lpstr>Một số phác đồ insulin</vt:lpstr>
      <vt:lpstr>Một số phác đồ insulin</vt:lpstr>
      <vt:lpstr>Một số phác đồ insulin</vt:lpstr>
      <vt:lpstr>Một số phác đồ insulin</vt:lpstr>
      <vt:lpstr>Một số phác đồ insulin</vt:lpstr>
      <vt:lpstr>Liều lượng insulin cho ĐTĐ typ 1</vt:lpstr>
      <vt:lpstr>Slide 84</vt:lpstr>
      <vt:lpstr>Những Lưu Ý Khi Sử Dụng Insulin</vt:lpstr>
      <vt:lpstr>Các vị trí tiêm và cách tiêm insulin</vt:lpstr>
      <vt:lpstr>Slide 87</vt:lpstr>
      <vt:lpstr>Slide 88</vt:lpstr>
      <vt:lpstr>THUỐC ĐIỀU TRỊ ĐÁI THÁO ĐƯỜNG TYP 2</vt:lpstr>
      <vt:lpstr>Slide 90</vt:lpstr>
      <vt:lpstr>PHÂN LOẠI</vt:lpstr>
      <vt:lpstr>Slide 92</vt:lpstr>
      <vt:lpstr>Các thuốc tăng nhạy cảm insulin tại mô sử dụng</vt:lpstr>
      <vt:lpstr>Nhóm Biguanid</vt:lpstr>
      <vt:lpstr> Metformin: </vt:lpstr>
      <vt:lpstr>Slide 96</vt:lpstr>
      <vt:lpstr>Slide 97</vt:lpstr>
      <vt:lpstr>Nhóm kích thích tụy tiết insulin</vt:lpstr>
      <vt:lpstr>Sulphonylurea</vt:lpstr>
      <vt:lpstr>Sulphonylurea</vt:lpstr>
      <vt:lpstr>Sulphonylurea</vt:lpstr>
      <vt:lpstr>Sulphonylurea</vt:lpstr>
      <vt:lpstr>Nhóm Glinide</vt:lpstr>
      <vt:lpstr>Slide 104</vt:lpstr>
      <vt:lpstr>    Nhóm ức chế hấp thu Glucose ở ruột</vt:lpstr>
      <vt:lpstr>Ức chế Alpha – glucosidase</vt:lpstr>
      <vt:lpstr>Thuốc làm giảm di chuyển thức ăn xuống ruột</vt:lpstr>
      <vt:lpstr>Slide 108</vt:lpstr>
      <vt:lpstr>CÁC NHÓM THUỐC MỚI DẪN CHẤT PEPTIDE</vt:lpstr>
      <vt:lpstr>GLP-1 tự nhiên</vt:lpstr>
      <vt:lpstr>Đồng vận GLP-1</vt:lpstr>
      <vt:lpstr> Chất ức chế DPP-IV </vt:lpstr>
      <vt:lpstr>Slide 113</vt:lpstr>
      <vt:lpstr> chất ức chế  đồng vận chuyển natri-glucose 2   (sodium-glucose cotransporter 2):</vt:lpstr>
      <vt:lpstr>Slide 115</vt:lpstr>
      <vt:lpstr>Ăn uống hợp lý, kiểm soát cân nặng, tập thể dục</vt:lpstr>
      <vt:lpstr>Slide 117</vt:lpstr>
      <vt:lpstr>Slide 118</vt:lpstr>
      <vt:lpstr>Slide 119</vt:lpstr>
      <vt:lpstr>Slide 120</vt:lpstr>
      <vt:lpstr>CHỈ ĐỊNH INSULIN TRONG ĐTĐ TYP 2 </vt:lpstr>
      <vt:lpstr>Ca lâm sàng 1</vt:lpstr>
      <vt:lpstr>Slide 123</vt:lpstr>
      <vt:lpstr>Ca lâm sàng 3</vt:lpstr>
      <vt:lpstr>TÀI LIỆU THAM KHẢO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Đái tháo đường</dc:title>
  <dc:creator>Cung Tham</dc:creator>
  <cp:lastModifiedBy>DELL</cp:lastModifiedBy>
  <cp:revision>210</cp:revision>
  <dcterms:created xsi:type="dcterms:W3CDTF">2016-08-20T03:42:42Z</dcterms:created>
  <dcterms:modified xsi:type="dcterms:W3CDTF">2018-10-18T13:43:19Z</dcterms:modified>
</cp:coreProperties>
</file>