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7"/>
  </p:notesMasterIdLst>
  <p:sldIdLst>
    <p:sldId id="256" r:id="rId2"/>
    <p:sldId id="289" r:id="rId3"/>
    <p:sldId id="258" r:id="rId4"/>
    <p:sldId id="261" r:id="rId5"/>
    <p:sldId id="284" r:id="rId6"/>
    <p:sldId id="290" r:id="rId7"/>
    <p:sldId id="297" r:id="rId8"/>
    <p:sldId id="293" r:id="rId9"/>
    <p:sldId id="291" r:id="rId10"/>
    <p:sldId id="285" r:id="rId11"/>
    <p:sldId id="294" r:id="rId12"/>
    <p:sldId id="270" r:id="rId13"/>
    <p:sldId id="310" r:id="rId14"/>
    <p:sldId id="311" r:id="rId15"/>
    <p:sldId id="31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17-Dec-19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19+10=29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9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mtClean="0"/>
              <a:t>A. Giúp bảo quản dược phẩm chống nhiễm vi cơ</a:t>
            </a:r>
            <a:endParaRPr lang="pt-BR" smtClean="0"/>
          </a:p>
          <a:p>
            <a:r>
              <a:rPr lang="pt-BR" smtClean="0"/>
              <a:t>B. Đảm bảo tính bền của 1 số hoá chất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</a:t>
            </a:r>
            <a:r>
              <a:rPr lang="vi-VN" smtClean="0"/>
              <a:t>. Làm giảm kích thước hay trọng lượng của sản phẩm, thuận tiện cho</a:t>
            </a:r>
            <a:r>
              <a:rPr lang="en-US" smtClean="0"/>
              <a:t> </a:t>
            </a:r>
            <a:r>
              <a:rPr lang="vi-VN" smtClean="0"/>
              <a:t>việc vận chuyển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4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B. </a:t>
            </a:r>
            <a:r>
              <a:rPr lang="vi-VN" smtClean="0"/>
              <a:t>Không chiết kiệt được hoạt chất, nên chỉ chiết 1 lần</a:t>
            </a:r>
            <a:endParaRPr lang="en-US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mtClean="0"/>
              <a:t>c. Tốn nhiên liệu và thời gian cô đặc</a:t>
            </a:r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90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>G : lượng vật chất khuếch tán , [kg] </a:t>
            </a:r>
            <a:endParaRPr lang="en-US" smtClean="0"/>
          </a:p>
          <a:p>
            <a:r>
              <a:rPr lang="vi-VN" smtClean="0"/>
              <a:t>F : bề m ặt khuếch tá n , vuông góc với hướng khuếch tán , [m2]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8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Ngâm</a:t>
            </a:r>
          </a:p>
          <a:p>
            <a:r>
              <a:rPr lang="en-US" sz="1200" smtClean="0"/>
              <a:t>Hỏng (do vi sinh vật</a:t>
            </a:r>
            <a:r>
              <a:rPr lang="en-US" sz="1200" baseline="0" smtClean="0"/>
              <a:t> phát triển)</a:t>
            </a:r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2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>xay dược liệu</a:t>
            </a:r>
            <a:r>
              <a:rPr lang="en-US" smtClean="0"/>
              <a:t> </a:t>
            </a:r>
            <a:r>
              <a:rPr lang="vi-VN" smtClean="0"/>
              <a:t>quá mịn</a:t>
            </a:r>
            <a:endParaRPr lang="en-US" smtClean="0"/>
          </a:p>
          <a:p>
            <a:r>
              <a:rPr lang="vi-VN" smtClean="0"/>
              <a:t>không nên chiết ở nhiệt độ cao</a:t>
            </a:r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Quá trình di chuyển vật chất từ pha này sang pha khác khi hai pha tiếp xúc trực tiếp với nhau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vi-VN" smtClean="0"/>
              <a:t>Ngược dòng.</a:t>
            </a:r>
            <a:endParaRPr lang="en-US" smtClean="0"/>
          </a:p>
          <a:p>
            <a:pPr marL="171450" indent="-171450">
              <a:buFontTx/>
              <a:buChar char="-"/>
            </a:pPr>
            <a:r>
              <a:rPr lang="en-US" smtClean="0"/>
              <a:t>Xuôi dòng. </a:t>
            </a:r>
          </a:p>
          <a:p>
            <a:pPr marL="171450" indent="-171450">
              <a:buFontTx/>
              <a:buChar char="-"/>
            </a:pPr>
            <a:r>
              <a:rPr lang="en-US" smtClean="0"/>
              <a:t>Chéo dòng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1. Đoạn uốn cong; 2. Cột đứng; 3. Con lăn xích; 4. Khung 5. Tang trống dẫn động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5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quá trình khuếch tán giữa hai pha lỏng qua một màng có tính chất thẩm tích (chỉ</a:t>
            </a:r>
            <a:r>
              <a:rPr lang="en-US" baseline="0" smtClean="0"/>
              <a:t> cho phân tử nhỏ đi qua)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71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>có chứa nitơ đa s</a:t>
            </a:r>
            <a:r>
              <a:rPr lang="en-US" smtClean="0"/>
              <a:t>ố</a:t>
            </a:r>
            <a:r>
              <a:rPr lang="vi-VN" smtClean="0"/>
              <a:t> có nhân vòng</a:t>
            </a:r>
            <a:endParaRPr lang="en-US" smtClean="0"/>
          </a:p>
          <a:p>
            <a:r>
              <a:rPr lang="vi-VN" smtClean="0"/>
              <a:t>kiềm</a:t>
            </a:r>
            <a:endParaRPr lang="en-US" smtClean="0"/>
          </a:p>
          <a:p>
            <a:r>
              <a:rPr lang="vi-VN" smtClean="0"/>
              <a:t>kết tủa và phản ứng màu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00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B.</a:t>
            </a:r>
            <a:r>
              <a:rPr lang="en-US" baseline="0" smtClean="0"/>
              <a:t> </a:t>
            </a:r>
            <a:r>
              <a:rPr lang="en-US" smtClean="0"/>
              <a:t>Phải có tác dụng hoà tan chọn lọc</a:t>
            </a:r>
          </a:p>
          <a:p>
            <a:pPr marL="0" indent="0">
              <a:buNone/>
            </a:pPr>
            <a:r>
              <a:rPr lang="vi-VN" smtClean="0"/>
              <a:t>D. Phải trơ về mặt hoá học, không làm biến chất hoạt chất</a:t>
            </a:r>
          </a:p>
          <a:p>
            <a:pPr marL="0" indent="0">
              <a:buNone/>
            </a:pPr>
            <a:r>
              <a:rPr lang="vi-VN" smtClean="0"/>
              <a:t>E. Không gây cháy nổ</a:t>
            </a:r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4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quá trình khuếch tán giữa hai pha lỏng qua một màng có tính chất bán thấm (chỉ</a:t>
            </a:r>
            <a:r>
              <a:rPr lang="en-US" baseline="0" smtClean="0"/>
              <a:t> cho dung môi đi qua)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0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>có tác dụng kháng sinh chữa lỵ, gần đây phát hiện được tính chất ch</a:t>
            </a:r>
            <a:r>
              <a:rPr lang="en-US" smtClean="0"/>
              <a:t>ố</a:t>
            </a:r>
            <a:r>
              <a:rPr lang="vi-VN" smtClean="0"/>
              <a:t>ng ung thư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133600"/>
          </a:xfrm>
        </p:spPr>
        <p:txBody>
          <a:bodyPr/>
          <a:lstStyle/>
          <a:p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Kỹ thuật chiết xuất </a:t>
            </a:r>
            <a:b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dược liệu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smtClean="0"/>
              <a:t>Công dụng berberin?</a:t>
            </a:r>
            <a:endParaRPr lang="vi-VN" sz="2800" b="0"/>
          </a:p>
        </p:txBody>
      </p:sp>
    </p:spTree>
    <p:extLst>
      <p:ext uri="{BB962C8B-B14F-4D97-AF65-F5344CB8AC3E}">
        <p14:creationId xmlns:p14="http://schemas.microsoft.com/office/powerpoint/2010/main" val="136196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1. Mục đích của việc làm </a:t>
            </a:r>
            <a:r>
              <a:rPr lang="vi-VN" smtClean="0"/>
              <a:t>khô</a:t>
            </a:r>
            <a:r>
              <a:rPr lang="en-US" smtClean="0"/>
              <a:t> dược liệu chiết xuất:</a:t>
            </a:r>
            <a:endParaRPr lang="vi-VN"/>
          </a:p>
          <a:p>
            <a:pPr marL="0" indent="0">
              <a:buNone/>
            </a:pPr>
            <a:r>
              <a:rPr lang="vi-VN"/>
              <a:t>A. .........................</a:t>
            </a:r>
          </a:p>
          <a:p>
            <a:pPr marL="0" indent="0">
              <a:buNone/>
            </a:pPr>
            <a:r>
              <a:rPr lang="vi-VN" smtClean="0"/>
              <a:t>B </a:t>
            </a:r>
            <a:r>
              <a:rPr lang="vi-VN"/>
              <a:t>.........................</a:t>
            </a:r>
          </a:p>
          <a:p>
            <a:pPr marL="0" indent="0">
              <a:buNone/>
            </a:pPr>
            <a:r>
              <a:rPr lang="en-US" smtClean="0"/>
              <a:t>C</a:t>
            </a:r>
            <a:r>
              <a:rPr lang="vi-VN" smtClean="0"/>
              <a:t>.</a:t>
            </a:r>
            <a:r>
              <a:rPr lang="vi-VN"/>
              <a:t> </a:t>
            </a:r>
            <a:r>
              <a:rPr lang="vi-VN" smtClean="0"/>
              <a:t>.........................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D</a:t>
            </a:r>
            <a:r>
              <a:rPr lang="vi-VN"/>
              <a:t>. Là 1 phần quan trọng trong điều chế một </a:t>
            </a:r>
            <a:r>
              <a:rPr lang="vi-VN" smtClean="0"/>
              <a:t>s</a:t>
            </a:r>
            <a:r>
              <a:rPr lang="en-US" smtClean="0"/>
              <a:t>ố</a:t>
            </a:r>
            <a:r>
              <a:rPr lang="vi-VN" smtClean="0"/>
              <a:t> </a:t>
            </a:r>
            <a:r>
              <a:rPr lang="vi-VN"/>
              <a:t>dạng thuốc như </a:t>
            </a:r>
            <a:r>
              <a:rPr lang="vi-VN" smtClean="0"/>
              <a:t>cao</a:t>
            </a:r>
            <a:r>
              <a:rPr lang="en-US" smtClean="0"/>
              <a:t> </a:t>
            </a:r>
            <a:r>
              <a:rPr lang="vi-VN" smtClean="0"/>
              <a:t>thuốc</a:t>
            </a:r>
            <a:r>
              <a:rPr lang="vi-VN"/>
              <a:t>, thuốc cốm, thuốc viên...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5287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Nhược điểm của phương pháp ngâm</a:t>
            </a:r>
          </a:p>
          <a:p>
            <a:pPr marL="0" indent="0">
              <a:buNone/>
            </a:pPr>
            <a:r>
              <a:rPr lang="vi-VN"/>
              <a:t>A. Dịch chiết quá loãng</a:t>
            </a:r>
          </a:p>
          <a:p>
            <a:pPr marL="0" indent="0">
              <a:buNone/>
            </a:pPr>
            <a:r>
              <a:rPr lang="vi-VN"/>
              <a:t>B </a:t>
            </a:r>
            <a:r>
              <a:rPr lang="vi-VN" smtClean="0"/>
              <a:t>.....................................................</a:t>
            </a:r>
            <a:endParaRPr lang="vi-VN"/>
          </a:p>
          <a:p>
            <a:pPr marL="0" indent="0">
              <a:buNone/>
            </a:pPr>
            <a:r>
              <a:rPr lang="en-US" smtClean="0"/>
              <a:t>C </a:t>
            </a:r>
            <a:r>
              <a:rPr lang="vi-VN"/>
              <a:t>.............................................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44152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Trong chiết xuất dược liệu, quá trình khuếch tán chất tan vào dung </a:t>
            </a:r>
            <a:r>
              <a:rPr lang="vi-VN" smtClean="0"/>
              <a:t>môi</a:t>
            </a:r>
            <a:r>
              <a:rPr lang="en-US" smtClean="0"/>
              <a:t> </a:t>
            </a:r>
            <a:r>
              <a:rPr lang="vi-VN" smtClean="0"/>
              <a:t>tuân </a:t>
            </a:r>
            <a:r>
              <a:rPr lang="vi-VN"/>
              <a:t>theo định luật Fick</a:t>
            </a:r>
            <a:r>
              <a:rPr lang="vi-VN" smtClean="0"/>
              <a:t>:</a:t>
            </a: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Trong đó:</a:t>
            </a:r>
          </a:p>
          <a:p>
            <a:pPr marL="0" indent="0">
              <a:buNone/>
            </a:pPr>
            <a:r>
              <a:rPr lang="en-US" smtClean="0"/>
              <a:t>D:…</a:t>
            </a:r>
          </a:p>
          <a:p>
            <a:pPr marL="0" indent="0">
              <a:buNone/>
            </a:pPr>
            <a:r>
              <a:rPr lang="en-US" smtClean="0"/>
              <a:t>F:…</a:t>
            </a:r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514600"/>
            <a:ext cx="313961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5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Ethanol hay được dùng làm dung môi chiết xuất trong phương </a:t>
            </a:r>
            <a:r>
              <a:rPr lang="vi-VN" smtClean="0"/>
              <a:t>pháp........(</a:t>
            </a:r>
            <a:r>
              <a:rPr lang="vi-VN"/>
              <a:t>A).........vì không làm ..........(B).........dược liệu như nước.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274142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Đối với dược liệu chứa nhiều tinh bột </a:t>
            </a:r>
            <a:r>
              <a:rPr lang="vi-VN" smtClean="0"/>
              <a:t>không nên</a:t>
            </a:r>
            <a:r>
              <a:rPr lang="en-US" smtClean="0"/>
              <a:t>……</a:t>
            </a:r>
            <a:r>
              <a:rPr lang="vi-VN" smtClean="0"/>
              <a:t>, tránh </a:t>
            </a:r>
            <a:r>
              <a:rPr lang="vi-VN"/>
              <a:t>giải phóng ra nhiều </a:t>
            </a:r>
            <a:r>
              <a:rPr lang="vi-VN" smtClean="0"/>
              <a:t>tinh </a:t>
            </a:r>
            <a:r>
              <a:rPr lang="vi-VN"/>
              <a:t>bột và </a:t>
            </a:r>
            <a:r>
              <a:rPr lang="en-US" smtClean="0"/>
              <a:t>……</a:t>
            </a:r>
            <a:r>
              <a:rPr lang="vi-VN" smtClean="0"/>
              <a:t>đ</a:t>
            </a:r>
            <a:r>
              <a:rPr lang="en-US" smtClean="0"/>
              <a:t>ể</a:t>
            </a:r>
            <a:r>
              <a:rPr lang="vi-VN" smtClean="0"/>
              <a:t> tránh </a:t>
            </a:r>
            <a:r>
              <a:rPr lang="vi-VN"/>
              <a:t>bị hồ hoá.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67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Phần 1: Điền từ</a:t>
            </a:r>
            <a:br>
              <a:rPr lang="en-US" smtClean="0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7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Quá trình khuếch tán là…..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mtClean="0"/>
              <a:t>Dựa </a:t>
            </a:r>
            <a:r>
              <a:rPr lang="vi-VN"/>
              <a:t>vào chiều chuyển động tương </a:t>
            </a:r>
            <a:r>
              <a:rPr lang="vi-VN" smtClean="0"/>
              <a:t>h</a:t>
            </a:r>
            <a:r>
              <a:rPr lang="en-US" smtClean="0"/>
              <a:t>ỗ</a:t>
            </a:r>
            <a:r>
              <a:rPr lang="vi-VN" smtClean="0"/>
              <a:t> </a:t>
            </a:r>
            <a:r>
              <a:rPr lang="vi-VN"/>
              <a:t>giữa hai pha, có các phương </a:t>
            </a:r>
            <a:r>
              <a:rPr lang="vi-VN" smtClean="0"/>
              <a:t>pháp</a:t>
            </a:r>
            <a:r>
              <a:rPr lang="en-US" smtClean="0"/>
              <a:t> chiết xuất</a:t>
            </a:r>
            <a:r>
              <a:rPr lang="vi-VN" smtClean="0"/>
              <a:t>: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A…</a:t>
            </a:r>
          </a:p>
          <a:p>
            <a:pPr marL="0" indent="0">
              <a:buNone/>
            </a:pPr>
            <a:r>
              <a:rPr lang="en-US" smtClean="0"/>
              <a:t>B…</a:t>
            </a:r>
          </a:p>
          <a:p>
            <a:pPr marL="0" indent="0">
              <a:buNone/>
            </a:pPr>
            <a:r>
              <a:rPr lang="en-US" smtClean="0"/>
              <a:t>C…</a:t>
            </a:r>
            <a:endParaRPr lang="vi-V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5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3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7680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Thiết bị chiết hai cột có bộphận vận chuyển bằng xích:</a:t>
            </a:r>
          </a:p>
          <a:p>
            <a:pPr marL="0" indent="0">
              <a:buNone/>
            </a:pPr>
            <a:r>
              <a:rPr lang="en-US" smtClean="0"/>
              <a:t>1…</a:t>
            </a:r>
          </a:p>
          <a:p>
            <a:pPr marL="0" indent="0">
              <a:buNone/>
            </a:pPr>
            <a:r>
              <a:rPr lang="en-US" smtClean="0"/>
              <a:t>2…</a:t>
            </a:r>
          </a:p>
          <a:p>
            <a:pPr marL="0" indent="0">
              <a:buNone/>
            </a:pPr>
            <a:r>
              <a:rPr lang="en-US" smtClean="0"/>
              <a:t>3…</a:t>
            </a:r>
          </a:p>
          <a:p>
            <a:pPr marL="0" indent="0">
              <a:buNone/>
            </a:pPr>
            <a:r>
              <a:rPr lang="en-US" smtClean="0"/>
              <a:t>4…</a:t>
            </a:r>
          </a:p>
          <a:p>
            <a:pPr marL="0" indent="0">
              <a:buNone/>
            </a:pPr>
            <a:r>
              <a:rPr lang="en-US" smtClean="0"/>
              <a:t>5…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350" y="1414732"/>
            <a:ext cx="36766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1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Quá trình thẩm tích là…..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Alcaloid là một chất hữu </a:t>
            </a:r>
            <a:r>
              <a:rPr lang="vi-VN" smtClean="0"/>
              <a:t>cơ</a:t>
            </a:r>
            <a:r>
              <a:rPr lang="en-US" smtClean="0"/>
              <a:t> …</a:t>
            </a:r>
            <a:r>
              <a:rPr lang="vi-VN" smtClean="0"/>
              <a:t>, </a:t>
            </a:r>
            <a:r>
              <a:rPr lang="vi-VN"/>
              <a:t>có phản </a:t>
            </a:r>
            <a:r>
              <a:rPr lang="vi-VN" smtClean="0"/>
              <a:t>ứng</a:t>
            </a:r>
            <a:r>
              <a:rPr lang="en-US" smtClean="0"/>
              <a:t>…</a:t>
            </a:r>
            <a:r>
              <a:rPr lang="vi-VN" smtClean="0"/>
              <a:t>, thư</a:t>
            </a:r>
            <a:r>
              <a:rPr lang="en-US" smtClean="0"/>
              <a:t>ờ</a:t>
            </a:r>
            <a:r>
              <a:rPr lang="vi-VN" smtClean="0"/>
              <a:t>ng </a:t>
            </a:r>
            <a:r>
              <a:rPr lang="vi-VN"/>
              <a:t>gặp trong thực vật và đôi khi trong động vật, </a:t>
            </a:r>
            <a:r>
              <a:rPr lang="vi-VN" smtClean="0"/>
              <a:t>thư</a:t>
            </a:r>
            <a:r>
              <a:rPr lang="en-US" smtClean="0"/>
              <a:t>ờ</a:t>
            </a:r>
            <a:r>
              <a:rPr lang="vi-VN" smtClean="0"/>
              <a:t>ng </a:t>
            </a:r>
            <a:r>
              <a:rPr lang="vi-VN"/>
              <a:t>có dược </a:t>
            </a:r>
            <a:r>
              <a:rPr lang="vi-VN" smtClean="0"/>
              <a:t>lực</a:t>
            </a:r>
            <a:r>
              <a:rPr lang="en-US" smtClean="0"/>
              <a:t> </a:t>
            </a:r>
            <a:r>
              <a:rPr lang="vi-VN" smtClean="0"/>
              <a:t>tính </a:t>
            </a:r>
            <a:r>
              <a:rPr lang="vi-VN"/>
              <a:t>mạnh và độc, cho </a:t>
            </a:r>
            <a:r>
              <a:rPr lang="en-US" smtClean="0"/>
              <a:t>… </a:t>
            </a:r>
            <a:r>
              <a:rPr lang="vi-VN" smtClean="0"/>
              <a:t>với </a:t>
            </a:r>
            <a:r>
              <a:rPr lang="vi-VN"/>
              <a:t>một </a:t>
            </a:r>
            <a:r>
              <a:rPr lang="vi-VN" smtClean="0"/>
              <a:t>s</a:t>
            </a:r>
            <a:r>
              <a:rPr lang="en-US" smtClean="0"/>
              <a:t>ố</a:t>
            </a:r>
            <a:r>
              <a:rPr lang="vi-VN" smtClean="0"/>
              <a:t> </a:t>
            </a:r>
            <a:r>
              <a:rPr lang="vi-VN"/>
              <a:t>thuôc thử gọi </a:t>
            </a:r>
            <a:r>
              <a:rPr lang="vi-VN" smtClean="0"/>
              <a:t>là</a:t>
            </a:r>
            <a:r>
              <a:rPr lang="en-US" smtClean="0"/>
              <a:t> </a:t>
            </a:r>
            <a:r>
              <a:rPr lang="vi-VN" smtClean="0"/>
              <a:t>thu</a:t>
            </a:r>
            <a:r>
              <a:rPr lang="en-US" smtClean="0"/>
              <a:t>ố</a:t>
            </a:r>
            <a:r>
              <a:rPr lang="vi-VN" smtClean="0"/>
              <a:t>c </a:t>
            </a:r>
            <a:r>
              <a:rPr lang="vi-VN"/>
              <a:t>thử của alcaloid.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Dung môi được chọn trong hoà tan chiết xuất phải đạt các yêu cầu sau:</a:t>
            </a:r>
          </a:p>
          <a:p>
            <a:pPr marL="0" indent="0">
              <a:buNone/>
            </a:pPr>
            <a:r>
              <a:rPr lang="vi-VN"/>
              <a:t>A. Dễ thấm vào dược liệu</a:t>
            </a:r>
          </a:p>
          <a:p>
            <a:pPr marL="0" indent="0">
              <a:buNone/>
            </a:pPr>
            <a:r>
              <a:rPr lang="vi-VN"/>
              <a:t>B </a:t>
            </a:r>
            <a:r>
              <a:rPr lang="vi-VN" smtClean="0"/>
              <a:t>..................................................</a:t>
            </a:r>
            <a:endParaRPr lang="vi-VN"/>
          </a:p>
          <a:p>
            <a:pPr marL="0" indent="0">
              <a:buNone/>
            </a:pPr>
            <a:r>
              <a:rPr lang="en-US" smtClean="0"/>
              <a:t>C</a:t>
            </a:r>
            <a:r>
              <a:rPr lang="vi-VN" smtClean="0"/>
              <a:t>. </a:t>
            </a:r>
            <a:r>
              <a:rPr lang="vi-VN"/>
              <a:t>Không làm thành phẩm có mùi đặc biệt</a:t>
            </a:r>
          </a:p>
          <a:p>
            <a:pPr marL="0" indent="0">
              <a:buNone/>
            </a:pPr>
            <a:r>
              <a:rPr lang="vi-VN"/>
              <a:t>D. </a:t>
            </a:r>
            <a:r>
              <a:rPr lang="vi-VN" smtClean="0"/>
              <a:t>.................................................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E</a:t>
            </a:r>
            <a:r>
              <a:rPr lang="vi-VN"/>
              <a:t>. .................................................</a:t>
            </a:r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04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Quá trình thẩm thấu là…..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"/>
    </mc:Choice>
    <mc:Fallback xmlns="">
      <p:transition spd="slow" advTm="9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1707</TotalTime>
  <Words>648</Words>
  <Application>Microsoft Office PowerPoint</Application>
  <PresentationFormat>On-screen Show (4:3)</PresentationFormat>
  <Paragraphs>92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Kỹ thuật chiết xuất  dược liệu</vt:lpstr>
      <vt:lpstr>Phần 1: Điền từ </vt:lpstr>
      <vt:lpstr>Câu 1 </vt:lpstr>
      <vt:lpstr>Câu 2</vt:lpstr>
      <vt:lpstr>Câu 3 </vt:lpstr>
      <vt:lpstr>Câu 4</vt:lpstr>
      <vt:lpstr>Câu 5</vt:lpstr>
      <vt:lpstr>Câu 6</vt:lpstr>
      <vt:lpstr>Câu 7</vt:lpstr>
      <vt:lpstr>Câu 8</vt:lpstr>
      <vt:lpstr>Câu 9</vt:lpstr>
      <vt:lpstr>Câu 10</vt:lpstr>
      <vt:lpstr>Câu 11</vt:lpstr>
      <vt:lpstr>Câu 12</vt:lpstr>
      <vt:lpstr>Câu 13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218</cp:revision>
  <dcterms:created xsi:type="dcterms:W3CDTF">2016-09-29T06:22:15Z</dcterms:created>
  <dcterms:modified xsi:type="dcterms:W3CDTF">2019-12-17T02:11:25Z</dcterms:modified>
</cp:coreProperties>
</file>