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notesMasterIdLst>
    <p:notesMasterId r:id="rId17"/>
  </p:notesMasterIdLst>
  <p:sldIdLst>
    <p:sldId id="256" r:id="rId2"/>
    <p:sldId id="289" r:id="rId3"/>
    <p:sldId id="258" r:id="rId4"/>
    <p:sldId id="261" r:id="rId5"/>
    <p:sldId id="284" r:id="rId6"/>
    <p:sldId id="290" r:id="rId7"/>
    <p:sldId id="297" r:id="rId8"/>
    <p:sldId id="293" r:id="rId9"/>
    <p:sldId id="291" r:id="rId10"/>
    <p:sldId id="285" r:id="rId11"/>
    <p:sldId id="294" r:id="rId12"/>
    <p:sldId id="270" r:id="rId13"/>
    <p:sldId id="310" r:id="rId14"/>
    <p:sldId id="311" r:id="rId15"/>
    <p:sldId id="314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74664" autoAdjust="0"/>
  </p:normalViewPr>
  <p:slideViewPr>
    <p:cSldViewPr>
      <p:cViewPr varScale="1">
        <p:scale>
          <a:sx n="55" d="100"/>
          <a:sy n="55" d="100"/>
        </p:scale>
        <p:origin x="1830" y="5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1850AF-BC72-4CE7-97EA-1849F93AF2D4}" type="datetimeFigureOut">
              <a:rPr lang="en-US" smtClean="0"/>
              <a:t>17-Dec-19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06B2A1-8FAC-4479-86E7-22D2BF74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24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19+10=29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6B2A1-8FAC-4479-86E7-22D2BF745D0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3909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vi-VN" smtClean="0"/>
              <a:t>A. Giúp bảo quản dược phẩm chống nhiễm vi cơ</a:t>
            </a:r>
            <a:endParaRPr lang="pt-BR" smtClean="0"/>
          </a:p>
          <a:p>
            <a:r>
              <a:rPr lang="pt-BR" smtClean="0"/>
              <a:t>B. Đảm bảo tính bền của 1 số hoá chất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</a:t>
            </a:r>
            <a:r>
              <a:rPr lang="vi-VN" smtClean="0"/>
              <a:t>. Làm giảm kích thước hay trọng lượng của sản phẩm, thuận tiện cho</a:t>
            </a:r>
            <a:r>
              <a:rPr lang="en-US" smtClean="0"/>
              <a:t> </a:t>
            </a:r>
            <a:r>
              <a:rPr lang="vi-VN" smtClean="0"/>
              <a:t>việc vận chuyển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6B2A1-8FAC-4479-86E7-22D2BF745D0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4543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B. </a:t>
            </a:r>
            <a:r>
              <a:rPr lang="vi-VN" smtClean="0"/>
              <a:t>Không chiết kiệt được hoạt chất, nên chỉ chiết 1 lần</a:t>
            </a:r>
            <a:endParaRPr lang="en-US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vi-VN" smtClean="0"/>
              <a:t>c. Tốn nhiên liệu và thời gian cô đặc</a:t>
            </a:r>
            <a:endParaRPr lang="en-US" sz="1200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6B2A1-8FAC-4479-86E7-22D2BF745D0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4908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vi-VN" smtClean="0"/>
              <a:t>G : lượng vật chất khuếch tán , [kg] </a:t>
            </a:r>
            <a:endParaRPr lang="en-US" smtClean="0"/>
          </a:p>
          <a:p>
            <a:r>
              <a:rPr lang="vi-VN" smtClean="0"/>
              <a:t>F : bề m ặt khuếch tá n , vuông góc với hướng khuếch tán , [m2]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6B2A1-8FAC-4479-86E7-22D2BF745D0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2989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Ngâm</a:t>
            </a:r>
          </a:p>
          <a:p>
            <a:r>
              <a:rPr lang="en-US" sz="1200" smtClean="0"/>
              <a:t>Hỏng (do vi sinh vật</a:t>
            </a:r>
            <a:r>
              <a:rPr lang="en-US" sz="1200" baseline="0" smtClean="0"/>
              <a:t> phát triển)</a:t>
            </a:r>
            <a:endParaRPr lang="en-US" sz="1200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6B2A1-8FAC-4479-86E7-22D2BF745D0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0226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vi-VN" smtClean="0"/>
              <a:t>xay dược liệu</a:t>
            </a:r>
            <a:r>
              <a:rPr lang="en-US" smtClean="0"/>
              <a:t> </a:t>
            </a:r>
            <a:r>
              <a:rPr lang="vi-VN" smtClean="0"/>
              <a:t>quá mịn</a:t>
            </a:r>
            <a:endParaRPr lang="en-US" smtClean="0"/>
          </a:p>
          <a:p>
            <a:r>
              <a:rPr lang="vi-VN" smtClean="0"/>
              <a:t>không nên chiết ở nhiệt độ cao</a:t>
            </a:r>
            <a:r>
              <a:rPr lang="en-US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6B2A1-8FAC-4479-86E7-22D2BF745D0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113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Quá trình di chuyển vật chất từ pha này sang pha khác khi hai pha tiếp xúc trực tiếp với nhau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6B2A1-8FAC-4479-86E7-22D2BF745D0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6552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vi-VN" smtClean="0"/>
              <a:t>Ngược dòng.</a:t>
            </a:r>
            <a:endParaRPr lang="en-US" smtClean="0"/>
          </a:p>
          <a:p>
            <a:pPr marL="171450" indent="-171450">
              <a:buFontTx/>
              <a:buChar char="-"/>
            </a:pPr>
            <a:r>
              <a:rPr lang="en-US" smtClean="0"/>
              <a:t>Xuôi dòng. </a:t>
            </a:r>
          </a:p>
          <a:p>
            <a:pPr marL="171450" indent="-171450">
              <a:buFontTx/>
              <a:buChar char="-"/>
            </a:pPr>
            <a:r>
              <a:rPr lang="en-US" smtClean="0"/>
              <a:t>Chéo dòng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6B2A1-8FAC-4479-86E7-22D2BF745D0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075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1. Đoạn uốn cong; 2. Cột đứng; 3. Con lăn xích; 4. Khung 5. Tang trống dẫn động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6B2A1-8FAC-4479-86E7-22D2BF745D0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4251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quá trình khuếch tán giữa hai pha lỏng qua một màng có tính chất thẩm tích (chỉ</a:t>
            </a:r>
            <a:r>
              <a:rPr lang="en-US" baseline="0" smtClean="0"/>
              <a:t> cho phân tử nhỏ đi qua)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6B2A1-8FAC-4479-86E7-22D2BF745D0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7710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vi-VN" smtClean="0"/>
              <a:t>có chứa nitơ đa s</a:t>
            </a:r>
            <a:r>
              <a:rPr lang="en-US" smtClean="0"/>
              <a:t>ố</a:t>
            </a:r>
            <a:r>
              <a:rPr lang="vi-VN" smtClean="0"/>
              <a:t> có nhân vòng</a:t>
            </a:r>
            <a:endParaRPr lang="en-US" smtClean="0"/>
          </a:p>
          <a:p>
            <a:r>
              <a:rPr lang="vi-VN" smtClean="0"/>
              <a:t>kiềm</a:t>
            </a:r>
            <a:endParaRPr lang="en-US" smtClean="0"/>
          </a:p>
          <a:p>
            <a:r>
              <a:rPr lang="vi-VN" smtClean="0"/>
              <a:t>kết tủa và phản ứng màu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6B2A1-8FAC-4479-86E7-22D2BF745D0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4004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mtClean="0"/>
              <a:t>B.</a:t>
            </a:r>
            <a:r>
              <a:rPr lang="en-US" baseline="0" smtClean="0"/>
              <a:t> </a:t>
            </a:r>
            <a:r>
              <a:rPr lang="en-US" smtClean="0"/>
              <a:t>Phải có tác dụng hoà tan chọn lọc</a:t>
            </a:r>
          </a:p>
          <a:p>
            <a:pPr marL="0" indent="0">
              <a:buNone/>
            </a:pPr>
            <a:r>
              <a:rPr lang="vi-VN" smtClean="0"/>
              <a:t>D. Phải trơ về mặt hoá học, không làm biến chất hoạt chất</a:t>
            </a:r>
          </a:p>
          <a:p>
            <a:pPr marL="0" indent="0">
              <a:buNone/>
            </a:pPr>
            <a:r>
              <a:rPr lang="vi-VN" smtClean="0"/>
              <a:t>E. Không gây cháy nổ</a:t>
            </a:r>
            <a:endParaRPr lang="en-US" sz="1200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6B2A1-8FAC-4479-86E7-22D2BF745D0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4546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quá trình khuếch tán giữa hai pha lỏng qua một màng có tính chất bán thấm (chỉ</a:t>
            </a:r>
            <a:r>
              <a:rPr lang="en-US" baseline="0" smtClean="0"/>
              <a:t> cho dung môi đi qua)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6B2A1-8FAC-4479-86E7-22D2BF745D0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0608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vi-VN" smtClean="0"/>
              <a:t>có tác dụng kháng sinh chữa lỵ, gần đây phát hiện được tính chất ch</a:t>
            </a:r>
            <a:r>
              <a:rPr lang="en-US" smtClean="0"/>
              <a:t>ố</a:t>
            </a:r>
            <a:r>
              <a:rPr lang="vi-VN" smtClean="0"/>
              <a:t>ng ung thư 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6B2A1-8FAC-4479-86E7-22D2BF745D0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139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514600"/>
            <a:ext cx="8001000" cy="914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914400" y="3429000"/>
            <a:ext cx="7086600" cy="3810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16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553200"/>
            <a:ext cx="2133600" cy="16827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553200"/>
            <a:ext cx="2895600" cy="16827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553200"/>
            <a:ext cx="2133600" cy="168275"/>
          </a:xfrm>
        </p:spPr>
        <p:txBody>
          <a:bodyPr/>
          <a:lstStyle>
            <a:lvl1pPr algn="r">
              <a:defRPr sz="14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</a:lstStyle>
          <a:p>
            <a:fld id="{3E4DF0C9-7209-484E-A5AA-E62CC5F5C8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6603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19088"/>
            <a:ext cx="2057400" cy="6005512"/>
          </a:xfrm>
        </p:spPr>
        <p:txBody>
          <a:bodyPr vert="eaVert"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19088"/>
            <a:ext cx="6019800" cy="6005512"/>
          </a:xfrm>
        </p:spPr>
        <p:txBody>
          <a:bodyPr vert="eaVert"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7321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9088"/>
            <a:ext cx="8229600" cy="563562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447800"/>
            <a:ext cx="8229600" cy="4876800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icon to add table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350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just">
              <a:buClrTx/>
              <a:defRPr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just">
              <a:buClrTx/>
              <a:defRPr sz="2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just">
              <a:defRPr sz="2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just">
              <a:defRPr sz="2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just">
              <a:defRPr sz="2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8CD0020-8722-4D93-9DC7-E034B10161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3370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27368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876800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876800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836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0529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8375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0068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68193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0878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9" name="Object 15"/>
          <p:cNvGraphicFramePr>
            <a:graphicFrameLocks noChangeAspect="1"/>
          </p:cNvGraphicFramePr>
          <p:nvPr/>
        </p:nvGraphicFramePr>
        <p:xfrm>
          <a:off x="0" y="0"/>
          <a:ext cx="91440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1" name="Image" r:id="rId15" imgW="7377778" imgH="1219048" progId="Photoshop.Image.6">
                  <p:embed/>
                </p:oleObj>
              </mc:Choice>
              <mc:Fallback>
                <p:oleObj name="Image" r:id="rId15" imgW="7377778" imgH="1219048" progId="Photoshop.Image.6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2905" b="12500"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82296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457200" y="319088"/>
            <a:ext cx="8229600" cy="56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352800" y="6480175"/>
            <a:ext cx="2133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769A656F-2C0C-4B31-A885-86A90CF38BD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28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00"/>
            <a:ext cx="8001000" cy="2133600"/>
          </a:xfrm>
        </p:spPr>
        <p:txBody>
          <a:bodyPr/>
          <a:lstStyle/>
          <a:p>
            <a:r>
              <a:rPr lang="en-US" sz="5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Kỹ thuật chiết xuất </a:t>
            </a:r>
            <a:br>
              <a:rPr lang="en-US" sz="54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dược liệu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Câu </a:t>
            </a:r>
            <a:r>
              <a:rPr lang="en-US"/>
              <a:t>8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0" smtClean="0"/>
              <a:t>Công dụng berberin?</a:t>
            </a:r>
            <a:endParaRPr lang="vi-VN" sz="2800" b="0"/>
          </a:p>
        </p:txBody>
      </p:sp>
    </p:spTree>
    <p:extLst>
      <p:ext uri="{BB962C8B-B14F-4D97-AF65-F5344CB8AC3E}">
        <p14:creationId xmlns:p14="http://schemas.microsoft.com/office/powerpoint/2010/main" val="1361960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000"/>
    </mc:Choice>
    <mc:Fallback xmlns="">
      <p:transition spd="slow" advTm="90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Câu </a:t>
            </a:r>
            <a:r>
              <a:rPr lang="en-US"/>
              <a:t>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/>
              <a:t>1. Mục đích của việc làm </a:t>
            </a:r>
            <a:r>
              <a:rPr lang="vi-VN" smtClean="0"/>
              <a:t>khô</a:t>
            </a:r>
            <a:r>
              <a:rPr lang="en-US" smtClean="0"/>
              <a:t> dược liệu chiết xuất:</a:t>
            </a:r>
            <a:endParaRPr lang="vi-VN"/>
          </a:p>
          <a:p>
            <a:pPr marL="0" indent="0">
              <a:buNone/>
            </a:pPr>
            <a:r>
              <a:rPr lang="vi-VN"/>
              <a:t>A. .........................</a:t>
            </a:r>
          </a:p>
          <a:p>
            <a:pPr marL="0" indent="0">
              <a:buNone/>
            </a:pPr>
            <a:r>
              <a:rPr lang="vi-VN" smtClean="0"/>
              <a:t>B </a:t>
            </a:r>
            <a:r>
              <a:rPr lang="vi-VN"/>
              <a:t>.........................</a:t>
            </a:r>
          </a:p>
          <a:p>
            <a:pPr marL="0" indent="0">
              <a:buNone/>
            </a:pPr>
            <a:r>
              <a:rPr lang="en-US" smtClean="0"/>
              <a:t>C</a:t>
            </a:r>
            <a:r>
              <a:rPr lang="vi-VN" smtClean="0"/>
              <a:t>.</a:t>
            </a:r>
            <a:r>
              <a:rPr lang="vi-VN"/>
              <a:t> </a:t>
            </a:r>
            <a:r>
              <a:rPr lang="vi-VN" smtClean="0"/>
              <a:t>.........................</a:t>
            </a:r>
            <a:endParaRPr lang="en-US" smtClean="0"/>
          </a:p>
          <a:p>
            <a:pPr marL="0" indent="0">
              <a:buNone/>
            </a:pPr>
            <a:r>
              <a:rPr lang="vi-VN" smtClean="0"/>
              <a:t>D</a:t>
            </a:r>
            <a:r>
              <a:rPr lang="vi-VN"/>
              <a:t>. Là 1 phần quan trọng trong điều chế một </a:t>
            </a:r>
            <a:r>
              <a:rPr lang="vi-VN" smtClean="0"/>
              <a:t>s</a:t>
            </a:r>
            <a:r>
              <a:rPr lang="en-US" smtClean="0"/>
              <a:t>ố</a:t>
            </a:r>
            <a:r>
              <a:rPr lang="vi-VN" smtClean="0"/>
              <a:t> </a:t>
            </a:r>
            <a:r>
              <a:rPr lang="vi-VN"/>
              <a:t>dạng thuốc như </a:t>
            </a:r>
            <a:r>
              <a:rPr lang="vi-VN" smtClean="0"/>
              <a:t>cao</a:t>
            </a:r>
            <a:r>
              <a:rPr lang="en-US" smtClean="0"/>
              <a:t> </a:t>
            </a:r>
            <a:r>
              <a:rPr lang="vi-VN" smtClean="0"/>
              <a:t>thuốc</a:t>
            </a:r>
            <a:r>
              <a:rPr lang="vi-VN"/>
              <a:t>, thuốc cốm, thuốc viên...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3752875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000"/>
    </mc:Choice>
    <mc:Fallback xmlns="">
      <p:transition spd="slow" advTm="90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Câu 10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/>
              <a:t>Nhược điểm của phương pháp ngâm</a:t>
            </a:r>
          </a:p>
          <a:p>
            <a:pPr marL="0" indent="0">
              <a:buNone/>
            </a:pPr>
            <a:r>
              <a:rPr lang="vi-VN"/>
              <a:t>A. Dịch chiết quá loãng</a:t>
            </a:r>
          </a:p>
          <a:p>
            <a:pPr marL="0" indent="0">
              <a:buNone/>
            </a:pPr>
            <a:r>
              <a:rPr lang="vi-VN"/>
              <a:t>B </a:t>
            </a:r>
            <a:r>
              <a:rPr lang="vi-VN" smtClean="0"/>
              <a:t>.....................................................</a:t>
            </a:r>
            <a:endParaRPr lang="vi-VN"/>
          </a:p>
          <a:p>
            <a:pPr marL="0" indent="0">
              <a:buNone/>
            </a:pPr>
            <a:r>
              <a:rPr lang="en-US" smtClean="0"/>
              <a:t>C </a:t>
            </a:r>
            <a:r>
              <a:rPr lang="vi-VN"/>
              <a:t>.............................................</a:t>
            </a:r>
            <a:endParaRPr lang="en-US" sz="3200" smtClean="0"/>
          </a:p>
        </p:txBody>
      </p:sp>
    </p:spTree>
    <p:extLst>
      <p:ext uri="{BB962C8B-B14F-4D97-AF65-F5344CB8AC3E}">
        <p14:creationId xmlns:p14="http://schemas.microsoft.com/office/powerpoint/2010/main" val="441527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000"/>
    </mc:Choice>
    <mc:Fallback xmlns="">
      <p:transition spd="slow" advTm="90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Câu 11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/>
              <a:t>Trong chiết xuất dược liệu, quá trình khuếch tán chất tan vào dung </a:t>
            </a:r>
            <a:r>
              <a:rPr lang="vi-VN" smtClean="0"/>
              <a:t>môi</a:t>
            </a:r>
            <a:r>
              <a:rPr lang="en-US" smtClean="0"/>
              <a:t> </a:t>
            </a:r>
            <a:r>
              <a:rPr lang="vi-VN" smtClean="0"/>
              <a:t>tuân </a:t>
            </a:r>
            <a:r>
              <a:rPr lang="vi-VN"/>
              <a:t>theo định luật Fick</a:t>
            </a:r>
            <a:r>
              <a:rPr lang="vi-VN" smtClean="0"/>
              <a:t>:</a:t>
            </a:r>
            <a:endParaRPr lang="en-US" smtClean="0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 smtClean="0"/>
              <a:t>Trong đó:</a:t>
            </a:r>
          </a:p>
          <a:p>
            <a:pPr marL="0" indent="0">
              <a:buNone/>
            </a:pPr>
            <a:r>
              <a:rPr lang="en-US" smtClean="0"/>
              <a:t>D:…</a:t>
            </a:r>
          </a:p>
          <a:p>
            <a:pPr marL="0" indent="0">
              <a:buNone/>
            </a:pPr>
            <a:r>
              <a:rPr lang="en-US" smtClean="0"/>
              <a:t>F:…</a:t>
            </a:r>
            <a:endParaRPr lang="vi-VN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1800" y="2514600"/>
            <a:ext cx="3139611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253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000"/>
    </mc:Choice>
    <mc:Fallback xmlns="">
      <p:transition spd="slow" advTm="90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Câu 12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/>
              <a:t>Ethanol hay được dùng làm dung môi chiết xuất trong phương </a:t>
            </a:r>
            <a:r>
              <a:rPr lang="vi-VN" smtClean="0"/>
              <a:t>pháp........(</a:t>
            </a:r>
            <a:r>
              <a:rPr lang="vi-VN"/>
              <a:t>A).........vì không làm ..........(B).........dược liệu như nước.</a:t>
            </a:r>
            <a:endParaRPr lang="en-US" sz="3200" smtClean="0"/>
          </a:p>
        </p:txBody>
      </p:sp>
    </p:spTree>
    <p:extLst>
      <p:ext uri="{BB962C8B-B14F-4D97-AF65-F5344CB8AC3E}">
        <p14:creationId xmlns:p14="http://schemas.microsoft.com/office/powerpoint/2010/main" val="2741424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000"/>
    </mc:Choice>
    <mc:Fallback xmlns="">
      <p:transition spd="slow" advTm="90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Câu 13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mtClean="0"/>
              <a:t>Đối với dược liệu chứa nhiều tinh bột </a:t>
            </a:r>
            <a:r>
              <a:rPr lang="vi-VN" smtClean="0"/>
              <a:t>không nên</a:t>
            </a:r>
            <a:r>
              <a:rPr lang="en-US" smtClean="0"/>
              <a:t>……</a:t>
            </a:r>
            <a:r>
              <a:rPr lang="vi-VN" smtClean="0"/>
              <a:t>, tránh </a:t>
            </a:r>
            <a:r>
              <a:rPr lang="vi-VN"/>
              <a:t>giải phóng ra nhiều </a:t>
            </a:r>
            <a:r>
              <a:rPr lang="vi-VN" smtClean="0"/>
              <a:t>tinh </a:t>
            </a:r>
            <a:r>
              <a:rPr lang="vi-VN"/>
              <a:t>bột và </a:t>
            </a:r>
            <a:r>
              <a:rPr lang="en-US" smtClean="0"/>
              <a:t>……</a:t>
            </a:r>
            <a:r>
              <a:rPr lang="vi-VN" smtClean="0"/>
              <a:t>đ</a:t>
            </a:r>
            <a:r>
              <a:rPr lang="en-US" smtClean="0"/>
              <a:t>ể</a:t>
            </a:r>
            <a:r>
              <a:rPr lang="vi-VN" smtClean="0"/>
              <a:t> tránh </a:t>
            </a:r>
            <a:r>
              <a:rPr lang="vi-VN"/>
              <a:t>bị hồ hoá.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06799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000"/>
    </mc:Choice>
    <mc:Fallback xmlns="">
      <p:transition spd="slow" advTm="90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Phần 1: Điền từ</a:t>
            </a:r>
            <a:br>
              <a:rPr lang="en-US" smtClean="0">
                <a:solidFill>
                  <a:srgbClr val="000000"/>
                </a:solidFill>
              </a:rPr>
            </a:b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972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0"/>
    </mc:Choice>
    <mc:Fallback xmlns="">
      <p:transition spd="slow" advTm="60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Câu 1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mtClean="0"/>
              <a:t>Quá trình khuếch tán là…..</a:t>
            </a:r>
            <a:endParaRPr lang="en-US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48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000"/>
    </mc:Choice>
    <mc:Fallback xmlns="">
      <p:transition spd="slow" advTm="90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Câu </a:t>
            </a:r>
            <a:r>
              <a:rPr lang="en-US"/>
              <a:t>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 smtClean="0"/>
              <a:t>Dựa </a:t>
            </a:r>
            <a:r>
              <a:rPr lang="vi-VN"/>
              <a:t>vào chiều chuyển động tương </a:t>
            </a:r>
            <a:r>
              <a:rPr lang="vi-VN" smtClean="0"/>
              <a:t>h</a:t>
            </a:r>
            <a:r>
              <a:rPr lang="en-US" smtClean="0"/>
              <a:t>ỗ</a:t>
            </a:r>
            <a:r>
              <a:rPr lang="vi-VN" smtClean="0"/>
              <a:t> </a:t>
            </a:r>
            <a:r>
              <a:rPr lang="vi-VN"/>
              <a:t>giữa hai pha, có các phương </a:t>
            </a:r>
            <a:r>
              <a:rPr lang="vi-VN" smtClean="0"/>
              <a:t>pháp</a:t>
            </a:r>
            <a:r>
              <a:rPr lang="en-US" smtClean="0"/>
              <a:t> chiết xuất</a:t>
            </a:r>
            <a:r>
              <a:rPr lang="vi-VN" smtClean="0"/>
              <a:t>:</a:t>
            </a:r>
            <a:endParaRPr lang="en-US" smtClean="0"/>
          </a:p>
          <a:p>
            <a:pPr marL="0" indent="0">
              <a:buNone/>
            </a:pPr>
            <a:r>
              <a:rPr lang="en-US" smtClean="0"/>
              <a:t>A…</a:t>
            </a:r>
          </a:p>
          <a:p>
            <a:pPr marL="0" indent="0">
              <a:buNone/>
            </a:pPr>
            <a:r>
              <a:rPr lang="en-US" smtClean="0"/>
              <a:t>B…</a:t>
            </a:r>
          </a:p>
          <a:p>
            <a:pPr marL="0" indent="0">
              <a:buNone/>
            </a:pPr>
            <a:r>
              <a:rPr lang="en-US" smtClean="0"/>
              <a:t>C…</a:t>
            </a:r>
            <a:endParaRPr lang="vi-VN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355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000"/>
    </mc:Choice>
    <mc:Fallback xmlns="">
      <p:transition spd="slow" advTm="90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Câu 3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4800600" cy="4876800"/>
          </a:xfrm>
        </p:spPr>
        <p:txBody>
          <a:bodyPr/>
          <a:lstStyle/>
          <a:p>
            <a:pPr marL="0" indent="0">
              <a:buNone/>
            </a:pPr>
            <a:r>
              <a:rPr lang="en-US" smtClean="0"/>
              <a:t>Thiết bị chiết hai cột có bộphận vận chuyển bằng xích:</a:t>
            </a:r>
          </a:p>
          <a:p>
            <a:pPr marL="0" indent="0">
              <a:buNone/>
            </a:pPr>
            <a:r>
              <a:rPr lang="en-US" smtClean="0"/>
              <a:t>1…</a:t>
            </a:r>
          </a:p>
          <a:p>
            <a:pPr marL="0" indent="0">
              <a:buNone/>
            </a:pPr>
            <a:r>
              <a:rPr lang="en-US" smtClean="0"/>
              <a:t>2…</a:t>
            </a:r>
          </a:p>
          <a:p>
            <a:pPr marL="0" indent="0">
              <a:buNone/>
            </a:pPr>
            <a:r>
              <a:rPr lang="en-US" smtClean="0"/>
              <a:t>3…</a:t>
            </a:r>
          </a:p>
          <a:p>
            <a:pPr marL="0" indent="0">
              <a:buNone/>
            </a:pPr>
            <a:r>
              <a:rPr lang="en-US" smtClean="0"/>
              <a:t>4…</a:t>
            </a:r>
          </a:p>
          <a:p>
            <a:pPr marL="0" indent="0">
              <a:buNone/>
            </a:pPr>
            <a:r>
              <a:rPr lang="en-US" smtClean="0"/>
              <a:t>5…</a:t>
            </a: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7350" y="1414732"/>
            <a:ext cx="3676650" cy="485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411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000"/>
    </mc:Choice>
    <mc:Fallback xmlns="">
      <p:transition spd="slow" advTm="90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Câu </a:t>
            </a:r>
            <a:r>
              <a:rPr lang="en-US"/>
              <a:t>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mtClean="0"/>
              <a:t>Quá trình thẩm tích là…..</a:t>
            </a:r>
            <a:endParaRPr lang="en-US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207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000"/>
    </mc:Choice>
    <mc:Fallback xmlns="">
      <p:transition spd="slow" advTm="90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Câu 5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/>
              <a:t>Alcaloid là một chất hữu </a:t>
            </a:r>
            <a:r>
              <a:rPr lang="vi-VN" smtClean="0"/>
              <a:t>cơ</a:t>
            </a:r>
            <a:r>
              <a:rPr lang="en-US" smtClean="0"/>
              <a:t> …</a:t>
            </a:r>
            <a:r>
              <a:rPr lang="vi-VN" smtClean="0"/>
              <a:t>, </a:t>
            </a:r>
            <a:r>
              <a:rPr lang="vi-VN"/>
              <a:t>có phản </a:t>
            </a:r>
            <a:r>
              <a:rPr lang="vi-VN" smtClean="0"/>
              <a:t>ứng</a:t>
            </a:r>
            <a:r>
              <a:rPr lang="en-US" smtClean="0"/>
              <a:t>…</a:t>
            </a:r>
            <a:r>
              <a:rPr lang="vi-VN" smtClean="0"/>
              <a:t>, thư</a:t>
            </a:r>
            <a:r>
              <a:rPr lang="en-US" smtClean="0"/>
              <a:t>ờ</a:t>
            </a:r>
            <a:r>
              <a:rPr lang="vi-VN" smtClean="0"/>
              <a:t>ng </a:t>
            </a:r>
            <a:r>
              <a:rPr lang="vi-VN"/>
              <a:t>gặp trong thực vật và đôi khi trong động vật, </a:t>
            </a:r>
            <a:r>
              <a:rPr lang="vi-VN" smtClean="0"/>
              <a:t>thư</a:t>
            </a:r>
            <a:r>
              <a:rPr lang="en-US" smtClean="0"/>
              <a:t>ờ</a:t>
            </a:r>
            <a:r>
              <a:rPr lang="vi-VN" smtClean="0"/>
              <a:t>ng </a:t>
            </a:r>
            <a:r>
              <a:rPr lang="vi-VN"/>
              <a:t>có dược </a:t>
            </a:r>
            <a:r>
              <a:rPr lang="vi-VN" smtClean="0"/>
              <a:t>lực</a:t>
            </a:r>
            <a:r>
              <a:rPr lang="en-US" smtClean="0"/>
              <a:t> </a:t>
            </a:r>
            <a:r>
              <a:rPr lang="vi-VN" smtClean="0"/>
              <a:t>tính </a:t>
            </a:r>
            <a:r>
              <a:rPr lang="vi-VN"/>
              <a:t>mạnh và độc, cho </a:t>
            </a:r>
            <a:r>
              <a:rPr lang="en-US" smtClean="0"/>
              <a:t>… </a:t>
            </a:r>
            <a:r>
              <a:rPr lang="vi-VN" smtClean="0"/>
              <a:t>với </a:t>
            </a:r>
            <a:r>
              <a:rPr lang="vi-VN"/>
              <a:t>một </a:t>
            </a:r>
            <a:r>
              <a:rPr lang="vi-VN" smtClean="0"/>
              <a:t>s</a:t>
            </a:r>
            <a:r>
              <a:rPr lang="en-US" smtClean="0"/>
              <a:t>ố</a:t>
            </a:r>
            <a:r>
              <a:rPr lang="vi-VN" smtClean="0"/>
              <a:t> </a:t>
            </a:r>
            <a:r>
              <a:rPr lang="vi-VN"/>
              <a:t>thuôc thử gọi </a:t>
            </a:r>
            <a:r>
              <a:rPr lang="vi-VN" smtClean="0"/>
              <a:t>là</a:t>
            </a:r>
            <a:r>
              <a:rPr lang="en-US" smtClean="0"/>
              <a:t> </a:t>
            </a:r>
            <a:r>
              <a:rPr lang="vi-VN" smtClean="0"/>
              <a:t>thu</a:t>
            </a:r>
            <a:r>
              <a:rPr lang="en-US" smtClean="0"/>
              <a:t>ố</a:t>
            </a:r>
            <a:r>
              <a:rPr lang="vi-VN" smtClean="0"/>
              <a:t>c </a:t>
            </a:r>
            <a:r>
              <a:rPr lang="vi-VN"/>
              <a:t>thử của alcaloid.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733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000"/>
    </mc:Choice>
    <mc:Fallback xmlns="">
      <p:transition spd="slow" advTm="90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Câu </a:t>
            </a:r>
            <a:r>
              <a:rPr lang="en-US"/>
              <a:t>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/>
              <a:t>Dung môi được chọn trong hoà tan chiết xuất phải đạt các yêu cầu sau:</a:t>
            </a:r>
          </a:p>
          <a:p>
            <a:pPr marL="0" indent="0">
              <a:buNone/>
            </a:pPr>
            <a:r>
              <a:rPr lang="vi-VN"/>
              <a:t>A. Dễ thấm vào dược liệu</a:t>
            </a:r>
          </a:p>
          <a:p>
            <a:pPr marL="0" indent="0">
              <a:buNone/>
            </a:pPr>
            <a:r>
              <a:rPr lang="vi-VN"/>
              <a:t>B </a:t>
            </a:r>
            <a:r>
              <a:rPr lang="vi-VN" smtClean="0"/>
              <a:t>..................................................</a:t>
            </a:r>
            <a:endParaRPr lang="vi-VN"/>
          </a:p>
          <a:p>
            <a:pPr marL="0" indent="0">
              <a:buNone/>
            </a:pPr>
            <a:r>
              <a:rPr lang="en-US" smtClean="0"/>
              <a:t>C</a:t>
            </a:r>
            <a:r>
              <a:rPr lang="vi-VN" smtClean="0"/>
              <a:t>. </a:t>
            </a:r>
            <a:r>
              <a:rPr lang="vi-VN"/>
              <a:t>Không làm thành phẩm có mùi đặc biệt</a:t>
            </a:r>
          </a:p>
          <a:p>
            <a:pPr marL="0" indent="0">
              <a:buNone/>
            </a:pPr>
            <a:r>
              <a:rPr lang="vi-VN"/>
              <a:t>D. </a:t>
            </a:r>
            <a:r>
              <a:rPr lang="vi-VN" smtClean="0"/>
              <a:t>.................................................</a:t>
            </a:r>
            <a:endParaRPr lang="en-US" smtClean="0"/>
          </a:p>
          <a:p>
            <a:pPr marL="0" indent="0">
              <a:buNone/>
            </a:pPr>
            <a:r>
              <a:rPr lang="vi-VN" smtClean="0"/>
              <a:t>E</a:t>
            </a:r>
            <a:r>
              <a:rPr lang="vi-VN"/>
              <a:t>. .................................................</a:t>
            </a:r>
          </a:p>
          <a:p>
            <a:pPr marL="0" indent="0">
              <a:buNone/>
            </a:pP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3937047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000"/>
    </mc:Choice>
    <mc:Fallback xmlns="">
      <p:transition spd="slow" advTm="90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Câu </a:t>
            </a:r>
            <a:r>
              <a:rPr lang="en-US"/>
              <a:t>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mtClean="0"/>
              <a:t>Quá trình thẩm thấu là…..</a:t>
            </a:r>
            <a:endParaRPr lang="en-US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899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000"/>
    </mc:Choice>
    <mc:Fallback xmlns="">
      <p:transition spd="slow" advTm="90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mple">
  <a:themeElements>
    <a:clrScheme name="sample 3">
      <a:dk1>
        <a:srgbClr val="2B166E"/>
      </a:dk1>
      <a:lt1>
        <a:srgbClr val="FFFFFF"/>
      </a:lt1>
      <a:dk2>
        <a:srgbClr val="3F9D6C"/>
      </a:dk2>
      <a:lt2>
        <a:srgbClr val="DDDDDD"/>
      </a:lt2>
      <a:accent1>
        <a:srgbClr val="5BCD81"/>
      </a:accent1>
      <a:accent2>
        <a:srgbClr val="3399FF"/>
      </a:accent2>
      <a:accent3>
        <a:srgbClr val="FFFFFF"/>
      </a:accent3>
      <a:accent4>
        <a:srgbClr val="23115D"/>
      </a:accent4>
      <a:accent5>
        <a:srgbClr val="B5E3C1"/>
      </a:accent5>
      <a:accent6>
        <a:srgbClr val="2D8AE7"/>
      </a:accent6>
      <a:hlink>
        <a:srgbClr val="6666FF"/>
      </a:hlink>
      <a:folHlink>
        <a:srgbClr val="6C9BBE"/>
      </a:folHlink>
    </a:clrScheme>
    <a:fontScheme name="samp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anose="020B0604030504040204" pitchFamily="34" charset="0"/>
          </a:defRPr>
        </a:defPPr>
      </a:lstStyle>
    </a:lnDef>
  </a:objectDefaults>
  <a:extraClrSchemeLst>
    <a:extraClrScheme>
      <a:clrScheme name="sample 1">
        <a:dk1>
          <a:srgbClr val="2B166E"/>
        </a:dk1>
        <a:lt1>
          <a:srgbClr val="FFFFFF"/>
        </a:lt1>
        <a:dk2>
          <a:srgbClr val="336699"/>
        </a:dk2>
        <a:lt2>
          <a:srgbClr val="DDDDDD"/>
        </a:lt2>
        <a:accent1>
          <a:srgbClr val="458F8F"/>
        </a:accent1>
        <a:accent2>
          <a:srgbClr val="CCCC00"/>
        </a:accent2>
        <a:accent3>
          <a:srgbClr val="FFFFFF"/>
        </a:accent3>
        <a:accent4>
          <a:srgbClr val="23115D"/>
        </a:accent4>
        <a:accent5>
          <a:srgbClr val="B0C6C6"/>
        </a:accent5>
        <a:accent6>
          <a:srgbClr val="B9B900"/>
        </a:accent6>
        <a:hlink>
          <a:srgbClr val="9999FF"/>
        </a:hlink>
        <a:folHlink>
          <a:srgbClr val="6C9BB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666633"/>
        </a:dk1>
        <a:lt1>
          <a:srgbClr val="FFFFFF"/>
        </a:lt1>
        <a:dk2>
          <a:srgbClr val="000066"/>
        </a:dk2>
        <a:lt2>
          <a:srgbClr val="F7F4D5"/>
        </a:lt2>
        <a:accent1>
          <a:srgbClr val="C86C62"/>
        </a:accent1>
        <a:accent2>
          <a:srgbClr val="D3A5DF"/>
        </a:accent2>
        <a:accent3>
          <a:srgbClr val="FFFFFF"/>
        </a:accent3>
        <a:accent4>
          <a:srgbClr val="56562A"/>
        </a:accent4>
        <a:accent5>
          <a:srgbClr val="E0BAB7"/>
        </a:accent5>
        <a:accent6>
          <a:srgbClr val="BF95CA"/>
        </a:accent6>
        <a:hlink>
          <a:srgbClr val="3197BB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2B166E"/>
        </a:dk1>
        <a:lt1>
          <a:srgbClr val="FFFFFF"/>
        </a:lt1>
        <a:dk2>
          <a:srgbClr val="3F9D6C"/>
        </a:dk2>
        <a:lt2>
          <a:srgbClr val="DDDDDD"/>
        </a:lt2>
        <a:accent1>
          <a:srgbClr val="5BCD81"/>
        </a:accent1>
        <a:accent2>
          <a:srgbClr val="3399FF"/>
        </a:accent2>
        <a:accent3>
          <a:srgbClr val="FFFFFF"/>
        </a:accent3>
        <a:accent4>
          <a:srgbClr val="23115D"/>
        </a:accent4>
        <a:accent5>
          <a:srgbClr val="B5E3C1"/>
        </a:accent5>
        <a:accent6>
          <a:srgbClr val="2D8AE7"/>
        </a:accent6>
        <a:hlink>
          <a:srgbClr val="6666FF"/>
        </a:hlink>
        <a:folHlink>
          <a:srgbClr val="6C9BB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slicce báo cáo</Template>
  <TotalTime>1707</TotalTime>
  <Words>648</Words>
  <Application>Microsoft Office PowerPoint</Application>
  <PresentationFormat>On-screen Show (4:3)</PresentationFormat>
  <Paragraphs>92</Paragraphs>
  <Slides>15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Times New Roman</vt:lpstr>
      <vt:lpstr>Verdana</vt:lpstr>
      <vt:lpstr>Wingdings</vt:lpstr>
      <vt:lpstr>sample</vt:lpstr>
      <vt:lpstr>Image</vt:lpstr>
      <vt:lpstr>Kỹ thuật chiết xuất  dược liệu</vt:lpstr>
      <vt:lpstr>Phần 1: Điền từ </vt:lpstr>
      <vt:lpstr>Câu 1 </vt:lpstr>
      <vt:lpstr>Câu 2</vt:lpstr>
      <vt:lpstr>Câu 3 </vt:lpstr>
      <vt:lpstr>Câu 4</vt:lpstr>
      <vt:lpstr>Câu 5</vt:lpstr>
      <vt:lpstr>Câu 6</vt:lpstr>
      <vt:lpstr>Câu 7</vt:lpstr>
      <vt:lpstr>Câu 8</vt:lpstr>
      <vt:lpstr>Câu 9</vt:lpstr>
      <vt:lpstr>Câu 10</vt:lpstr>
      <vt:lpstr>Câu 11</vt:lpstr>
      <vt:lpstr>Câu 12</vt:lpstr>
      <vt:lpstr>Câu 13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TỐI ƯU HÓA CÔNG THỨC GEL VI NHŨ TƯƠNG CURCUMIN VÀ THỬ TÁC DỤNG KHÁNG UNG THƯ CỦA CHẾ PHẨM TRÊN CHUỘT</dc:title>
  <dc:creator>PC</dc:creator>
  <cp:lastModifiedBy>Windows User</cp:lastModifiedBy>
  <cp:revision>218</cp:revision>
  <dcterms:created xsi:type="dcterms:W3CDTF">2016-09-29T06:22:15Z</dcterms:created>
  <dcterms:modified xsi:type="dcterms:W3CDTF">2019-12-17T02:11:25Z</dcterms:modified>
</cp:coreProperties>
</file>