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5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91" r:id="rId6"/>
    <p:sldId id="292" r:id="rId7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Verdan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DDDD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779" autoAdjust="0"/>
    <p:restoredTop sz="74664" autoAdjust="0"/>
  </p:normalViewPr>
  <p:slideViewPr>
    <p:cSldViewPr>
      <p:cViewPr varScale="1">
        <p:scale>
          <a:sx n="55" d="100"/>
          <a:sy n="55" d="100"/>
        </p:scale>
        <p:origin x="1836" y="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1850AF-BC72-4CE7-97EA-1849F93AF2D4}" type="datetimeFigureOut">
              <a:rPr lang="en-US" smtClean="0"/>
              <a:t>10/15/2018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206B2A1-8FAC-4479-86E7-22D2BF745D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24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6B2A1-8FAC-4479-86E7-22D2BF745D06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639094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6B2A1-8FAC-4479-86E7-22D2BF745D06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543825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6B2A1-8FAC-4479-86E7-22D2BF745D06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7903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6B2A1-8FAC-4479-86E7-22D2BF745D06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902236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6B2A1-8FAC-4479-86E7-22D2BF745D06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623273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6B2A1-8FAC-4479-86E7-22D2BF745D06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7018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 bwMode="gray"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533400" y="2514600"/>
            <a:ext cx="8001000" cy="914400"/>
          </a:xfrm>
        </p:spPr>
        <p:txBody>
          <a:bodyPr/>
          <a:lstStyle>
            <a:lvl1pPr>
              <a:defRPr sz="4000"/>
            </a:lvl1pPr>
          </a:lstStyle>
          <a:p>
            <a:pPr lvl="0"/>
            <a:r>
              <a:rPr lang="en-US" noProof="0" smtClean="0"/>
              <a:t>Click to edit Master title style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 bwMode="white">
          <a:xfrm>
            <a:off x="914400" y="3429000"/>
            <a:ext cx="7086600" cy="381000"/>
          </a:xfrm>
        </p:spPr>
        <p:txBody>
          <a:bodyPr/>
          <a:lstStyle>
            <a:lvl1pPr marL="0" indent="0" algn="ctr">
              <a:buFont typeface="Wingdings" panose="05000000000000000000" pitchFamily="2" charset="2"/>
              <a:buNone/>
              <a:defRPr sz="1600" b="0">
                <a:solidFill>
                  <a:schemeClr val="bg1"/>
                </a:solidFill>
              </a:defRPr>
            </a:lvl1pPr>
          </a:lstStyle>
          <a:p>
            <a:pPr lvl="0"/>
            <a:r>
              <a:rPr lang="en-US" noProof="0" smtClean="0"/>
              <a:t>Click to edit Master subtitle style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>
          <a:xfrm>
            <a:off x="457200" y="6553200"/>
            <a:ext cx="2133600" cy="168275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553200"/>
            <a:ext cx="2895600" cy="168275"/>
          </a:xfrm>
          <a:prstGeom prst="rect">
            <a:avLst/>
          </a:prstGeom>
        </p:spPr>
        <p:txBody>
          <a:bodyPr/>
          <a:lstStyle>
            <a:lvl1pPr algn="ctr">
              <a:defRPr sz="14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</a:lstStyle>
          <a:p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553200"/>
            <a:ext cx="2133600" cy="168275"/>
          </a:xfrm>
        </p:spPr>
        <p:txBody>
          <a:bodyPr/>
          <a:lstStyle>
            <a:lvl1pPr algn="r">
              <a:defRPr sz="1400">
                <a:solidFill>
                  <a:schemeClr val="bg1"/>
                </a:solidFill>
                <a:latin typeface="Times New Roman" panose="02020603050405020304" pitchFamily="18" charset="0"/>
              </a:defRPr>
            </a:lvl1pPr>
          </a:lstStyle>
          <a:p>
            <a:fld id="{3E4DF0C9-7209-484E-A5AA-E62CC5F5C8B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566034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319088"/>
            <a:ext cx="2057400" cy="6005512"/>
          </a:xfrm>
        </p:spPr>
        <p:txBody>
          <a:bodyPr vert="eaVert"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19088"/>
            <a:ext cx="6019800" cy="6005512"/>
          </a:xfrm>
        </p:spPr>
        <p:txBody>
          <a:bodyPr vert="eaVert"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7321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19088"/>
            <a:ext cx="8229600" cy="563562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447800"/>
            <a:ext cx="8229600" cy="4876800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Click icon to add table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83508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algn="just">
              <a:buClrTx/>
              <a:defRPr sz="32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algn="just">
              <a:buClrTx/>
              <a:defRPr sz="2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algn="just">
              <a:defRPr sz="2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algn="just">
              <a:defRPr sz="2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 algn="just">
              <a:defRPr sz="260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fld id="{68CD0020-8722-4D93-9DC7-E034B10161B6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53370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327368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47800"/>
            <a:ext cx="4038600" cy="4876800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4038600" cy="4876800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8364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30529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38375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70068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>
              <a:defRPr sz="28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8681939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1608781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oleObject" Target="../embeddings/oleObject1.bin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vmlDrawing" Target="../drawings/vmlDrawing1.v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39" name="Object 15"/>
          <p:cNvGraphicFramePr>
            <a:graphicFrameLocks noChangeAspect="1"/>
          </p:cNvGraphicFramePr>
          <p:nvPr/>
        </p:nvGraphicFramePr>
        <p:xfrm>
          <a:off x="0" y="0"/>
          <a:ext cx="9144000" cy="1066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0" name="Image" r:id="rId15" imgW="7377778" imgH="1219048" progId="Photoshop.Image.6">
                  <p:embed/>
                </p:oleObj>
              </mc:Choice>
              <mc:Fallback>
                <p:oleObj name="Image" r:id="rId15" imgW="7377778" imgH="1219048" progId="Photoshop.Image.6">
                  <p:embed/>
                  <p:pic>
                    <p:nvPicPr>
                      <p:cNvPr id="0" name="Object 1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 r="2905" b="12500"/>
                      <a:stretch>
                        <a:fillRect/>
                      </a:stretch>
                    </p:blipFill>
                    <p:spPr bwMode="auto">
                      <a:xfrm>
                        <a:off x="0" y="0"/>
                        <a:ext cx="9144000" cy="1066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447800"/>
            <a:ext cx="8229600" cy="4876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white">
          <a:xfrm>
            <a:off x="457200" y="319088"/>
            <a:ext cx="8229600" cy="563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352800" y="6480175"/>
            <a:ext cx="2133600" cy="32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fld id="{769A656F-2C0C-4B31-A885-86A90CF38BD9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iming>
    <p:tnLst>
      <p:par>
        <p:cTn id="1" dur="indefinite" restart="never" nodeType="tmRoot"/>
      </p:par>
    </p:tnLst>
  </p:timing>
  <p:hf sldNum="0" hdr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 b="1" kern="1200">
          <a:solidFill>
            <a:schemeClr val="bg1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bg1"/>
          </a:solidFill>
          <a:latin typeface="Verdana" panose="020B060403050404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v"/>
        <a:defRPr sz="2800" b="1" kern="1200">
          <a:solidFill>
            <a:schemeClr val="accent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anose="05000000000000000000" pitchFamily="2" charset="2"/>
        <a:buChar char="§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286000"/>
            <a:ext cx="8001000" cy="2133600"/>
          </a:xfrm>
        </p:spPr>
        <p:txBody>
          <a:bodyPr/>
          <a:lstStyle/>
          <a:p>
            <a:r>
              <a:rPr lang="en-US" sz="54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Nhũ tương (tt)</a:t>
            </a:r>
            <a:endParaRPr lang="en-US" sz="5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000"/>
    </mc:Choice>
    <mc:Fallback xmlns="">
      <p:transition spd="slow" advTm="60000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vi-VN"/>
              <a:t>6. Tuỳ theo nồng độ của </a:t>
            </a:r>
            <a:r>
              <a:rPr lang="vi-VN"/>
              <a:t>pha </a:t>
            </a:r>
            <a:r>
              <a:rPr lang="vi-VN" smtClean="0"/>
              <a:t>ph</a:t>
            </a:r>
            <a:r>
              <a:rPr lang="en-US" smtClean="0"/>
              <a:t>ân </a:t>
            </a:r>
            <a:r>
              <a:rPr lang="vi-VN" smtClean="0"/>
              <a:t>tán</a:t>
            </a:r>
            <a:r>
              <a:rPr lang="vi-VN"/>
              <a:t>, </a:t>
            </a:r>
            <a:r>
              <a:rPr lang="vi-VN"/>
              <a:t>nhũ </a:t>
            </a:r>
            <a:r>
              <a:rPr lang="vi-VN" smtClean="0"/>
              <a:t>t</a:t>
            </a:r>
            <a:r>
              <a:rPr lang="en-US" smtClean="0"/>
              <a:t>ương </a:t>
            </a:r>
            <a:r>
              <a:rPr lang="vi-VN" smtClean="0"/>
              <a:t>có </a:t>
            </a:r>
            <a:r>
              <a:rPr lang="vi-VN"/>
              <a:t>thể được chia thành 2 loại: </a:t>
            </a:r>
          </a:p>
          <a:p>
            <a:pPr marL="0" indent="0">
              <a:buNone/>
            </a:pPr>
            <a:r>
              <a:rPr lang="vi-VN"/>
              <a:t>A-..... 						B-.....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3511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000"/>
    </mc:Choice>
    <mc:Fallback xmlns="">
      <p:transition spd="slow" advTm="60000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vi-VN"/>
              <a:t>7. </a:t>
            </a:r>
            <a:r>
              <a:rPr lang="vi-VN"/>
              <a:t>Nhũ </a:t>
            </a:r>
            <a:r>
              <a:rPr lang="vi-VN" smtClean="0"/>
              <a:t>t</a:t>
            </a:r>
            <a:r>
              <a:rPr lang="en-US" smtClean="0"/>
              <a:t>ương </a:t>
            </a:r>
            <a:r>
              <a:rPr lang="vi-VN" smtClean="0"/>
              <a:t>thuốc </a:t>
            </a:r>
            <a:r>
              <a:rPr lang="vi-VN"/>
              <a:t>có 3 thành phần chính: </a:t>
            </a:r>
          </a:p>
          <a:p>
            <a:pPr marL="0" indent="0">
              <a:buNone/>
            </a:pPr>
            <a:r>
              <a:rPr lang="vi-VN"/>
              <a:t>A- </a:t>
            </a:r>
            <a:r>
              <a:rPr lang="vi-VN"/>
              <a:t>Pha </a:t>
            </a:r>
            <a:r>
              <a:rPr lang="vi-VN" smtClean="0"/>
              <a:t>n</a:t>
            </a:r>
            <a:r>
              <a:rPr lang="en-US" smtClean="0"/>
              <a:t>ội</a:t>
            </a:r>
            <a:r>
              <a:rPr lang="vi-VN"/>
              <a:t>				</a:t>
            </a:r>
            <a:r>
              <a:rPr lang="vi-VN"/>
              <a:t>	</a:t>
            </a:r>
            <a:endParaRPr lang="en-US" smtClean="0"/>
          </a:p>
          <a:p>
            <a:pPr marL="0" indent="0">
              <a:buNone/>
            </a:pPr>
            <a:r>
              <a:rPr lang="vi-VN" smtClean="0"/>
              <a:t>B- </a:t>
            </a:r>
            <a:r>
              <a:rPr lang="vi-VN"/>
              <a:t>...					</a:t>
            </a:r>
            <a:r>
              <a:rPr lang="vi-VN"/>
              <a:t>	</a:t>
            </a:r>
            <a:endParaRPr lang="en-US" smtClean="0"/>
          </a:p>
          <a:p>
            <a:pPr marL="0" indent="0">
              <a:buNone/>
            </a:pPr>
            <a:r>
              <a:rPr lang="vi-VN" smtClean="0"/>
              <a:t>C- </a:t>
            </a:r>
            <a:r>
              <a:rPr lang="vi-VN"/>
              <a:t>...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02458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000"/>
    </mc:Choice>
    <mc:Fallback xmlns="">
      <p:transition spd="slow" advTm="60000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vi-VN"/>
              <a:t>8. Có </a:t>
            </a:r>
            <a:r>
              <a:rPr lang="vi-VN"/>
              <a:t>4 </a:t>
            </a:r>
            <a:r>
              <a:rPr lang="vi-VN" smtClean="0"/>
              <a:t>ph</a:t>
            </a:r>
            <a:r>
              <a:rPr lang="en-US" smtClean="0"/>
              <a:t>ương </a:t>
            </a:r>
            <a:r>
              <a:rPr lang="vi-VN" smtClean="0"/>
              <a:t>pháp </a:t>
            </a:r>
            <a:r>
              <a:rPr lang="en-US" smtClean="0"/>
              <a:t>thôn</a:t>
            </a:r>
            <a:r>
              <a:rPr lang="vi-VN" smtClean="0"/>
              <a:t>g </a:t>
            </a:r>
            <a:r>
              <a:rPr lang="vi-VN"/>
              <a:t>dụng để phối hợp chất nhũ hoá vào </a:t>
            </a:r>
            <a:r>
              <a:rPr lang="vi-VN"/>
              <a:t>nhũ </a:t>
            </a:r>
            <a:r>
              <a:rPr lang="en-US" smtClean="0"/>
              <a:t>tương</a:t>
            </a:r>
            <a:r>
              <a:rPr lang="vi-VN" smtClean="0"/>
              <a:t>: </a:t>
            </a:r>
            <a:endParaRPr lang="vi-VN"/>
          </a:p>
          <a:p>
            <a:pPr marL="0" indent="0">
              <a:buNone/>
            </a:pPr>
            <a:r>
              <a:rPr lang="vi-VN"/>
              <a:t>A- ..... </a:t>
            </a:r>
          </a:p>
          <a:p>
            <a:pPr marL="0" indent="0">
              <a:buNone/>
            </a:pPr>
            <a:r>
              <a:rPr lang="vi-VN"/>
              <a:t>B-..... </a:t>
            </a:r>
          </a:p>
          <a:p>
            <a:pPr marL="0" indent="0">
              <a:buNone/>
            </a:pPr>
            <a:r>
              <a:rPr lang="vi-VN"/>
              <a:t>C- Tạo chất nhũ hoá trên </a:t>
            </a:r>
            <a:r>
              <a:rPr lang="vi-VN"/>
              <a:t>bề </a:t>
            </a:r>
            <a:r>
              <a:rPr lang="vi-VN" smtClean="0"/>
              <a:t>m</a:t>
            </a:r>
            <a:r>
              <a:rPr lang="en-US" smtClean="0"/>
              <a:t>ặt</a:t>
            </a:r>
            <a:r>
              <a:rPr lang="vi-VN" smtClean="0"/>
              <a:t> </a:t>
            </a:r>
            <a:r>
              <a:rPr lang="en-US" smtClean="0"/>
              <a:t>phân</a:t>
            </a:r>
            <a:r>
              <a:rPr lang="vi-VN" smtClean="0"/>
              <a:t> </a:t>
            </a:r>
            <a:r>
              <a:rPr lang="vi-VN"/>
              <a:t>cách pha trong quá trình phối hợp 2 pha </a:t>
            </a:r>
          </a:p>
          <a:p>
            <a:pPr marL="0" indent="0">
              <a:buNone/>
            </a:pPr>
            <a:r>
              <a:rPr lang="vi-VN"/>
              <a:t>D- Phối hợp từng </a:t>
            </a:r>
            <a:r>
              <a:rPr lang="vi-VN"/>
              <a:t>phần </a:t>
            </a:r>
            <a:r>
              <a:rPr lang="en-US" smtClean="0"/>
              <a:t>một </a:t>
            </a:r>
            <a:r>
              <a:rPr lang="vi-VN" smtClean="0"/>
              <a:t>chất </a:t>
            </a:r>
            <a:r>
              <a:rPr lang="vi-VN"/>
              <a:t>nhũ hoá </a:t>
            </a:r>
            <a:r>
              <a:rPr lang="vi-VN"/>
              <a:t>vào </a:t>
            </a:r>
            <a:r>
              <a:rPr lang="vi-VN" smtClean="0"/>
              <a:t>m</a:t>
            </a:r>
            <a:r>
              <a:rPr lang="en-US" smtClean="0"/>
              <a:t>ột </a:t>
            </a:r>
            <a:r>
              <a:rPr lang="vi-VN" smtClean="0"/>
              <a:t>trong </a:t>
            </a:r>
            <a:r>
              <a:rPr lang="vi-VN"/>
              <a:t>2 pha 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83896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000"/>
    </mc:Choice>
    <mc:Fallback xmlns="">
      <p:transition spd="slow" advTm="60000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vi-VN"/>
              <a:t>9</a:t>
            </a:r>
            <a:r>
              <a:rPr lang="vi-VN"/>
              <a:t>. </a:t>
            </a:r>
            <a:r>
              <a:rPr lang="vi-VN" smtClean="0"/>
              <a:t>Ph</a:t>
            </a:r>
            <a:r>
              <a:rPr lang="en-US" smtClean="0"/>
              <a:t>ương </a:t>
            </a:r>
            <a:r>
              <a:rPr lang="vi-VN" smtClean="0"/>
              <a:t>pháp </a:t>
            </a:r>
            <a:r>
              <a:rPr lang="vi-VN"/>
              <a:t>tạo chất nhũ </a:t>
            </a:r>
            <a:r>
              <a:rPr lang="vi-VN"/>
              <a:t>hoá </a:t>
            </a:r>
            <a:r>
              <a:rPr lang="vi-VN" smtClean="0"/>
              <a:t>tr</a:t>
            </a:r>
            <a:r>
              <a:rPr lang="en-US" smtClean="0"/>
              <a:t>ên </a:t>
            </a:r>
            <a:r>
              <a:rPr lang="vi-VN" smtClean="0"/>
              <a:t>bề m</a:t>
            </a:r>
            <a:r>
              <a:rPr lang="en-US" smtClean="0"/>
              <a:t>ặt phân</a:t>
            </a:r>
            <a:r>
              <a:rPr lang="vi-VN" smtClean="0"/>
              <a:t> </a:t>
            </a:r>
            <a:r>
              <a:rPr lang="vi-VN"/>
              <a:t>cách pha thường hay dùng cho các </a:t>
            </a:r>
            <a:r>
              <a:rPr lang="vi-VN"/>
              <a:t>nhũ </a:t>
            </a:r>
            <a:r>
              <a:rPr lang="en-US" smtClean="0"/>
              <a:t>tương </a:t>
            </a:r>
            <a:r>
              <a:rPr lang="vi-VN" smtClean="0"/>
              <a:t>đ</a:t>
            </a:r>
            <a:r>
              <a:rPr lang="en-US" smtClean="0"/>
              <a:t>ược</a:t>
            </a:r>
            <a:r>
              <a:rPr lang="vi-VN" smtClean="0"/>
              <a:t> </a:t>
            </a:r>
            <a:r>
              <a:rPr lang="vi-VN"/>
              <a:t>hình thành ổn định bằng ....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1782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000"/>
    </mc:Choice>
    <mc:Fallback xmlns="">
      <p:transition spd="slow" advTm="60000"/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vi-VN"/>
              <a:t>10. Dựa vào nguồn gốc, cấu trúc và tính chất lý hoá, có thể xắp xếp các chất nhũ hoá dùng cho nhũ tương thành 3 nhóm: </a:t>
            </a:r>
          </a:p>
          <a:p>
            <a:pPr marL="0" indent="0">
              <a:buNone/>
            </a:pPr>
            <a:r>
              <a:rPr lang="vi-VN"/>
              <a:t>A-…... 					</a:t>
            </a:r>
            <a:r>
              <a:rPr lang="vi-VN"/>
              <a:t>	</a:t>
            </a:r>
            <a:endParaRPr lang="en-US" smtClean="0"/>
          </a:p>
          <a:p>
            <a:pPr marL="0" indent="0">
              <a:buNone/>
            </a:pPr>
            <a:r>
              <a:rPr lang="vi-VN" smtClean="0"/>
              <a:t>B-</a:t>
            </a:r>
            <a:r>
              <a:rPr lang="vi-VN"/>
              <a:t>...... 			</a:t>
            </a:r>
            <a:r>
              <a:rPr lang="vi-VN"/>
              <a:t>	</a:t>
            </a:r>
            <a:endParaRPr lang="en-US" smtClean="0"/>
          </a:p>
          <a:p>
            <a:pPr marL="0" indent="0">
              <a:buNone/>
            </a:pPr>
            <a:r>
              <a:rPr lang="vi-VN" smtClean="0"/>
              <a:t>C- </a:t>
            </a:r>
            <a:r>
              <a:rPr lang="vi-VN"/>
              <a:t>Các chất rắn ở dạng hạt nhỏ</a:t>
            </a: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0860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0000"/>
    </mc:Choice>
    <mc:Fallback xmlns="">
      <p:transition spd="slow" advTm="60000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ample">
  <a:themeElements>
    <a:clrScheme name="sample 3">
      <a:dk1>
        <a:srgbClr val="2B166E"/>
      </a:dk1>
      <a:lt1>
        <a:srgbClr val="FFFFFF"/>
      </a:lt1>
      <a:dk2>
        <a:srgbClr val="3F9D6C"/>
      </a:dk2>
      <a:lt2>
        <a:srgbClr val="DDDDDD"/>
      </a:lt2>
      <a:accent1>
        <a:srgbClr val="5BCD81"/>
      </a:accent1>
      <a:accent2>
        <a:srgbClr val="3399FF"/>
      </a:accent2>
      <a:accent3>
        <a:srgbClr val="FFFFFF"/>
      </a:accent3>
      <a:accent4>
        <a:srgbClr val="23115D"/>
      </a:accent4>
      <a:accent5>
        <a:srgbClr val="B5E3C1"/>
      </a:accent5>
      <a:accent6>
        <a:srgbClr val="2D8AE7"/>
      </a:accent6>
      <a:hlink>
        <a:srgbClr val="6666FF"/>
      </a:hlink>
      <a:folHlink>
        <a:srgbClr val="6C9BBE"/>
      </a:folHlink>
    </a:clrScheme>
    <a:fontScheme name="sample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Verdana" panose="020B060403050404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Verdana" panose="020B0604030504040204" pitchFamily="34" charset="0"/>
          </a:defRPr>
        </a:defPPr>
      </a:lstStyle>
    </a:lnDef>
  </a:objectDefaults>
  <a:extraClrSchemeLst>
    <a:extraClrScheme>
      <a:clrScheme name="sample 1">
        <a:dk1>
          <a:srgbClr val="2B166E"/>
        </a:dk1>
        <a:lt1>
          <a:srgbClr val="FFFFFF"/>
        </a:lt1>
        <a:dk2>
          <a:srgbClr val="336699"/>
        </a:dk2>
        <a:lt2>
          <a:srgbClr val="DDDDDD"/>
        </a:lt2>
        <a:accent1>
          <a:srgbClr val="458F8F"/>
        </a:accent1>
        <a:accent2>
          <a:srgbClr val="CCCC00"/>
        </a:accent2>
        <a:accent3>
          <a:srgbClr val="FFFFFF"/>
        </a:accent3>
        <a:accent4>
          <a:srgbClr val="23115D"/>
        </a:accent4>
        <a:accent5>
          <a:srgbClr val="B0C6C6"/>
        </a:accent5>
        <a:accent6>
          <a:srgbClr val="B9B900"/>
        </a:accent6>
        <a:hlink>
          <a:srgbClr val="9999FF"/>
        </a:hlink>
        <a:folHlink>
          <a:srgbClr val="6C9BB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2">
        <a:dk1>
          <a:srgbClr val="666633"/>
        </a:dk1>
        <a:lt1>
          <a:srgbClr val="FFFFFF"/>
        </a:lt1>
        <a:dk2>
          <a:srgbClr val="000066"/>
        </a:dk2>
        <a:lt2>
          <a:srgbClr val="F7F4D5"/>
        </a:lt2>
        <a:accent1>
          <a:srgbClr val="C86C62"/>
        </a:accent1>
        <a:accent2>
          <a:srgbClr val="D3A5DF"/>
        </a:accent2>
        <a:accent3>
          <a:srgbClr val="FFFFFF"/>
        </a:accent3>
        <a:accent4>
          <a:srgbClr val="56562A"/>
        </a:accent4>
        <a:accent5>
          <a:srgbClr val="E0BAB7"/>
        </a:accent5>
        <a:accent6>
          <a:srgbClr val="BF95CA"/>
        </a:accent6>
        <a:hlink>
          <a:srgbClr val="3197BB"/>
        </a:hlink>
        <a:folHlink>
          <a:srgbClr val="878FA5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ample 3">
        <a:dk1>
          <a:srgbClr val="2B166E"/>
        </a:dk1>
        <a:lt1>
          <a:srgbClr val="FFFFFF"/>
        </a:lt1>
        <a:dk2>
          <a:srgbClr val="3F9D6C"/>
        </a:dk2>
        <a:lt2>
          <a:srgbClr val="DDDDDD"/>
        </a:lt2>
        <a:accent1>
          <a:srgbClr val="5BCD81"/>
        </a:accent1>
        <a:accent2>
          <a:srgbClr val="3399FF"/>
        </a:accent2>
        <a:accent3>
          <a:srgbClr val="FFFFFF"/>
        </a:accent3>
        <a:accent4>
          <a:srgbClr val="23115D"/>
        </a:accent4>
        <a:accent5>
          <a:srgbClr val="B5E3C1"/>
        </a:accent5>
        <a:accent6>
          <a:srgbClr val="2D8AE7"/>
        </a:accent6>
        <a:hlink>
          <a:srgbClr val="6666FF"/>
        </a:hlink>
        <a:folHlink>
          <a:srgbClr val="6C9BB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slicce báo cáo</Template>
  <TotalTime>1441</TotalTime>
  <Words>186</Words>
  <Application>Microsoft Office PowerPoint</Application>
  <PresentationFormat>On-screen Show (4:3)</PresentationFormat>
  <Paragraphs>23</Paragraphs>
  <Slides>6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Arial</vt:lpstr>
      <vt:lpstr>Calibri</vt:lpstr>
      <vt:lpstr>Times New Roman</vt:lpstr>
      <vt:lpstr>Verdana</vt:lpstr>
      <vt:lpstr>Wingdings</vt:lpstr>
      <vt:lpstr>sample</vt:lpstr>
      <vt:lpstr>Image</vt:lpstr>
      <vt:lpstr>Nhũ tương (tt)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TỐI ƯU HÓA CÔNG THỨC GEL VI NHŨ TƯƠNG CURCUMIN VÀ THỬ TÁC DỤNG KHÁNG UNG THƯ CỦA CHẾ PHẨM TRÊN CHUỘT</dc:title>
  <dc:creator>PC</dc:creator>
  <cp:lastModifiedBy>Windows User</cp:lastModifiedBy>
  <cp:revision>183</cp:revision>
  <dcterms:created xsi:type="dcterms:W3CDTF">2016-09-29T06:22:15Z</dcterms:created>
  <dcterms:modified xsi:type="dcterms:W3CDTF">2018-10-15T00:23:56Z</dcterms:modified>
</cp:coreProperties>
</file>