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B786-45FC-42D0-B2CE-33533794630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6459-6F30-4519-9981-5A4DB7BFFF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B786-45FC-42D0-B2CE-33533794630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6459-6F30-4519-9981-5A4DB7BFFF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B786-45FC-42D0-B2CE-33533794630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6459-6F30-4519-9981-5A4DB7BFFF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B786-45FC-42D0-B2CE-33533794630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6459-6F30-4519-9981-5A4DB7BFFF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B786-45FC-42D0-B2CE-33533794630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6459-6F30-4519-9981-5A4DB7BFFF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B786-45FC-42D0-B2CE-33533794630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6459-6F30-4519-9981-5A4DB7BFFF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B786-45FC-42D0-B2CE-33533794630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6459-6F30-4519-9981-5A4DB7BFFF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B786-45FC-42D0-B2CE-33533794630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6459-6F30-4519-9981-5A4DB7BFFF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B786-45FC-42D0-B2CE-33533794630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6459-6F30-4519-9981-5A4DB7BFFF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B786-45FC-42D0-B2CE-33533794630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6459-6F30-4519-9981-5A4DB7BFFF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B786-45FC-42D0-B2CE-33533794630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6459-6F30-4519-9981-5A4DB7BFFF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BB786-45FC-42D0-B2CE-33533794630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66459-6F30-4519-9981-5A4DB7BFFFB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themegallery.com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860425"/>
          </a:xfrm>
        </p:spPr>
        <p:txBody>
          <a:bodyPr>
            <a:noAutofit/>
          </a:bodyPr>
          <a:lstStyle/>
          <a:p>
            <a:r>
              <a:rPr lang="en-US" sz="5400" smtClean="0">
                <a:latin typeface="Times New Roman" pitchFamily="18" charset="0"/>
                <a:cs typeface="Times New Roman" pitchFamily="18" charset="0"/>
              </a:rPr>
              <a:t>Tóm tắt bài học</a:t>
            </a:r>
            <a:endParaRPr lang="en-US" sz="5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1828800"/>
            <a:ext cx="6858000" cy="1752600"/>
          </a:xfrm>
        </p:spPr>
        <p:txBody>
          <a:bodyPr>
            <a:noAutofit/>
          </a:bodyPr>
          <a:lstStyle/>
          <a:p>
            <a:pPr marL="50165" algn="l">
              <a:lnSpc>
                <a:spcPct val="100000"/>
              </a:lnSpc>
              <a:buClr>
                <a:srgbClr val="000000"/>
              </a:buClr>
              <a:buFont typeface="Wingdings"/>
              <a:buChar char=""/>
              <a:tabLst>
                <a:tab pos="306705" algn="l"/>
              </a:tabLst>
            </a:pPr>
            <a:r>
              <a:rPr lang="vi-VN" sz="2800" b="1" spc="-5" smtClean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Những </a:t>
            </a:r>
            <a:r>
              <a:rPr lang="vi-VN" sz="2800" b="1" spc="-5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chất </a:t>
            </a:r>
            <a:r>
              <a:rPr lang="vi-VN" sz="2800" b="1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có </a:t>
            </a:r>
            <a:r>
              <a:rPr lang="vi-VN" sz="2800" b="1" spc="-5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nguồn gốc </a:t>
            </a:r>
            <a:r>
              <a:rPr lang="vi-VN" sz="2800" b="1" spc="-15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vi </a:t>
            </a:r>
            <a:r>
              <a:rPr lang="vi-VN" sz="2800" b="1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sinh </a:t>
            </a:r>
            <a:r>
              <a:rPr lang="vi-VN" sz="2800" b="1" spc="-5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vật, </a:t>
            </a:r>
            <a:r>
              <a:rPr lang="vi-VN" sz="2800" b="1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được </a:t>
            </a:r>
            <a:r>
              <a:rPr lang="vi-VN" sz="2800" b="1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vi-VN" sz="2800" b="1" spc="-1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smtClean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b="1" smtClean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smtClean="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hợp </a:t>
            </a:r>
            <a:r>
              <a:rPr lang="vi-VN" sz="2800" b="1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hoặc tổng hợp hóa</a:t>
            </a:r>
            <a:r>
              <a:rPr lang="vi-VN" sz="2800" b="1" spc="-70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spc="-5">
                <a:solidFill>
                  <a:srgbClr val="006FC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vi-VN" sz="2800">
              <a:latin typeface="Times New Roman" pitchFamily="18" charset="0"/>
              <a:cs typeface="Times New Roman" pitchFamily="18" charset="0"/>
            </a:endParaRPr>
          </a:p>
          <a:p>
            <a:pPr marL="50165" marR="582930" algn="l">
              <a:lnSpc>
                <a:spcPct val="100000"/>
              </a:lnSpc>
              <a:buClr>
                <a:srgbClr val="000000"/>
              </a:buClr>
              <a:buFont typeface="Wingdings"/>
              <a:buChar char=""/>
              <a:tabLst>
                <a:tab pos="320040" algn="l"/>
              </a:tabLst>
            </a:pPr>
            <a:r>
              <a:rPr lang="vi-VN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 </a:t>
            </a:r>
            <a:r>
              <a:rPr lang="vi-VN" sz="2800" b="1" spc="-5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liều </a:t>
            </a:r>
            <a:r>
              <a:rPr lang="vi-VN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thấp có tác dụng kìm hãm hoặc tiêu diệt</a:t>
            </a:r>
            <a:r>
              <a:rPr lang="vi-VN" sz="2800" b="1" spc="-16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spc="-15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  </a:t>
            </a:r>
            <a:r>
              <a:rPr lang="vi-VN" sz="2800" b="1" spc="-5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khuẩn </a:t>
            </a:r>
            <a:r>
              <a:rPr lang="vi-VN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vi-VN" sz="2800" b="1" spc="-2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endParaRPr lang="vi-VN" sz="2800">
              <a:latin typeface="Times New Roman" pitchFamily="18" charset="0"/>
              <a:cs typeface="Times New Roman" pitchFamily="18" charset="0"/>
            </a:endParaRPr>
          </a:p>
          <a:p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066800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Định nghĩa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4038600"/>
            <a:ext cx="8153400" cy="1659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vi-VN" sz="3200" b="1" spc="-5">
                <a:solidFill>
                  <a:srgbClr val="FF0000"/>
                </a:solidFill>
                <a:cs typeface="Arial"/>
              </a:rPr>
              <a:t>KS đặc </a:t>
            </a:r>
            <a:r>
              <a:rPr lang="vi-VN" sz="3200" b="1">
                <a:solidFill>
                  <a:srgbClr val="FF0000"/>
                </a:solidFill>
                <a:cs typeface="Arial"/>
              </a:rPr>
              <a:t>hiệu </a:t>
            </a:r>
            <a:r>
              <a:rPr lang="vi-VN" sz="3200" smtClean="0">
                <a:cs typeface="Arial"/>
              </a:rPr>
              <a:t>:</a:t>
            </a:r>
            <a:r>
              <a:rPr lang="en-US" sz="3200" smtClean="0">
                <a:cs typeface="Arial"/>
              </a:rPr>
              <a:t> </a:t>
            </a:r>
            <a:r>
              <a:rPr lang="en-US" sz="3200" smtClean="0">
                <a:latin typeface="Arial"/>
                <a:cs typeface="Arial"/>
              </a:rPr>
              <a:t>: </a:t>
            </a:r>
            <a:r>
              <a:rPr lang="en-US" sz="3200" b="1" spc="-5" smtClean="0">
                <a:solidFill>
                  <a:srgbClr val="FF0000"/>
                </a:solidFill>
                <a:latin typeface="Arial"/>
                <a:cs typeface="Arial"/>
              </a:rPr>
              <a:t>Rifampicin </a:t>
            </a:r>
            <a:endParaRPr lang="en-US" sz="3200" smtClean="0"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vi-VN" sz="3200" smtClean="0">
                <a:solidFill>
                  <a:srgbClr val="FF0000"/>
                </a:solidFill>
                <a:cs typeface="Arial"/>
              </a:rPr>
              <a:t> </a:t>
            </a:r>
            <a:r>
              <a:rPr lang="vi-VN" sz="3200" b="1" spc="-5" smtClean="0">
                <a:solidFill>
                  <a:srgbClr val="FF0000"/>
                </a:solidFill>
                <a:cs typeface="Arial"/>
              </a:rPr>
              <a:t>KS </a:t>
            </a:r>
            <a:r>
              <a:rPr lang="vi-VN" sz="3200" b="1" spc="-5">
                <a:solidFill>
                  <a:srgbClr val="FF0000"/>
                </a:solidFill>
                <a:cs typeface="Arial"/>
              </a:rPr>
              <a:t>phổ </a:t>
            </a:r>
            <a:r>
              <a:rPr lang="vi-VN" sz="3200" b="1" spc="-5">
                <a:solidFill>
                  <a:srgbClr val="FF0000"/>
                </a:solidFill>
                <a:cs typeface="Arial"/>
              </a:rPr>
              <a:t>rộng </a:t>
            </a:r>
            <a:r>
              <a:rPr lang="vi-VN" sz="3200" smtClean="0">
                <a:solidFill>
                  <a:srgbClr val="FF0000"/>
                </a:solidFill>
                <a:cs typeface="Arial"/>
              </a:rPr>
              <a:t>:</a:t>
            </a:r>
            <a:r>
              <a:rPr lang="en-US" sz="3200" smtClean="0">
                <a:solidFill>
                  <a:srgbClr val="FF0000"/>
                </a:solidFill>
                <a:cs typeface="Arial"/>
              </a:rPr>
              <a:t> </a:t>
            </a:r>
            <a:r>
              <a:rPr lang="en-US" sz="3200" b="1" spc="-5" smtClean="0">
                <a:solidFill>
                  <a:srgbClr val="FF0000"/>
                </a:solidFill>
                <a:latin typeface="Arial"/>
                <a:cs typeface="Arial"/>
              </a:rPr>
              <a:t>nhóm ks Aminosid </a:t>
            </a:r>
            <a:endParaRPr lang="vi-VN" sz="3200">
              <a:solidFill>
                <a:srgbClr val="FF0000"/>
              </a:solidFill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vi-VN" sz="3200" b="1" spc="-5">
                <a:solidFill>
                  <a:srgbClr val="FF0000"/>
                </a:solidFill>
                <a:cs typeface="Arial"/>
              </a:rPr>
              <a:t>KS </a:t>
            </a:r>
            <a:r>
              <a:rPr lang="vi-VN" sz="3200" b="1" spc="-5">
                <a:solidFill>
                  <a:srgbClr val="FF0000"/>
                </a:solidFill>
                <a:cs typeface="Arial"/>
              </a:rPr>
              <a:t>phổ </a:t>
            </a:r>
            <a:r>
              <a:rPr lang="vi-VN" sz="3200" b="1" spc="-5" smtClean="0">
                <a:solidFill>
                  <a:srgbClr val="FF0000"/>
                </a:solidFill>
                <a:cs typeface="Arial"/>
              </a:rPr>
              <a:t>hẹp:</a:t>
            </a:r>
            <a:r>
              <a:rPr lang="en-US" sz="3200" b="1" spc="-5" smtClean="0">
                <a:solidFill>
                  <a:srgbClr val="FF0000"/>
                </a:solidFill>
                <a:cs typeface="Arial"/>
              </a:rPr>
              <a:t> </a:t>
            </a:r>
            <a:r>
              <a:rPr lang="en-US" sz="3200" b="1" smtClean="0">
                <a:solidFill>
                  <a:srgbClr val="FF0000"/>
                </a:solidFill>
                <a:latin typeface="Arial"/>
                <a:cs typeface="Arial"/>
              </a:rPr>
              <a:t>Quinolon thế </a:t>
            </a:r>
            <a:r>
              <a:rPr lang="en-US" sz="3200" b="1" spc="-5" smtClean="0">
                <a:solidFill>
                  <a:srgbClr val="FF0000"/>
                </a:solidFill>
                <a:latin typeface="Arial"/>
                <a:cs typeface="Arial"/>
              </a:rPr>
              <a:t>hệ </a:t>
            </a:r>
            <a:r>
              <a:rPr lang="en-US" sz="3200" b="1" smtClean="0">
                <a:solidFill>
                  <a:srgbClr val="FF0000"/>
                </a:solidFill>
                <a:latin typeface="Arial"/>
                <a:cs typeface="Arial"/>
              </a:rPr>
              <a:t>I </a:t>
            </a:r>
            <a:endParaRPr lang="en-US"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-228600" y="0"/>
            <a:ext cx="952500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64615" marR="5080" indent="-135255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4F81BC"/>
                </a:solidFill>
              </a:rPr>
              <a:t>PHÂN </a:t>
            </a:r>
            <a:r>
              <a:rPr sz="3200" spc="-5" dirty="0">
                <a:solidFill>
                  <a:srgbClr val="4F81BC"/>
                </a:solidFill>
              </a:rPr>
              <a:t>LOẠI </a:t>
            </a:r>
            <a:r>
              <a:rPr sz="3200" dirty="0">
                <a:solidFill>
                  <a:srgbClr val="4F81BC"/>
                </a:solidFill>
              </a:rPr>
              <a:t>KHÁNG SINH DỰA</a:t>
            </a:r>
            <a:r>
              <a:rPr sz="3200" spc="-240" dirty="0">
                <a:solidFill>
                  <a:srgbClr val="4F81BC"/>
                </a:solidFill>
              </a:rPr>
              <a:t> </a:t>
            </a:r>
            <a:r>
              <a:rPr sz="3200">
                <a:solidFill>
                  <a:srgbClr val="4F81BC"/>
                </a:solidFill>
              </a:rPr>
              <a:t>VÀO </a:t>
            </a:r>
            <a:r>
              <a:rPr sz="3200" spc="-5" smtClean="0">
                <a:solidFill>
                  <a:srgbClr val="4F81BC"/>
                </a:solidFill>
              </a:rPr>
              <a:t>CẤU </a:t>
            </a:r>
            <a:r>
              <a:rPr sz="3200" dirty="0">
                <a:solidFill>
                  <a:srgbClr val="4F81BC"/>
                </a:solidFill>
              </a:rPr>
              <a:t>TRÚC </a:t>
            </a:r>
            <a:r>
              <a:rPr sz="3200" spc="-5" dirty="0">
                <a:solidFill>
                  <a:srgbClr val="4F81BC"/>
                </a:solidFill>
              </a:rPr>
              <a:t>HÓA</a:t>
            </a:r>
            <a:r>
              <a:rPr sz="3200" spc="-260" dirty="0">
                <a:solidFill>
                  <a:srgbClr val="4F81BC"/>
                </a:solidFill>
              </a:rPr>
              <a:t> </a:t>
            </a:r>
            <a:r>
              <a:rPr sz="3200" spc="-5" dirty="0">
                <a:solidFill>
                  <a:srgbClr val="4F81BC"/>
                </a:solidFill>
              </a:rPr>
              <a:t>HỌC</a:t>
            </a:r>
            <a:endParaRPr sz="3200"/>
          </a:p>
        </p:txBody>
      </p:sp>
      <p:sp>
        <p:nvSpPr>
          <p:cNvPr id="5" name="object 3"/>
          <p:cNvSpPr txBox="1"/>
          <p:nvPr/>
        </p:nvSpPr>
        <p:spPr>
          <a:xfrm>
            <a:off x="228600" y="609600"/>
            <a:ext cx="4928870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7665" indent="-354965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68300" algn="l"/>
              </a:tabLst>
            </a:pPr>
            <a:r>
              <a:rPr sz="2000" b="1" spc="-5">
                <a:latin typeface="Arial"/>
                <a:cs typeface="Arial"/>
              </a:rPr>
              <a:t>Beta</a:t>
            </a:r>
            <a:r>
              <a:rPr sz="2000" b="1" spc="10">
                <a:latin typeface="Arial"/>
                <a:cs typeface="Arial"/>
              </a:rPr>
              <a:t> </a:t>
            </a:r>
            <a:r>
              <a:rPr sz="2000" b="1" spc="-5" smtClean="0">
                <a:latin typeface="Arial"/>
                <a:cs typeface="Arial"/>
              </a:rPr>
              <a:t>lactam</a:t>
            </a:r>
            <a:endParaRPr sz="2400">
              <a:latin typeface="Times New Roman"/>
              <a:cs typeface="Times New Roman"/>
            </a:endParaRPr>
          </a:p>
          <a:p>
            <a:pPr marL="367665" indent="-354965">
              <a:lnSpc>
                <a:spcPct val="100000"/>
              </a:lnSpc>
              <a:buFont typeface="Wingdings"/>
              <a:buChar char=""/>
              <a:tabLst>
                <a:tab pos="368300" algn="l"/>
              </a:tabLst>
            </a:pPr>
            <a:r>
              <a:rPr sz="2000" b="1" dirty="0">
                <a:latin typeface="Arial"/>
                <a:cs typeface="Arial"/>
              </a:rPr>
              <a:t>Macrolid</a:t>
            </a:r>
            <a:r>
              <a:rPr sz="2000" b="1">
                <a:latin typeface="Arial"/>
                <a:cs typeface="Arial"/>
              </a:rPr>
              <a:t>,</a:t>
            </a:r>
            <a:r>
              <a:rPr sz="2000" b="1" spc="-35">
                <a:latin typeface="Arial"/>
                <a:cs typeface="Arial"/>
              </a:rPr>
              <a:t> </a:t>
            </a:r>
            <a:r>
              <a:rPr sz="2000" b="1" spc="-5" smtClean="0">
                <a:latin typeface="Arial"/>
                <a:cs typeface="Arial"/>
              </a:rPr>
              <a:t>lincosamid</a:t>
            </a:r>
            <a:endParaRPr sz="2000">
              <a:latin typeface="Times New Roman"/>
              <a:cs typeface="Times New Roman"/>
            </a:endParaRPr>
          </a:p>
          <a:p>
            <a:pPr marL="352425" indent="-339725">
              <a:lnSpc>
                <a:spcPct val="100000"/>
              </a:lnSpc>
              <a:buFont typeface="Wingdings"/>
              <a:buChar char=""/>
              <a:tabLst>
                <a:tab pos="353060" algn="l"/>
              </a:tabLst>
            </a:pPr>
            <a:r>
              <a:rPr sz="2000" b="1" spc="-5">
                <a:latin typeface="Arial"/>
                <a:cs typeface="Arial"/>
              </a:rPr>
              <a:t>Phenicol</a:t>
            </a:r>
            <a:r>
              <a:rPr sz="2000" b="1" spc="-25">
                <a:latin typeface="Arial"/>
                <a:cs typeface="Arial"/>
              </a:rPr>
              <a:t> </a:t>
            </a:r>
            <a:endParaRPr sz="2400">
              <a:latin typeface="Times New Roman"/>
              <a:cs typeface="Times New Roman"/>
            </a:endParaRPr>
          </a:p>
          <a:p>
            <a:pPr marL="356870" indent="-344170">
              <a:lnSpc>
                <a:spcPct val="100000"/>
              </a:lnSpc>
              <a:buFont typeface="Wingdings"/>
              <a:buChar char=""/>
              <a:tabLst>
                <a:tab pos="357505" algn="l"/>
              </a:tabLst>
            </a:pPr>
            <a:r>
              <a:rPr sz="2000" b="1" spc="-5" smtClean="0">
                <a:latin typeface="Arial"/>
                <a:cs typeface="Arial"/>
              </a:rPr>
              <a:t>Aminosid</a:t>
            </a:r>
            <a:endParaRPr sz="2000">
              <a:latin typeface="Times New Roman"/>
              <a:cs typeface="Times New Roman"/>
            </a:endParaRPr>
          </a:p>
          <a:p>
            <a:pPr marL="352425" indent="-339725">
              <a:lnSpc>
                <a:spcPct val="100000"/>
              </a:lnSpc>
              <a:buFont typeface="Wingdings"/>
              <a:buChar char=""/>
              <a:tabLst>
                <a:tab pos="353060" algn="l"/>
              </a:tabLst>
            </a:pPr>
            <a:r>
              <a:rPr sz="2000" b="1" spc="-10">
                <a:latin typeface="Arial"/>
                <a:cs typeface="Arial"/>
              </a:rPr>
              <a:t>Cyclin</a:t>
            </a:r>
            <a:r>
              <a:rPr sz="2000" b="1" spc="5">
                <a:latin typeface="Arial"/>
                <a:cs typeface="Arial"/>
              </a:rPr>
              <a:t> 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3"/>
          <p:cNvSpPr txBox="1"/>
          <p:nvPr/>
        </p:nvSpPr>
        <p:spPr>
          <a:xfrm>
            <a:off x="5139690" y="609600"/>
            <a:ext cx="4004310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7665" indent="-354965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68300" algn="l"/>
              </a:tabLst>
            </a:pPr>
            <a:r>
              <a:rPr sz="2000" b="1" smtClean="0">
                <a:latin typeface="Arial"/>
                <a:cs typeface="Arial"/>
              </a:rPr>
              <a:t>Quinolon</a:t>
            </a:r>
            <a:endParaRPr sz="2400">
              <a:latin typeface="Times New Roman"/>
              <a:cs typeface="Times New Roman"/>
            </a:endParaRPr>
          </a:p>
          <a:p>
            <a:pPr marL="367665" indent="-354965">
              <a:lnSpc>
                <a:spcPct val="100000"/>
              </a:lnSpc>
              <a:buFont typeface="Wingdings"/>
              <a:buChar char=""/>
              <a:tabLst>
                <a:tab pos="368300" algn="l"/>
              </a:tabLst>
            </a:pPr>
            <a:r>
              <a:rPr sz="2000" b="1" spc="-5" dirty="0">
                <a:latin typeface="Arial"/>
                <a:cs typeface="Arial"/>
              </a:rPr>
              <a:t>Dẫn chất </a:t>
            </a:r>
            <a:r>
              <a:rPr sz="2000" b="1">
                <a:latin typeface="Arial"/>
                <a:cs typeface="Arial"/>
              </a:rPr>
              <a:t>5-nitro</a:t>
            </a:r>
            <a:r>
              <a:rPr sz="2000" b="1" spc="-90">
                <a:latin typeface="Arial"/>
                <a:cs typeface="Arial"/>
              </a:rPr>
              <a:t> </a:t>
            </a:r>
            <a:r>
              <a:rPr sz="2000" b="1" smtClean="0">
                <a:latin typeface="Arial"/>
                <a:cs typeface="Arial"/>
              </a:rPr>
              <a:t>imidazol</a:t>
            </a:r>
            <a:endParaRPr sz="2000">
              <a:latin typeface="Times New Roman"/>
              <a:cs typeface="Times New Roman"/>
            </a:endParaRPr>
          </a:p>
          <a:p>
            <a:pPr marL="352425" indent="-339725">
              <a:lnSpc>
                <a:spcPct val="100000"/>
              </a:lnSpc>
              <a:buFont typeface="Wingdings"/>
              <a:buChar char=""/>
              <a:tabLst>
                <a:tab pos="353060" algn="l"/>
              </a:tabLst>
            </a:pPr>
            <a:r>
              <a:rPr sz="2000" b="1" smtClean="0">
                <a:latin typeface="Arial"/>
                <a:cs typeface="Arial"/>
              </a:rPr>
              <a:t>Sulfamid</a:t>
            </a:r>
            <a:endParaRPr lang="en-US" sz="2000" b="1" smtClean="0">
              <a:latin typeface="Arial"/>
              <a:cs typeface="Arial"/>
            </a:endParaRPr>
          </a:p>
          <a:p>
            <a:pPr marL="352425" indent="-339725">
              <a:buFont typeface="Wingdings"/>
              <a:buChar char=""/>
              <a:tabLst>
                <a:tab pos="353060" algn="l"/>
              </a:tabLst>
            </a:pPr>
            <a:r>
              <a:rPr lang="en-US" sz="2000" b="1" spc="-5" smtClean="0">
                <a:latin typeface="Arial"/>
                <a:cs typeface="Arial"/>
              </a:rPr>
              <a:t>Peptid</a:t>
            </a:r>
            <a:endParaRPr lang="en-US" sz="2000" smtClean="0"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20980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spc="-5" smtClean="0">
                <a:solidFill>
                  <a:srgbClr val="4F81BC"/>
                </a:solidFill>
                <a:latin typeface="+mj-lt"/>
                <a:cs typeface="Times New Roman" pitchFamily="18" charset="0"/>
              </a:rPr>
              <a:t>TÍNH</a:t>
            </a:r>
            <a:r>
              <a:rPr lang="en-US" sz="3200" spc="-229" smtClean="0">
                <a:solidFill>
                  <a:srgbClr val="4F81BC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200" spc="-5" smtClean="0">
                <a:solidFill>
                  <a:srgbClr val="4F81BC"/>
                </a:solidFill>
                <a:latin typeface="+mj-lt"/>
                <a:cs typeface="Times New Roman" pitchFamily="18" charset="0"/>
              </a:rPr>
              <a:t>NHẠY </a:t>
            </a:r>
            <a:r>
              <a:rPr lang="en-US" sz="3200" spc="-10" smtClean="0">
                <a:solidFill>
                  <a:srgbClr val="4F81BC"/>
                </a:solidFill>
                <a:latin typeface="+mj-lt"/>
                <a:cs typeface="Times New Roman" pitchFamily="18" charset="0"/>
              </a:rPr>
              <a:t>CẢM CỦA </a:t>
            </a:r>
            <a:r>
              <a:rPr lang="en-US" sz="3200" spc="-5" smtClean="0">
                <a:solidFill>
                  <a:srgbClr val="4F81BC"/>
                </a:solidFill>
                <a:latin typeface="+mj-lt"/>
                <a:cs typeface="Times New Roman" pitchFamily="18" charset="0"/>
              </a:rPr>
              <a:t>VI </a:t>
            </a:r>
            <a:r>
              <a:rPr lang="en-US" sz="3200" spc="-10" smtClean="0">
                <a:solidFill>
                  <a:srgbClr val="4F81BC"/>
                </a:solidFill>
                <a:latin typeface="+mj-lt"/>
                <a:cs typeface="Times New Roman" pitchFamily="18" charset="0"/>
              </a:rPr>
              <a:t>KHUẨN </a:t>
            </a:r>
            <a:r>
              <a:rPr lang="en-US" sz="3200" spc="-5" smtClean="0">
                <a:solidFill>
                  <a:srgbClr val="4F81BC"/>
                </a:solidFill>
                <a:latin typeface="+mj-lt"/>
                <a:cs typeface="Times New Roman" pitchFamily="18" charset="0"/>
              </a:rPr>
              <a:t>VỚI </a:t>
            </a:r>
            <a:r>
              <a:rPr lang="en-US" sz="3200" spc="-10" smtClean="0">
                <a:solidFill>
                  <a:srgbClr val="4F81BC"/>
                </a:solidFill>
                <a:latin typeface="+mj-lt"/>
                <a:cs typeface="Times New Roman" pitchFamily="18" charset="0"/>
              </a:rPr>
              <a:t>KHÁNG</a:t>
            </a:r>
            <a:r>
              <a:rPr lang="en-US" sz="3200" spc="-100" smtClean="0">
                <a:solidFill>
                  <a:srgbClr val="4F81BC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3200" spc="-5" smtClean="0">
                <a:solidFill>
                  <a:srgbClr val="4F81BC"/>
                </a:solidFill>
                <a:latin typeface="+mj-lt"/>
                <a:cs typeface="Times New Roman" pitchFamily="18" charset="0"/>
              </a:rPr>
              <a:t>SINH</a:t>
            </a:r>
            <a:endParaRPr lang="en-US" sz="3200">
              <a:latin typeface="+mj-lt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0" y="2743200"/>
            <a:ext cx="4572000" cy="7207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69265" marR="5715" indent="-456565" algn="just">
              <a:lnSpc>
                <a:spcPct val="100000"/>
              </a:lnSpc>
              <a:buFont typeface="Wingdings"/>
              <a:buChar char=""/>
              <a:tabLst>
                <a:tab pos="469900" algn="l"/>
              </a:tabLst>
            </a:pPr>
            <a:r>
              <a:rPr lang="vi-VN" sz="2000" b="1">
                <a:cs typeface="Arial"/>
              </a:rPr>
              <a:t>Kháng sinh </a:t>
            </a:r>
            <a:r>
              <a:rPr lang="vi-VN" sz="2000" b="1" spc="-5">
                <a:cs typeface="Arial"/>
              </a:rPr>
              <a:t>diệt </a:t>
            </a:r>
            <a:r>
              <a:rPr lang="vi-VN" sz="2000" b="1" spc="-5" smtClean="0">
                <a:cs typeface="Arial"/>
              </a:rPr>
              <a:t>khuẩn</a:t>
            </a:r>
            <a:endParaRPr lang="vi-VN" sz="2000">
              <a:cs typeface="Arial"/>
            </a:endParaRPr>
          </a:p>
          <a:p>
            <a:pPr marL="469265" indent="-456565">
              <a:lnSpc>
                <a:spcPct val="100000"/>
              </a:lnSpc>
              <a:spcBef>
                <a:spcPts val="105"/>
              </a:spcBef>
              <a:buFont typeface="Wingdings"/>
              <a:buChar char=""/>
              <a:tabLst>
                <a:tab pos="469265" algn="l"/>
                <a:tab pos="469900" algn="l"/>
              </a:tabLst>
            </a:pPr>
            <a:r>
              <a:rPr lang="vi-VN" sz="2000" b="1">
                <a:cs typeface="Arial"/>
              </a:rPr>
              <a:t>Kháng</a:t>
            </a:r>
            <a:r>
              <a:rPr lang="vi-VN" sz="2000" b="1" spc="114">
                <a:cs typeface="Arial"/>
              </a:rPr>
              <a:t> </a:t>
            </a:r>
            <a:r>
              <a:rPr lang="vi-VN" sz="2000" b="1">
                <a:cs typeface="Arial"/>
              </a:rPr>
              <a:t>sinh</a:t>
            </a:r>
            <a:r>
              <a:rPr lang="vi-VN" sz="2000" b="1" spc="100">
                <a:cs typeface="Arial"/>
              </a:rPr>
              <a:t> </a:t>
            </a:r>
            <a:r>
              <a:rPr lang="vi-VN" sz="2000" b="1">
                <a:cs typeface="Arial"/>
              </a:rPr>
              <a:t>kìm</a:t>
            </a:r>
            <a:r>
              <a:rPr lang="vi-VN" sz="2000" b="1" spc="105">
                <a:cs typeface="Arial"/>
              </a:rPr>
              <a:t> </a:t>
            </a:r>
            <a:r>
              <a:rPr lang="vi-VN" sz="2000" b="1" spc="-5">
                <a:cs typeface="Arial"/>
              </a:rPr>
              <a:t>khuẩn</a:t>
            </a:r>
            <a:endParaRPr lang="en-US" sz="2000"/>
          </a:p>
        </p:txBody>
      </p:sp>
      <p:sp>
        <p:nvSpPr>
          <p:cNvPr id="10" name="Rectangle 9"/>
          <p:cNvSpPr/>
          <p:nvPr/>
        </p:nvSpPr>
        <p:spPr>
          <a:xfrm>
            <a:off x="0" y="3515380"/>
            <a:ext cx="68111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smtClean="0">
                <a:solidFill>
                  <a:srgbClr val="4F81BC"/>
                </a:solidFill>
              </a:rPr>
              <a:t>CƠ  CHẾ TÁC DỤNG CỦA KHÁNG</a:t>
            </a:r>
            <a:r>
              <a:rPr lang="vi-VN" sz="2800" spc="-285" smtClean="0">
                <a:solidFill>
                  <a:srgbClr val="4F81BC"/>
                </a:solidFill>
              </a:rPr>
              <a:t> </a:t>
            </a:r>
            <a:r>
              <a:rPr lang="vi-VN" sz="2800" smtClean="0">
                <a:solidFill>
                  <a:srgbClr val="4F81BC"/>
                </a:solidFill>
              </a:rPr>
              <a:t>SINH</a:t>
            </a:r>
            <a:endParaRPr lang="en-US" sz="2800"/>
          </a:p>
        </p:txBody>
      </p:sp>
      <p:sp>
        <p:nvSpPr>
          <p:cNvPr id="11" name="Rectangle 10"/>
          <p:cNvSpPr/>
          <p:nvPr/>
        </p:nvSpPr>
        <p:spPr>
          <a:xfrm>
            <a:off x="0" y="3962400"/>
            <a:ext cx="8991600" cy="1792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9265" marR="5080" indent="-456565" algn="just">
              <a:lnSpc>
                <a:spcPct val="150100"/>
              </a:lnSpc>
              <a:spcBef>
                <a:spcPts val="95"/>
              </a:spcBef>
              <a:buClr>
                <a:srgbClr val="000000"/>
              </a:buClr>
              <a:buFont typeface="Wingdings"/>
              <a:buChar char=""/>
              <a:tabLst>
                <a:tab pos="528320" algn="l"/>
              </a:tabLst>
            </a:pPr>
            <a:r>
              <a:rPr lang="vi-VN" sz="1900" b="1" spc="-5" smtClean="0">
                <a:solidFill>
                  <a:srgbClr val="FF0000"/>
                </a:solidFill>
                <a:cs typeface="Arial"/>
              </a:rPr>
              <a:t>Thuốc </a:t>
            </a:r>
            <a:r>
              <a:rPr lang="vi-VN" sz="1900" b="1" smtClean="0">
                <a:solidFill>
                  <a:srgbClr val="FF0000"/>
                </a:solidFill>
                <a:cs typeface="Arial"/>
              </a:rPr>
              <a:t>ức </a:t>
            </a:r>
            <a:r>
              <a:rPr lang="vi-VN" sz="1900" b="1" spc="-5" smtClean="0">
                <a:solidFill>
                  <a:srgbClr val="FF0000"/>
                </a:solidFill>
                <a:cs typeface="Arial"/>
              </a:rPr>
              <a:t>chế </a:t>
            </a:r>
            <a:r>
              <a:rPr lang="vi-VN" sz="1900" b="1" smtClean="0">
                <a:solidFill>
                  <a:srgbClr val="FF0000"/>
                </a:solidFill>
                <a:cs typeface="Arial"/>
              </a:rPr>
              <a:t>tổng </a:t>
            </a:r>
            <a:r>
              <a:rPr lang="vi-VN" sz="1900" b="1" spc="-5" smtClean="0">
                <a:solidFill>
                  <a:srgbClr val="FF0000"/>
                </a:solidFill>
                <a:cs typeface="Arial"/>
              </a:rPr>
              <a:t>hợp vách </a:t>
            </a:r>
            <a:r>
              <a:rPr lang="vi-VN" sz="1900" b="1" smtClean="0">
                <a:solidFill>
                  <a:srgbClr val="FF0000"/>
                </a:solidFill>
                <a:cs typeface="Arial"/>
              </a:rPr>
              <a:t>tế </a:t>
            </a:r>
            <a:r>
              <a:rPr lang="vi-VN" sz="1900" b="1" spc="-5" smtClean="0">
                <a:solidFill>
                  <a:srgbClr val="FF0000"/>
                </a:solidFill>
                <a:cs typeface="Arial"/>
              </a:rPr>
              <a:t>bào </a:t>
            </a:r>
            <a:r>
              <a:rPr lang="vi-VN" sz="1900" b="1" spc="-15" smtClean="0">
                <a:solidFill>
                  <a:srgbClr val="FF0000"/>
                </a:solidFill>
                <a:cs typeface="Arial"/>
              </a:rPr>
              <a:t>vi </a:t>
            </a:r>
            <a:r>
              <a:rPr lang="vi-VN" sz="1900" b="1" smtClean="0">
                <a:solidFill>
                  <a:srgbClr val="FF0000"/>
                </a:solidFill>
                <a:cs typeface="Arial"/>
              </a:rPr>
              <a:t>khuẩn</a:t>
            </a:r>
            <a:r>
              <a:rPr lang="vi-VN" sz="1900" smtClean="0">
                <a:solidFill>
                  <a:srgbClr val="FF0000"/>
                </a:solidFill>
                <a:cs typeface="Arial"/>
              </a:rPr>
              <a:t>:  beta lactam, </a:t>
            </a:r>
            <a:r>
              <a:rPr lang="vi-VN" sz="1900" spc="-5" smtClean="0">
                <a:solidFill>
                  <a:srgbClr val="FF0000"/>
                </a:solidFill>
                <a:cs typeface="Arial"/>
              </a:rPr>
              <a:t>vancomycin</a:t>
            </a:r>
            <a:endParaRPr lang="vi-VN" sz="1900" smtClean="0">
              <a:solidFill>
                <a:srgbClr val="FF0000"/>
              </a:solidFill>
              <a:cs typeface="Arial"/>
            </a:endParaRPr>
          </a:p>
          <a:p>
            <a:pPr marL="469265" marR="5080" indent="-456565" algn="just">
              <a:lnSpc>
                <a:spcPct val="150000"/>
              </a:lnSpc>
              <a:buFont typeface="Wingdings"/>
              <a:buChar char=""/>
              <a:tabLst>
                <a:tab pos="469900" algn="l"/>
              </a:tabLst>
            </a:pPr>
            <a:r>
              <a:rPr lang="vi-VN" sz="1900" b="1" spc="-5" smtClean="0">
                <a:solidFill>
                  <a:srgbClr val="FF0000"/>
                </a:solidFill>
                <a:cs typeface="Arial"/>
              </a:rPr>
              <a:t>Thuốc </a:t>
            </a:r>
            <a:r>
              <a:rPr lang="vi-VN" sz="1900" b="1" smtClean="0">
                <a:solidFill>
                  <a:srgbClr val="FF0000"/>
                </a:solidFill>
                <a:cs typeface="Arial"/>
              </a:rPr>
              <a:t>ức </a:t>
            </a:r>
            <a:r>
              <a:rPr lang="vi-VN" sz="1900" b="1" spc="-5" smtClean="0">
                <a:solidFill>
                  <a:srgbClr val="FF0000"/>
                </a:solidFill>
                <a:cs typeface="Arial"/>
              </a:rPr>
              <a:t>chế </a:t>
            </a:r>
            <a:r>
              <a:rPr lang="vi-VN" sz="1900" b="1" smtClean="0">
                <a:solidFill>
                  <a:srgbClr val="FF0000"/>
                </a:solidFill>
                <a:cs typeface="Arial"/>
              </a:rPr>
              <a:t>hoặc </a:t>
            </a:r>
            <a:r>
              <a:rPr lang="vi-VN" sz="1900" b="1" spc="5" smtClean="0">
                <a:solidFill>
                  <a:srgbClr val="FF0000"/>
                </a:solidFill>
                <a:cs typeface="Arial"/>
              </a:rPr>
              <a:t>thay </a:t>
            </a:r>
            <a:r>
              <a:rPr lang="vi-VN" sz="1900" b="1" spc="-5" smtClean="0">
                <a:solidFill>
                  <a:srgbClr val="FF0000"/>
                </a:solidFill>
                <a:cs typeface="Arial"/>
              </a:rPr>
              <a:t>đổi </a:t>
            </a:r>
            <a:r>
              <a:rPr lang="vi-VN" sz="1900" b="1" smtClean="0">
                <a:solidFill>
                  <a:srgbClr val="FF0000"/>
                </a:solidFill>
                <a:cs typeface="Arial"/>
              </a:rPr>
              <a:t>tổng </a:t>
            </a:r>
            <a:r>
              <a:rPr lang="vi-VN" sz="1900" b="1" spc="-5" smtClean="0">
                <a:solidFill>
                  <a:srgbClr val="FF0000"/>
                </a:solidFill>
                <a:cs typeface="Arial"/>
              </a:rPr>
              <a:t>hợp </a:t>
            </a:r>
            <a:r>
              <a:rPr lang="vi-VN" sz="1900" b="1" smtClean="0">
                <a:solidFill>
                  <a:srgbClr val="FF0000"/>
                </a:solidFill>
                <a:cs typeface="Arial"/>
              </a:rPr>
              <a:t>protein </a:t>
            </a:r>
            <a:r>
              <a:rPr lang="vi-VN" sz="1900" b="1" spc="-5" smtClean="0">
                <a:solidFill>
                  <a:srgbClr val="FF0000"/>
                </a:solidFill>
                <a:cs typeface="Arial"/>
              </a:rPr>
              <a:t>của  </a:t>
            </a:r>
            <a:r>
              <a:rPr lang="vi-VN" sz="1900" b="1" spc="-10" smtClean="0">
                <a:solidFill>
                  <a:srgbClr val="FF0000"/>
                </a:solidFill>
                <a:cs typeface="Arial"/>
              </a:rPr>
              <a:t>vi </a:t>
            </a:r>
            <a:r>
              <a:rPr lang="vi-VN" sz="1900" b="1" spc="-5" smtClean="0">
                <a:solidFill>
                  <a:srgbClr val="FF0000"/>
                </a:solidFill>
                <a:cs typeface="Arial"/>
              </a:rPr>
              <a:t>khuẩn</a:t>
            </a:r>
            <a:r>
              <a:rPr lang="vi-VN" sz="1900" spc="-5" smtClean="0">
                <a:solidFill>
                  <a:srgbClr val="FF0000"/>
                </a:solidFill>
                <a:cs typeface="Arial"/>
              </a:rPr>
              <a:t>: </a:t>
            </a:r>
            <a:r>
              <a:rPr lang="vi-VN" sz="1900" smtClean="0">
                <a:solidFill>
                  <a:srgbClr val="FF0000"/>
                </a:solidFill>
                <a:cs typeface="Arial"/>
              </a:rPr>
              <a:t>cloramphenicol, </a:t>
            </a:r>
            <a:r>
              <a:rPr lang="vi-VN" sz="1900" spc="-5" smtClean="0">
                <a:solidFill>
                  <a:srgbClr val="FF0000"/>
                </a:solidFill>
                <a:cs typeface="Arial"/>
              </a:rPr>
              <a:t>tetracyclin, </a:t>
            </a:r>
            <a:r>
              <a:rPr lang="vi-VN" sz="1900" smtClean="0">
                <a:solidFill>
                  <a:srgbClr val="FF0000"/>
                </a:solidFill>
                <a:cs typeface="Arial"/>
              </a:rPr>
              <a:t>macrolid,  lincosamid </a:t>
            </a:r>
            <a:r>
              <a:rPr lang="vi-VN" sz="1900" spc="-5" smtClean="0">
                <a:solidFill>
                  <a:srgbClr val="FF0000"/>
                </a:solidFill>
                <a:cs typeface="Arial"/>
              </a:rPr>
              <a:t>và</a:t>
            </a:r>
            <a:r>
              <a:rPr lang="vi-VN" sz="1900" spc="-35" smtClean="0">
                <a:solidFill>
                  <a:srgbClr val="FF0000"/>
                </a:solidFill>
                <a:cs typeface="Arial"/>
              </a:rPr>
              <a:t> </a:t>
            </a:r>
            <a:r>
              <a:rPr lang="vi-VN" sz="1900" smtClean="0">
                <a:solidFill>
                  <a:srgbClr val="FF0000"/>
                </a:solidFill>
                <a:cs typeface="Arial"/>
              </a:rPr>
              <a:t>aminosid</a:t>
            </a:r>
          </a:p>
          <a:p>
            <a:pPr marL="469265" marR="6350" indent="-456565" algn="just">
              <a:lnSpc>
                <a:spcPct val="150000"/>
              </a:lnSpc>
              <a:buFont typeface="Wingdings"/>
              <a:buChar char=""/>
              <a:tabLst>
                <a:tab pos="469900" algn="l"/>
              </a:tabLst>
            </a:pPr>
            <a:r>
              <a:rPr lang="vi-VN" sz="1900" b="1" spc="-5" smtClean="0">
                <a:solidFill>
                  <a:srgbClr val="FF0000"/>
                </a:solidFill>
                <a:cs typeface="Arial"/>
              </a:rPr>
              <a:t>Thuốc </a:t>
            </a:r>
            <a:r>
              <a:rPr lang="vi-VN" sz="1900" b="1" spc="5" smtClean="0">
                <a:solidFill>
                  <a:srgbClr val="FF0000"/>
                </a:solidFill>
                <a:cs typeface="Arial"/>
              </a:rPr>
              <a:t>thay </a:t>
            </a:r>
            <a:r>
              <a:rPr lang="vi-VN" sz="1900" b="1" spc="-5" smtClean="0">
                <a:solidFill>
                  <a:srgbClr val="FF0000"/>
                </a:solidFill>
                <a:cs typeface="Arial"/>
              </a:rPr>
              <a:t>đổi </a:t>
            </a:r>
            <a:r>
              <a:rPr lang="vi-VN" sz="1900" b="1" smtClean="0">
                <a:solidFill>
                  <a:srgbClr val="FF0000"/>
                </a:solidFill>
                <a:cs typeface="Arial"/>
              </a:rPr>
              <a:t>tính </a:t>
            </a:r>
            <a:r>
              <a:rPr lang="vi-VN" sz="1900" b="1" spc="-5" smtClean="0">
                <a:solidFill>
                  <a:srgbClr val="FF0000"/>
                </a:solidFill>
                <a:cs typeface="Arial"/>
              </a:rPr>
              <a:t>thấm của màng </a:t>
            </a:r>
            <a:r>
              <a:rPr lang="vi-VN" sz="1900" b="1" smtClean="0">
                <a:solidFill>
                  <a:srgbClr val="FF0000"/>
                </a:solidFill>
                <a:cs typeface="Arial"/>
              </a:rPr>
              <a:t>tế </a:t>
            </a:r>
            <a:r>
              <a:rPr lang="vi-VN" sz="1900" b="1" spc="-5" smtClean="0">
                <a:solidFill>
                  <a:srgbClr val="FF0000"/>
                </a:solidFill>
                <a:cs typeface="Arial"/>
              </a:rPr>
              <a:t>bào</a:t>
            </a:r>
            <a:r>
              <a:rPr lang="vi-VN" sz="1900" spc="-5" smtClean="0">
                <a:solidFill>
                  <a:srgbClr val="FF0000"/>
                </a:solidFill>
                <a:cs typeface="Arial"/>
              </a:rPr>
              <a:t>:  polymyxin, </a:t>
            </a:r>
            <a:r>
              <a:rPr lang="vi-VN" sz="1900" smtClean="0">
                <a:solidFill>
                  <a:srgbClr val="FF0000"/>
                </a:solidFill>
                <a:cs typeface="Arial"/>
              </a:rPr>
              <a:t>colistin</a:t>
            </a:r>
            <a:r>
              <a:rPr lang="vi-VN" sz="1900" spc="-15" smtClean="0">
                <a:solidFill>
                  <a:srgbClr val="FF0000"/>
                </a:solidFill>
                <a:cs typeface="Arial"/>
              </a:rPr>
              <a:t> </a:t>
            </a:r>
            <a:r>
              <a:rPr lang="vi-VN" sz="1900" smtClean="0">
                <a:solidFill>
                  <a:srgbClr val="FF0000"/>
                </a:solidFill>
                <a:cs typeface="Arial"/>
              </a:rPr>
              <a:t>(polypeptid)</a:t>
            </a:r>
            <a:endParaRPr lang="vi-VN" sz="1900">
              <a:solidFill>
                <a:srgbClr val="FF0000"/>
              </a:solidFill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5791200"/>
            <a:ext cx="8365752" cy="7207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69265" indent="-456565">
              <a:spcBef>
                <a:spcPts val="100"/>
              </a:spcBef>
              <a:buFont typeface="Wingdings"/>
              <a:buChar char=""/>
              <a:tabLst>
                <a:tab pos="469265" algn="l"/>
                <a:tab pos="469900" algn="l"/>
                <a:tab pos="1402715" algn="l"/>
              </a:tabLst>
            </a:pPr>
            <a:r>
              <a:rPr lang="en-US" sz="2000" smtClean="0">
                <a:latin typeface="Arial"/>
                <a:cs typeface="Arial"/>
              </a:rPr>
              <a:t>Thuốc ức chế tổng hợp acid nhân: quinolon nitroimidazol, rifampicin</a:t>
            </a:r>
          </a:p>
          <a:p>
            <a:pPr marL="469265" indent="-456565">
              <a:spcBef>
                <a:spcPts val="100"/>
              </a:spcBef>
              <a:buFont typeface="Wingdings"/>
              <a:buChar char=""/>
              <a:tabLst>
                <a:tab pos="469265" algn="l"/>
                <a:tab pos="469900" algn="l"/>
                <a:tab pos="1402715" algn="l"/>
              </a:tabLst>
            </a:pPr>
            <a:r>
              <a:rPr lang="en-US" sz="2000" smtClean="0">
                <a:latin typeface="Arial"/>
                <a:cs typeface="Arial"/>
              </a:rPr>
              <a:t>Thuốc ức chế chuyển hóa acid folic:</a:t>
            </a:r>
            <a:r>
              <a:rPr lang="en-US" sz="2000" spc="-145" smtClean="0">
                <a:latin typeface="Arial"/>
                <a:cs typeface="Arial"/>
              </a:rPr>
              <a:t> </a:t>
            </a:r>
            <a:r>
              <a:rPr lang="en-US" sz="2000" smtClean="0">
                <a:latin typeface="Arial"/>
                <a:cs typeface="Arial"/>
              </a:rPr>
              <a:t>sulfamid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8640" y="6477914"/>
            <a:ext cx="451675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40"/>
              </a:lnSpc>
              <a:tabLst>
                <a:tab pos="3530600" algn="l"/>
              </a:tabLst>
            </a:pPr>
            <a:r>
              <a:rPr sz="1200" spc="-50" dirty="0">
                <a:solidFill>
                  <a:srgbClr val="888888"/>
                </a:solidFill>
                <a:latin typeface="Arial"/>
                <a:cs typeface="Arial"/>
                <a:hlinkClick r:id="rId2"/>
              </a:rPr>
              <a:t>www.themegallery.com</a:t>
            </a:r>
            <a:r>
              <a:rPr sz="1200" spc="-50" dirty="0">
                <a:solidFill>
                  <a:srgbClr val="888888"/>
                </a:solidFill>
                <a:latin typeface="Arial"/>
                <a:cs typeface="Arial"/>
              </a:rPr>
              <a:t>	</a:t>
            </a:r>
            <a:r>
              <a:rPr sz="1200" spc="-80" dirty="0">
                <a:solidFill>
                  <a:srgbClr val="888888"/>
                </a:solidFill>
                <a:latin typeface="Arial"/>
                <a:cs typeface="Arial"/>
              </a:rPr>
              <a:t>Company</a:t>
            </a:r>
            <a:r>
              <a:rPr sz="1200" spc="-170" dirty="0">
                <a:solidFill>
                  <a:srgbClr val="888888"/>
                </a:solidFill>
                <a:latin typeface="Arial"/>
                <a:cs typeface="Arial"/>
              </a:rPr>
              <a:t> </a:t>
            </a:r>
            <a:r>
              <a:rPr sz="1200" spc="-75" dirty="0">
                <a:solidFill>
                  <a:srgbClr val="888888"/>
                </a:solidFill>
                <a:latin typeface="Arial"/>
                <a:cs typeface="Arial"/>
              </a:rPr>
              <a:t>Name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9010" y="0"/>
            <a:ext cx="8944989" cy="67817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1769" y="2092325"/>
            <a:ext cx="82829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4F81BC"/>
                </a:solidFill>
              </a:rPr>
              <a:t>NGUYÊN </a:t>
            </a:r>
            <a:r>
              <a:rPr sz="3600" dirty="0">
                <a:solidFill>
                  <a:srgbClr val="4F81BC"/>
                </a:solidFill>
              </a:rPr>
              <a:t>TẮC SỬ </a:t>
            </a:r>
            <a:r>
              <a:rPr sz="3600" spc="-5" dirty="0">
                <a:solidFill>
                  <a:srgbClr val="4F81BC"/>
                </a:solidFill>
              </a:rPr>
              <a:t>DỤNG </a:t>
            </a:r>
            <a:r>
              <a:rPr sz="3600" dirty="0">
                <a:solidFill>
                  <a:srgbClr val="4F81BC"/>
                </a:solidFill>
              </a:rPr>
              <a:t>KHÁNG</a:t>
            </a:r>
            <a:r>
              <a:rPr sz="3600" spc="-145" dirty="0">
                <a:solidFill>
                  <a:srgbClr val="4F81BC"/>
                </a:solidFill>
              </a:rPr>
              <a:t> </a:t>
            </a:r>
            <a:r>
              <a:rPr sz="3600" dirty="0">
                <a:solidFill>
                  <a:srgbClr val="4F81BC"/>
                </a:solidFill>
              </a:rPr>
              <a:t>SINH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990600" y="2590800"/>
            <a:ext cx="6934200" cy="990600"/>
          </a:xfrm>
          <a:custGeom>
            <a:avLst/>
            <a:gdLst/>
            <a:ahLst/>
            <a:cxnLst/>
            <a:rect l="l" t="t" r="r" b="b"/>
            <a:pathLst>
              <a:path w="6934200" h="990600">
                <a:moveTo>
                  <a:pt x="6769100" y="0"/>
                </a:moveTo>
                <a:lnTo>
                  <a:pt x="165100" y="0"/>
                </a:lnTo>
                <a:lnTo>
                  <a:pt x="121208" y="5897"/>
                </a:lnTo>
                <a:lnTo>
                  <a:pt x="81769" y="22540"/>
                </a:lnTo>
                <a:lnTo>
                  <a:pt x="48355" y="48355"/>
                </a:lnTo>
                <a:lnTo>
                  <a:pt x="22540" y="81769"/>
                </a:lnTo>
                <a:lnTo>
                  <a:pt x="5897" y="121208"/>
                </a:lnTo>
                <a:lnTo>
                  <a:pt x="0" y="165100"/>
                </a:lnTo>
                <a:lnTo>
                  <a:pt x="0" y="825500"/>
                </a:lnTo>
                <a:lnTo>
                  <a:pt x="5897" y="869391"/>
                </a:lnTo>
                <a:lnTo>
                  <a:pt x="22540" y="908830"/>
                </a:lnTo>
                <a:lnTo>
                  <a:pt x="48355" y="942244"/>
                </a:lnTo>
                <a:lnTo>
                  <a:pt x="81769" y="968059"/>
                </a:lnTo>
                <a:lnTo>
                  <a:pt x="121208" y="984702"/>
                </a:lnTo>
                <a:lnTo>
                  <a:pt x="165100" y="990600"/>
                </a:lnTo>
                <a:lnTo>
                  <a:pt x="6769100" y="990600"/>
                </a:lnTo>
                <a:lnTo>
                  <a:pt x="6812991" y="984702"/>
                </a:lnTo>
                <a:lnTo>
                  <a:pt x="6852430" y="968059"/>
                </a:lnTo>
                <a:lnTo>
                  <a:pt x="6885844" y="942244"/>
                </a:lnTo>
                <a:lnTo>
                  <a:pt x="6911659" y="908830"/>
                </a:lnTo>
                <a:lnTo>
                  <a:pt x="6928302" y="869391"/>
                </a:lnTo>
                <a:lnTo>
                  <a:pt x="6934200" y="825500"/>
                </a:lnTo>
                <a:lnTo>
                  <a:pt x="6934200" y="165100"/>
                </a:lnTo>
                <a:lnTo>
                  <a:pt x="6928302" y="121208"/>
                </a:lnTo>
                <a:lnTo>
                  <a:pt x="6911659" y="81769"/>
                </a:lnTo>
                <a:lnTo>
                  <a:pt x="6885844" y="48355"/>
                </a:lnTo>
                <a:lnTo>
                  <a:pt x="6852430" y="22540"/>
                </a:lnTo>
                <a:lnTo>
                  <a:pt x="6812991" y="5897"/>
                </a:lnTo>
                <a:lnTo>
                  <a:pt x="6769100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90600" y="2590800"/>
            <a:ext cx="6934200" cy="990600"/>
          </a:xfrm>
          <a:custGeom>
            <a:avLst/>
            <a:gdLst/>
            <a:ahLst/>
            <a:cxnLst/>
            <a:rect l="l" t="t" r="r" b="b"/>
            <a:pathLst>
              <a:path w="6934200" h="990600">
                <a:moveTo>
                  <a:pt x="0" y="165100"/>
                </a:moveTo>
                <a:lnTo>
                  <a:pt x="5897" y="121208"/>
                </a:lnTo>
                <a:lnTo>
                  <a:pt x="22540" y="81769"/>
                </a:lnTo>
                <a:lnTo>
                  <a:pt x="48355" y="48355"/>
                </a:lnTo>
                <a:lnTo>
                  <a:pt x="81769" y="22540"/>
                </a:lnTo>
                <a:lnTo>
                  <a:pt x="121208" y="5897"/>
                </a:lnTo>
                <a:lnTo>
                  <a:pt x="165100" y="0"/>
                </a:lnTo>
                <a:lnTo>
                  <a:pt x="6769100" y="0"/>
                </a:lnTo>
                <a:lnTo>
                  <a:pt x="6812991" y="5897"/>
                </a:lnTo>
                <a:lnTo>
                  <a:pt x="6852430" y="22540"/>
                </a:lnTo>
                <a:lnTo>
                  <a:pt x="6885844" y="48355"/>
                </a:lnTo>
                <a:lnTo>
                  <a:pt x="6911659" y="81769"/>
                </a:lnTo>
                <a:lnTo>
                  <a:pt x="6928302" y="121208"/>
                </a:lnTo>
                <a:lnTo>
                  <a:pt x="6934200" y="165100"/>
                </a:lnTo>
                <a:lnTo>
                  <a:pt x="6934200" y="825500"/>
                </a:lnTo>
                <a:lnTo>
                  <a:pt x="6928302" y="869391"/>
                </a:lnTo>
                <a:lnTo>
                  <a:pt x="6911659" y="908830"/>
                </a:lnTo>
                <a:lnTo>
                  <a:pt x="6885844" y="942244"/>
                </a:lnTo>
                <a:lnTo>
                  <a:pt x="6852430" y="968059"/>
                </a:lnTo>
                <a:lnTo>
                  <a:pt x="6812991" y="984702"/>
                </a:lnTo>
                <a:lnTo>
                  <a:pt x="6769100" y="990600"/>
                </a:lnTo>
                <a:lnTo>
                  <a:pt x="165100" y="990600"/>
                </a:lnTo>
                <a:lnTo>
                  <a:pt x="121208" y="984702"/>
                </a:lnTo>
                <a:lnTo>
                  <a:pt x="81769" y="968059"/>
                </a:lnTo>
                <a:lnTo>
                  <a:pt x="48355" y="942244"/>
                </a:lnTo>
                <a:lnTo>
                  <a:pt x="22540" y="908830"/>
                </a:lnTo>
                <a:lnTo>
                  <a:pt x="5897" y="869391"/>
                </a:lnTo>
                <a:lnTo>
                  <a:pt x="0" y="825500"/>
                </a:lnTo>
                <a:lnTo>
                  <a:pt x="0" y="1651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78025" y="2883153"/>
            <a:ext cx="59613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Chỉ </a:t>
            </a:r>
            <a:r>
              <a:rPr sz="2400" dirty="0">
                <a:latin typeface="Arial"/>
                <a:cs typeface="Arial"/>
              </a:rPr>
              <a:t>sử </a:t>
            </a:r>
            <a:r>
              <a:rPr sz="2400" spc="-5" dirty="0">
                <a:latin typeface="Arial"/>
                <a:cs typeface="Arial"/>
              </a:rPr>
              <a:t>dụng kháng sinh khi có nhiễm</a:t>
            </a:r>
            <a:r>
              <a:rPr sz="2400" spc="7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khuẩn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90600" y="4724400"/>
            <a:ext cx="6934200" cy="990600"/>
          </a:xfrm>
          <a:custGeom>
            <a:avLst/>
            <a:gdLst/>
            <a:ahLst/>
            <a:cxnLst/>
            <a:rect l="l" t="t" r="r" b="b"/>
            <a:pathLst>
              <a:path w="6934200" h="990600">
                <a:moveTo>
                  <a:pt x="6769100" y="0"/>
                </a:moveTo>
                <a:lnTo>
                  <a:pt x="165100" y="0"/>
                </a:lnTo>
                <a:lnTo>
                  <a:pt x="121208" y="5897"/>
                </a:lnTo>
                <a:lnTo>
                  <a:pt x="81769" y="22540"/>
                </a:lnTo>
                <a:lnTo>
                  <a:pt x="48355" y="48355"/>
                </a:lnTo>
                <a:lnTo>
                  <a:pt x="22540" y="81769"/>
                </a:lnTo>
                <a:lnTo>
                  <a:pt x="5897" y="121208"/>
                </a:lnTo>
                <a:lnTo>
                  <a:pt x="0" y="165100"/>
                </a:lnTo>
                <a:lnTo>
                  <a:pt x="0" y="825500"/>
                </a:lnTo>
                <a:lnTo>
                  <a:pt x="5897" y="869391"/>
                </a:lnTo>
                <a:lnTo>
                  <a:pt x="22540" y="908830"/>
                </a:lnTo>
                <a:lnTo>
                  <a:pt x="48355" y="942244"/>
                </a:lnTo>
                <a:lnTo>
                  <a:pt x="81769" y="968059"/>
                </a:lnTo>
                <a:lnTo>
                  <a:pt x="121208" y="984702"/>
                </a:lnTo>
                <a:lnTo>
                  <a:pt x="165100" y="990600"/>
                </a:lnTo>
                <a:lnTo>
                  <a:pt x="6769100" y="990600"/>
                </a:lnTo>
                <a:lnTo>
                  <a:pt x="6812991" y="984702"/>
                </a:lnTo>
                <a:lnTo>
                  <a:pt x="6852430" y="968059"/>
                </a:lnTo>
                <a:lnTo>
                  <a:pt x="6885844" y="942244"/>
                </a:lnTo>
                <a:lnTo>
                  <a:pt x="6911659" y="908830"/>
                </a:lnTo>
                <a:lnTo>
                  <a:pt x="6928302" y="869391"/>
                </a:lnTo>
                <a:lnTo>
                  <a:pt x="6934200" y="825500"/>
                </a:lnTo>
                <a:lnTo>
                  <a:pt x="6934200" y="165100"/>
                </a:lnTo>
                <a:lnTo>
                  <a:pt x="6928302" y="121208"/>
                </a:lnTo>
                <a:lnTo>
                  <a:pt x="6911659" y="81769"/>
                </a:lnTo>
                <a:lnTo>
                  <a:pt x="6885844" y="48355"/>
                </a:lnTo>
                <a:lnTo>
                  <a:pt x="6852430" y="22540"/>
                </a:lnTo>
                <a:lnTo>
                  <a:pt x="6812991" y="5897"/>
                </a:lnTo>
                <a:lnTo>
                  <a:pt x="6769100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90600" y="4724400"/>
            <a:ext cx="6934200" cy="990600"/>
          </a:xfrm>
          <a:custGeom>
            <a:avLst/>
            <a:gdLst/>
            <a:ahLst/>
            <a:cxnLst/>
            <a:rect l="l" t="t" r="r" b="b"/>
            <a:pathLst>
              <a:path w="6934200" h="990600">
                <a:moveTo>
                  <a:pt x="0" y="165100"/>
                </a:moveTo>
                <a:lnTo>
                  <a:pt x="5897" y="121208"/>
                </a:lnTo>
                <a:lnTo>
                  <a:pt x="22540" y="81769"/>
                </a:lnTo>
                <a:lnTo>
                  <a:pt x="48355" y="48355"/>
                </a:lnTo>
                <a:lnTo>
                  <a:pt x="81769" y="22540"/>
                </a:lnTo>
                <a:lnTo>
                  <a:pt x="121208" y="5897"/>
                </a:lnTo>
                <a:lnTo>
                  <a:pt x="165100" y="0"/>
                </a:lnTo>
                <a:lnTo>
                  <a:pt x="6769100" y="0"/>
                </a:lnTo>
                <a:lnTo>
                  <a:pt x="6812991" y="5897"/>
                </a:lnTo>
                <a:lnTo>
                  <a:pt x="6852430" y="22540"/>
                </a:lnTo>
                <a:lnTo>
                  <a:pt x="6885844" y="48355"/>
                </a:lnTo>
                <a:lnTo>
                  <a:pt x="6911659" y="81769"/>
                </a:lnTo>
                <a:lnTo>
                  <a:pt x="6928302" y="121208"/>
                </a:lnTo>
                <a:lnTo>
                  <a:pt x="6934200" y="165100"/>
                </a:lnTo>
                <a:lnTo>
                  <a:pt x="6934200" y="825500"/>
                </a:lnTo>
                <a:lnTo>
                  <a:pt x="6928302" y="869391"/>
                </a:lnTo>
                <a:lnTo>
                  <a:pt x="6911659" y="908830"/>
                </a:lnTo>
                <a:lnTo>
                  <a:pt x="6885844" y="942244"/>
                </a:lnTo>
                <a:lnTo>
                  <a:pt x="6852430" y="968059"/>
                </a:lnTo>
                <a:lnTo>
                  <a:pt x="6812991" y="984702"/>
                </a:lnTo>
                <a:lnTo>
                  <a:pt x="6769100" y="990600"/>
                </a:lnTo>
                <a:lnTo>
                  <a:pt x="165100" y="990600"/>
                </a:lnTo>
                <a:lnTo>
                  <a:pt x="121208" y="984702"/>
                </a:lnTo>
                <a:lnTo>
                  <a:pt x="81769" y="968059"/>
                </a:lnTo>
                <a:lnTo>
                  <a:pt x="48355" y="942244"/>
                </a:lnTo>
                <a:lnTo>
                  <a:pt x="22540" y="908830"/>
                </a:lnTo>
                <a:lnTo>
                  <a:pt x="5897" y="869391"/>
                </a:lnTo>
                <a:lnTo>
                  <a:pt x="0" y="825500"/>
                </a:lnTo>
                <a:lnTo>
                  <a:pt x="0" y="1651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90600" y="5791200"/>
            <a:ext cx="6934200" cy="990600"/>
          </a:xfrm>
          <a:custGeom>
            <a:avLst/>
            <a:gdLst/>
            <a:ahLst/>
            <a:cxnLst/>
            <a:rect l="l" t="t" r="r" b="b"/>
            <a:pathLst>
              <a:path w="6934200" h="990600">
                <a:moveTo>
                  <a:pt x="6769100" y="0"/>
                </a:moveTo>
                <a:lnTo>
                  <a:pt x="165100" y="0"/>
                </a:lnTo>
                <a:lnTo>
                  <a:pt x="121208" y="5897"/>
                </a:lnTo>
                <a:lnTo>
                  <a:pt x="81769" y="22540"/>
                </a:lnTo>
                <a:lnTo>
                  <a:pt x="48355" y="48355"/>
                </a:lnTo>
                <a:lnTo>
                  <a:pt x="22540" y="81769"/>
                </a:lnTo>
                <a:lnTo>
                  <a:pt x="5897" y="121208"/>
                </a:lnTo>
                <a:lnTo>
                  <a:pt x="0" y="165100"/>
                </a:lnTo>
                <a:lnTo>
                  <a:pt x="0" y="825500"/>
                </a:lnTo>
                <a:lnTo>
                  <a:pt x="5897" y="869391"/>
                </a:lnTo>
                <a:lnTo>
                  <a:pt x="22540" y="908830"/>
                </a:lnTo>
                <a:lnTo>
                  <a:pt x="48355" y="942244"/>
                </a:lnTo>
                <a:lnTo>
                  <a:pt x="81769" y="968059"/>
                </a:lnTo>
                <a:lnTo>
                  <a:pt x="121208" y="984702"/>
                </a:lnTo>
                <a:lnTo>
                  <a:pt x="165100" y="990600"/>
                </a:lnTo>
                <a:lnTo>
                  <a:pt x="6769100" y="990600"/>
                </a:lnTo>
                <a:lnTo>
                  <a:pt x="6812991" y="984702"/>
                </a:lnTo>
                <a:lnTo>
                  <a:pt x="6852430" y="968059"/>
                </a:lnTo>
                <a:lnTo>
                  <a:pt x="6885844" y="942244"/>
                </a:lnTo>
                <a:lnTo>
                  <a:pt x="6911659" y="908830"/>
                </a:lnTo>
                <a:lnTo>
                  <a:pt x="6928302" y="869391"/>
                </a:lnTo>
                <a:lnTo>
                  <a:pt x="6934200" y="825500"/>
                </a:lnTo>
                <a:lnTo>
                  <a:pt x="6934200" y="165100"/>
                </a:lnTo>
                <a:lnTo>
                  <a:pt x="6928302" y="121208"/>
                </a:lnTo>
                <a:lnTo>
                  <a:pt x="6911659" y="81769"/>
                </a:lnTo>
                <a:lnTo>
                  <a:pt x="6885844" y="48355"/>
                </a:lnTo>
                <a:lnTo>
                  <a:pt x="6852430" y="22540"/>
                </a:lnTo>
                <a:lnTo>
                  <a:pt x="6812991" y="5897"/>
                </a:lnTo>
                <a:lnTo>
                  <a:pt x="6769100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90600" y="5791200"/>
            <a:ext cx="6934200" cy="990600"/>
          </a:xfrm>
          <a:custGeom>
            <a:avLst/>
            <a:gdLst/>
            <a:ahLst/>
            <a:cxnLst/>
            <a:rect l="l" t="t" r="r" b="b"/>
            <a:pathLst>
              <a:path w="6934200" h="990600">
                <a:moveTo>
                  <a:pt x="0" y="165100"/>
                </a:moveTo>
                <a:lnTo>
                  <a:pt x="5897" y="121208"/>
                </a:lnTo>
                <a:lnTo>
                  <a:pt x="22540" y="81769"/>
                </a:lnTo>
                <a:lnTo>
                  <a:pt x="48355" y="48355"/>
                </a:lnTo>
                <a:lnTo>
                  <a:pt x="81769" y="22540"/>
                </a:lnTo>
                <a:lnTo>
                  <a:pt x="121208" y="5897"/>
                </a:lnTo>
                <a:lnTo>
                  <a:pt x="165100" y="0"/>
                </a:lnTo>
                <a:lnTo>
                  <a:pt x="6769100" y="0"/>
                </a:lnTo>
                <a:lnTo>
                  <a:pt x="6812991" y="5897"/>
                </a:lnTo>
                <a:lnTo>
                  <a:pt x="6852430" y="22540"/>
                </a:lnTo>
                <a:lnTo>
                  <a:pt x="6885844" y="48355"/>
                </a:lnTo>
                <a:lnTo>
                  <a:pt x="6911659" y="81769"/>
                </a:lnTo>
                <a:lnTo>
                  <a:pt x="6928302" y="121208"/>
                </a:lnTo>
                <a:lnTo>
                  <a:pt x="6934200" y="165100"/>
                </a:lnTo>
                <a:lnTo>
                  <a:pt x="6934200" y="825500"/>
                </a:lnTo>
                <a:lnTo>
                  <a:pt x="6928302" y="869391"/>
                </a:lnTo>
                <a:lnTo>
                  <a:pt x="6911659" y="908830"/>
                </a:lnTo>
                <a:lnTo>
                  <a:pt x="6885844" y="942244"/>
                </a:lnTo>
                <a:lnTo>
                  <a:pt x="6852430" y="968059"/>
                </a:lnTo>
                <a:lnTo>
                  <a:pt x="6812991" y="984702"/>
                </a:lnTo>
                <a:lnTo>
                  <a:pt x="6769100" y="990600"/>
                </a:lnTo>
                <a:lnTo>
                  <a:pt x="165100" y="990600"/>
                </a:lnTo>
                <a:lnTo>
                  <a:pt x="121208" y="984702"/>
                </a:lnTo>
                <a:lnTo>
                  <a:pt x="81769" y="968059"/>
                </a:lnTo>
                <a:lnTo>
                  <a:pt x="48355" y="942244"/>
                </a:lnTo>
                <a:lnTo>
                  <a:pt x="22540" y="908830"/>
                </a:lnTo>
                <a:lnTo>
                  <a:pt x="5897" y="869391"/>
                </a:lnTo>
                <a:lnTo>
                  <a:pt x="0" y="825500"/>
                </a:lnTo>
                <a:lnTo>
                  <a:pt x="0" y="1651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90600" y="3657600"/>
            <a:ext cx="6934200" cy="990600"/>
          </a:xfrm>
          <a:custGeom>
            <a:avLst/>
            <a:gdLst/>
            <a:ahLst/>
            <a:cxnLst/>
            <a:rect l="l" t="t" r="r" b="b"/>
            <a:pathLst>
              <a:path w="6934200" h="990600">
                <a:moveTo>
                  <a:pt x="6769100" y="0"/>
                </a:moveTo>
                <a:lnTo>
                  <a:pt x="165100" y="0"/>
                </a:lnTo>
                <a:lnTo>
                  <a:pt x="121208" y="5897"/>
                </a:lnTo>
                <a:lnTo>
                  <a:pt x="81769" y="22540"/>
                </a:lnTo>
                <a:lnTo>
                  <a:pt x="48355" y="48355"/>
                </a:lnTo>
                <a:lnTo>
                  <a:pt x="22540" y="81769"/>
                </a:lnTo>
                <a:lnTo>
                  <a:pt x="5897" y="121208"/>
                </a:lnTo>
                <a:lnTo>
                  <a:pt x="0" y="165100"/>
                </a:lnTo>
                <a:lnTo>
                  <a:pt x="0" y="825500"/>
                </a:lnTo>
                <a:lnTo>
                  <a:pt x="5897" y="869391"/>
                </a:lnTo>
                <a:lnTo>
                  <a:pt x="22540" y="908830"/>
                </a:lnTo>
                <a:lnTo>
                  <a:pt x="48355" y="942244"/>
                </a:lnTo>
                <a:lnTo>
                  <a:pt x="81769" y="968059"/>
                </a:lnTo>
                <a:lnTo>
                  <a:pt x="121208" y="984702"/>
                </a:lnTo>
                <a:lnTo>
                  <a:pt x="165100" y="990600"/>
                </a:lnTo>
                <a:lnTo>
                  <a:pt x="6769100" y="990600"/>
                </a:lnTo>
                <a:lnTo>
                  <a:pt x="6812991" y="984702"/>
                </a:lnTo>
                <a:lnTo>
                  <a:pt x="6852430" y="968059"/>
                </a:lnTo>
                <a:lnTo>
                  <a:pt x="6885844" y="942244"/>
                </a:lnTo>
                <a:lnTo>
                  <a:pt x="6911659" y="908830"/>
                </a:lnTo>
                <a:lnTo>
                  <a:pt x="6928302" y="869391"/>
                </a:lnTo>
                <a:lnTo>
                  <a:pt x="6934200" y="825500"/>
                </a:lnTo>
                <a:lnTo>
                  <a:pt x="6934200" y="165100"/>
                </a:lnTo>
                <a:lnTo>
                  <a:pt x="6928302" y="121208"/>
                </a:lnTo>
                <a:lnTo>
                  <a:pt x="6911659" y="81769"/>
                </a:lnTo>
                <a:lnTo>
                  <a:pt x="6885844" y="48355"/>
                </a:lnTo>
                <a:lnTo>
                  <a:pt x="6852430" y="22540"/>
                </a:lnTo>
                <a:lnTo>
                  <a:pt x="6812991" y="5897"/>
                </a:lnTo>
                <a:lnTo>
                  <a:pt x="6769100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90600" y="3657600"/>
            <a:ext cx="6934200" cy="990600"/>
          </a:xfrm>
          <a:custGeom>
            <a:avLst/>
            <a:gdLst/>
            <a:ahLst/>
            <a:cxnLst/>
            <a:rect l="l" t="t" r="r" b="b"/>
            <a:pathLst>
              <a:path w="6934200" h="990600">
                <a:moveTo>
                  <a:pt x="0" y="165100"/>
                </a:moveTo>
                <a:lnTo>
                  <a:pt x="5897" y="121208"/>
                </a:lnTo>
                <a:lnTo>
                  <a:pt x="22540" y="81769"/>
                </a:lnTo>
                <a:lnTo>
                  <a:pt x="48355" y="48355"/>
                </a:lnTo>
                <a:lnTo>
                  <a:pt x="81769" y="22540"/>
                </a:lnTo>
                <a:lnTo>
                  <a:pt x="121208" y="5897"/>
                </a:lnTo>
                <a:lnTo>
                  <a:pt x="165100" y="0"/>
                </a:lnTo>
                <a:lnTo>
                  <a:pt x="6769100" y="0"/>
                </a:lnTo>
                <a:lnTo>
                  <a:pt x="6812991" y="5897"/>
                </a:lnTo>
                <a:lnTo>
                  <a:pt x="6852430" y="22540"/>
                </a:lnTo>
                <a:lnTo>
                  <a:pt x="6885844" y="48355"/>
                </a:lnTo>
                <a:lnTo>
                  <a:pt x="6911659" y="81769"/>
                </a:lnTo>
                <a:lnTo>
                  <a:pt x="6928302" y="121208"/>
                </a:lnTo>
                <a:lnTo>
                  <a:pt x="6934200" y="165100"/>
                </a:lnTo>
                <a:lnTo>
                  <a:pt x="6934200" y="825500"/>
                </a:lnTo>
                <a:lnTo>
                  <a:pt x="6928302" y="869391"/>
                </a:lnTo>
                <a:lnTo>
                  <a:pt x="6911659" y="908830"/>
                </a:lnTo>
                <a:lnTo>
                  <a:pt x="6885844" y="942244"/>
                </a:lnTo>
                <a:lnTo>
                  <a:pt x="6852430" y="968059"/>
                </a:lnTo>
                <a:lnTo>
                  <a:pt x="6812991" y="984702"/>
                </a:lnTo>
                <a:lnTo>
                  <a:pt x="6769100" y="990600"/>
                </a:lnTo>
                <a:lnTo>
                  <a:pt x="165100" y="990600"/>
                </a:lnTo>
                <a:lnTo>
                  <a:pt x="121208" y="984702"/>
                </a:lnTo>
                <a:lnTo>
                  <a:pt x="81769" y="968059"/>
                </a:lnTo>
                <a:lnTo>
                  <a:pt x="48355" y="942244"/>
                </a:lnTo>
                <a:lnTo>
                  <a:pt x="22540" y="908830"/>
                </a:lnTo>
                <a:lnTo>
                  <a:pt x="5897" y="869391"/>
                </a:lnTo>
                <a:lnTo>
                  <a:pt x="0" y="825500"/>
                </a:lnTo>
                <a:lnTo>
                  <a:pt x="0" y="1651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214424" y="3733800"/>
            <a:ext cx="6488430" cy="26571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53820">
              <a:lnSpc>
                <a:spcPct val="100000"/>
              </a:lnSpc>
              <a:spcBef>
                <a:spcPts val="100"/>
              </a:spcBef>
            </a:pPr>
            <a:endParaRPr lang="en-US" sz="2400" spc="-5" smtClean="0">
              <a:latin typeface="Arial"/>
              <a:cs typeface="Arial"/>
            </a:endParaRPr>
          </a:p>
          <a:p>
            <a:pPr marL="1353820">
              <a:lnSpc>
                <a:spcPct val="100000"/>
              </a:lnSpc>
              <a:spcBef>
                <a:spcPts val="100"/>
              </a:spcBef>
            </a:pPr>
            <a:r>
              <a:rPr sz="2400" spc="-5" smtClean="0">
                <a:latin typeface="Arial"/>
                <a:cs typeface="Arial"/>
              </a:rPr>
              <a:t>Lựa </a:t>
            </a:r>
            <a:r>
              <a:rPr sz="2400" dirty="0">
                <a:latin typeface="Arial"/>
                <a:cs typeface="Arial"/>
              </a:rPr>
              <a:t>chọn </a:t>
            </a:r>
            <a:r>
              <a:rPr sz="2400" spc="-5" dirty="0">
                <a:latin typeface="Arial"/>
                <a:cs typeface="Arial"/>
              </a:rPr>
              <a:t>kháng sinh hợp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lý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 marR="5080" algn="ctr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Sử dụng kháng sinh đúng liều, đúng cách và đủ  </a:t>
            </a:r>
            <a:r>
              <a:rPr sz="2400" dirty="0">
                <a:latin typeface="Arial"/>
                <a:cs typeface="Arial"/>
              </a:rPr>
              <a:t>thời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gian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700">
              <a:latin typeface="Times New Roman"/>
              <a:cs typeface="Times New Roman"/>
            </a:endParaRPr>
          </a:p>
          <a:p>
            <a:pPr marL="1381125">
              <a:lnSpc>
                <a:spcPct val="100000"/>
              </a:lnSpc>
            </a:pPr>
            <a:r>
              <a:rPr sz="2400" spc="-5" smtClean="0">
                <a:latin typeface="Arial"/>
                <a:cs typeface="Arial"/>
              </a:rPr>
              <a:t>Phối </a:t>
            </a:r>
            <a:r>
              <a:rPr sz="2400" spc="-5" dirty="0">
                <a:latin typeface="Arial"/>
                <a:cs typeface="Arial"/>
              </a:rPr>
              <a:t>hợp kháng sinh hợp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lý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3400" y="609600"/>
            <a:ext cx="7696200" cy="1528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9400" indent="-266700">
              <a:spcBef>
                <a:spcPts val="1645"/>
              </a:spcBef>
              <a:buClr>
                <a:srgbClr val="000000"/>
              </a:buClr>
              <a:buFont typeface="Wingdings" pitchFamily="2" charset="2"/>
              <a:buChar char="v"/>
              <a:tabLst>
                <a:tab pos="279400" algn="l"/>
              </a:tabLst>
            </a:pPr>
            <a:r>
              <a:rPr lang="vi-VN" sz="2000" smtClean="0">
                <a:solidFill>
                  <a:srgbClr val="006FC0"/>
                </a:solidFill>
                <a:latin typeface="+mj-lt"/>
                <a:cs typeface="Arial"/>
              </a:rPr>
              <a:t>Tác </a:t>
            </a:r>
            <a:r>
              <a:rPr lang="vi-VN" sz="2000" spc="-10" smtClean="0">
                <a:solidFill>
                  <a:srgbClr val="006FC0"/>
                </a:solidFill>
                <a:latin typeface="+mj-lt"/>
                <a:cs typeface="Arial"/>
              </a:rPr>
              <a:t>dụng </a:t>
            </a:r>
            <a:r>
              <a:rPr lang="vi-VN" sz="2000" spc="-5" smtClean="0">
                <a:solidFill>
                  <a:srgbClr val="006FC0"/>
                </a:solidFill>
                <a:latin typeface="+mj-lt"/>
                <a:cs typeface="Arial"/>
              </a:rPr>
              <a:t>không mong muốn thường</a:t>
            </a:r>
            <a:r>
              <a:rPr lang="vi-VN" sz="2000" spc="20" smtClean="0">
                <a:solidFill>
                  <a:srgbClr val="006FC0"/>
                </a:solidFill>
                <a:latin typeface="+mj-lt"/>
                <a:cs typeface="Arial"/>
              </a:rPr>
              <a:t> </a:t>
            </a:r>
            <a:r>
              <a:rPr lang="vi-VN" sz="2000" spc="-10" smtClean="0">
                <a:solidFill>
                  <a:srgbClr val="006FC0"/>
                </a:solidFill>
                <a:latin typeface="+mj-lt"/>
                <a:cs typeface="Arial"/>
              </a:rPr>
              <a:t>gặp</a:t>
            </a:r>
            <a:r>
              <a:rPr lang="vi-VN" sz="2000" spc="-10" smtClean="0">
                <a:latin typeface="+mj-lt"/>
                <a:cs typeface="Arial"/>
              </a:rPr>
              <a:t>:</a:t>
            </a:r>
            <a:r>
              <a:rPr lang="en-US" sz="2000" spc="-10" smtClean="0">
                <a:latin typeface="+mj-lt"/>
                <a:cs typeface="Arial"/>
              </a:rPr>
              <a:t> RLTH</a:t>
            </a:r>
            <a:endParaRPr lang="en-US" sz="2000" spc="-10">
              <a:solidFill>
                <a:srgbClr val="00B0F0"/>
              </a:solidFill>
              <a:latin typeface="+mj-lt"/>
              <a:cs typeface="Arial"/>
            </a:endParaRPr>
          </a:p>
          <a:p>
            <a:pPr marL="279400" indent="-266700">
              <a:spcBef>
                <a:spcPts val="1645"/>
              </a:spcBef>
              <a:buClr>
                <a:srgbClr val="000000"/>
              </a:buClr>
              <a:buFont typeface="Wingdings" pitchFamily="2" charset="2"/>
              <a:buChar char="v"/>
              <a:tabLst>
                <a:tab pos="279400" algn="l"/>
              </a:tabLst>
            </a:pPr>
            <a:r>
              <a:rPr lang="vi-VN" sz="2000" spc="-5" smtClean="0">
                <a:solidFill>
                  <a:srgbClr val="00B0F0"/>
                </a:solidFill>
                <a:latin typeface="+mj-lt"/>
                <a:cs typeface="Arial"/>
              </a:rPr>
              <a:t>Phản ứng dị</a:t>
            </a:r>
            <a:r>
              <a:rPr lang="vi-VN" sz="2000" spc="5" smtClean="0">
                <a:solidFill>
                  <a:srgbClr val="00B0F0"/>
                </a:solidFill>
                <a:latin typeface="+mj-lt"/>
                <a:cs typeface="Arial"/>
              </a:rPr>
              <a:t> </a:t>
            </a:r>
            <a:r>
              <a:rPr lang="vi-VN" sz="2000" spc="-5" smtClean="0">
                <a:solidFill>
                  <a:srgbClr val="00B0F0"/>
                </a:solidFill>
                <a:latin typeface="+mj-lt"/>
                <a:cs typeface="Arial"/>
              </a:rPr>
              <a:t>ứng:</a:t>
            </a:r>
            <a:r>
              <a:rPr lang="en-US" sz="2000" spc="-5" smtClean="0">
                <a:solidFill>
                  <a:srgbClr val="00B0F0"/>
                </a:solidFill>
                <a:latin typeface="+mj-lt"/>
                <a:cs typeface="Arial"/>
              </a:rPr>
              <a:t> </a:t>
            </a:r>
            <a:r>
              <a:rPr lang="en-US" sz="2000" spc="-10" smtClean="0">
                <a:latin typeface="+mj-lt"/>
                <a:cs typeface="Arial"/>
              </a:rPr>
              <a:t>phát ban, sốc phản vệ</a:t>
            </a:r>
            <a:endParaRPr lang="vi-VN" sz="2000" smtClean="0">
              <a:latin typeface="+mj-lt"/>
              <a:cs typeface="Arial"/>
            </a:endParaRPr>
          </a:p>
          <a:p>
            <a:pPr>
              <a:buFont typeface="Wingdings" pitchFamily="2" charset="2"/>
              <a:buChar char="v"/>
            </a:pPr>
            <a:r>
              <a:rPr lang="en-US" sz="2000" spc="-5" smtClean="0">
                <a:solidFill>
                  <a:srgbClr val="00B0F0"/>
                </a:solidFill>
                <a:latin typeface="+mj-lt"/>
                <a:cs typeface="Arial"/>
              </a:rPr>
              <a:t> </a:t>
            </a:r>
            <a:r>
              <a:rPr lang="vi-VN" sz="2000" spc="-5" smtClean="0">
                <a:solidFill>
                  <a:srgbClr val="00B0F0"/>
                </a:solidFill>
                <a:latin typeface="+mj-lt"/>
                <a:cs typeface="Arial"/>
              </a:rPr>
              <a:t>Bội </a:t>
            </a:r>
            <a:r>
              <a:rPr lang="vi-VN" sz="2000" spc="-5">
                <a:solidFill>
                  <a:srgbClr val="00B0F0"/>
                </a:solidFill>
                <a:latin typeface="+mj-lt"/>
                <a:cs typeface="Arial"/>
              </a:rPr>
              <a:t>nhiễm</a:t>
            </a:r>
            <a:r>
              <a:rPr lang="vi-VN" sz="2000" spc="-5">
                <a:solidFill>
                  <a:srgbClr val="00B0F0"/>
                </a:solidFill>
                <a:latin typeface="+mj-lt"/>
                <a:cs typeface="Arial"/>
              </a:rPr>
              <a:t>: </a:t>
            </a:r>
            <a:r>
              <a:rPr lang="en-US" sz="2000" spc="-5" smtClean="0">
                <a:latin typeface="+mj-lt"/>
                <a:cs typeface="Arial"/>
              </a:rPr>
              <a:t>diệt vk có lợi</a:t>
            </a:r>
          </a:p>
          <a:p>
            <a:pPr>
              <a:buFont typeface="Wingdings" pitchFamily="2" charset="2"/>
              <a:buChar char="v"/>
            </a:pPr>
            <a:r>
              <a:rPr lang="vi-VN" sz="2000" spc="-10" smtClean="0">
                <a:solidFill>
                  <a:srgbClr val="00B0F0"/>
                </a:solidFill>
                <a:latin typeface="+mj-lt"/>
                <a:cs typeface="Arial"/>
              </a:rPr>
              <a:t>Các </a:t>
            </a:r>
            <a:r>
              <a:rPr lang="vi-VN" sz="2000">
                <a:solidFill>
                  <a:srgbClr val="00B0F0"/>
                </a:solidFill>
                <a:latin typeface="+mj-lt"/>
                <a:cs typeface="Arial"/>
              </a:rPr>
              <a:t>tác </a:t>
            </a:r>
            <a:r>
              <a:rPr lang="vi-VN" sz="2000" spc="-10">
                <a:solidFill>
                  <a:srgbClr val="00B0F0"/>
                </a:solidFill>
                <a:latin typeface="+mj-lt"/>
                <a:cs typeface="Arial"/>
              </a:rPr>
              <a:t>dụng </a:t>
            </a:r>
            <a:r>
              <a:rPr lang="vi-VN" sz="2000" spc="-5">
                <a:solidFill>
                  <a:srgbClr val="00B0F0"/>
                </a:solidFill>
                <a:latin typeface="+mj-lt"/>
                <a:cs typeface="Arial"/>
              </a:rPr>
              <a:t>không mong muốn </a:t>
            </a:r>
            <a:r>
              <a:rPr lang="vi-VN" sz="2000" spc="-5">
                <a:solidFill>
                  <a:srgbClr val="00B0F0"/>
                </a:solidFill>
                <a:latin typeface="+mj-lt"/>
                <a:cs typeface="Arial"/>
              </a:rPr>
              <a:t>khác</a:t>
            </a:r>
            <a:r>
              <a:rPr lang="vi-VN" sz="2000" spc="-5" smtClean="0">
                <a:solidFill>
                  <a:srgbClr val="00B0F0"/>
                </a:solidFill>
                <a:latin typeface="+mj-lt"/>
                <a:cs typeface="Arial"/>
              </a:rPr>
              <a:t>:</a:t>
            </a:r>
            <a:r>
              <a:rPr lang="en-US" sz="2000" spc="-5" smtClean="0">
                <a:solidFill>
                  <a:srgbClr val="00B0F0"/>
                </a:solidFill>
                <a:latin typeface="+mj-lt"/>
                <a:cs typeface="Arial"/>
              </a:rPr>
              <a:t> </a:t>
            </a:r>
            <a:r>
              <a:rPr lang="en-US" sz="2000" spc="-5" smtClean="0">
                <a:latin typeface="+mj-lt"/>
                <a:cs typeface="Arial"/>
              </a:rPr>
              <a:t>thận, tai, máu, xương, răng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66800" y="0"/>
            <a:ext cx="57719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4F81BC"/>
                </a:solidFill>
              </a:rPr>
              <a:t>TÁC DỤNG KHÔNG MONG</a:t>
            </a:r>
            <a:r>
              <a:rPr lang="en-US" sz="3200" spc="-75" smtClean="0">
                <a:solidFill>
                  <a:srgbClr val="4F81BC"/>
                </a:solidFill>
              </a:rPr>
              <a:t> </a:t>
            </a:r>
            <a:r>
              <a:rPr lang="en-US" sz="3200" spc="-5" smtClean="0">
                <a:solidFill>
                  <a:srgbClr val="4F81BC"/>
                </a:solidFill>
              </a:rPr>
              <a:t>MUỐN</a:t>
            </a:r>
            <a:endParaRPr lang="en-US" sz="3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581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smtClean="0">
                <a:solidFill>
                  <a:srgbClr val="00B0F0"/>
                </a:solidFill>
                <a:latin typeface="Arial"/>
                <a:ea typeface="Arial"/>
              </a:rPr>
              <a:t>Macrolid,</a:t>
            </a:r>
            <a:r>
              <a:rPr lang="en-US" altLang="zh-CN" sz="2400" b="1" smtClean="0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00B0F0"/>
                </a:solidFill>
                <a:latin typeface="Arial"/>
                <a:ea typeface="Arial"/>
              </a:rPr>
              <a:t>Lincosamid</a:t>
            </a:r>
            <a:r>
              <a:rPr lang="en-US" altLang="zh-CN" sz="2400" b="1" smtClean="0">
                <a:solidFill>
                  <a:srgbClr val="00B0F0"/>
                </a:solidFill>
                <a:latin typeface="Arial"/>
                <a:cs typeface="Arial"/>
              </a:rPr>
              <a:t> </a:t>
            </a:r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71800" y="0"/>
            <a:ext cx="6172200" cy="1857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1949" hangingPunct="0">
              <a:lnSpc>
                <a:spcPct val="101250"/>
              </a:lnSpc>
            </a:pP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-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VK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i="1" smtClean="0">
                <a:solidFill>
                  <a:srgbClr val="3F3F3F"/>
                </a:solidFill>
                <a:latin typeface="Arial"/>
                <a:ea typeface="Arial"/>
              </a:rPr>
              <a:t>gram</a:t>
            </a:r>
            <a:r>
              <a:rPr lang="en-US" altLang="zh-CN" sz="2400" i="1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(+):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Hầu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hết.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tuy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nhiên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hiệu</a:t>
            </a:r>
            <a:r>
              <a:rPr lang="en-US" altLang="zh-CN" sz="2400" spc="-75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lực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thấp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với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liên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cầu.</a:t>
            </a:r>
          </a:p>
          <a:p>
            <a:pPr>
              <a:lnSpc>
                <a:spcPts val="419"/>
              </a:lnSpc>
            </a:pPr>
            <a:endParaRPr lang="en-US" sz="2400" smtClean="0"/>
          </a:p>
          <a:p>
            <a:pPr marL="761949" hangingPunct="0">
              <a:lnSpc>
                <a:spcPct val="131250"/>
              </a:lnSpc>
            </a:pP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-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VK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i="1" smtClean="0">
                <a:solidFill>
                  <a:srgbClr val="3F3F3F"/>
                </a:solidFill>
                <a:latin typeface="Arial"/>
                <a:ea typeface="Arial"/>
              </a:rPr>
              <a:t>gram</a:t>
            </a:r>
            <a:r>
              <a:rPr lang="en-US" altLang="zh-CN" sz="2400" i="1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(-):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Lậu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cầu,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màng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não</a:t>
            </a:r>
            <a:r>
              <a:rPr lang="en-US" altLang="zh-CN" sz="2400" spc="-69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cầu.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sz="2400" smtClean="0"/>
              <a:t/>
            </a:r>
            <a:br>
              <a:rPr lang="en-US" sz="2400" smtClean="0"/>
            </a:b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-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Vi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khuẩn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yếm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khí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(kỵ</a:t>
            </a:r>
            <a:r>
              <a:rPr lang="en-US" altLang="zh-CN" sz="2400" b="1" spc="-85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khí).</a:t>
            </a:r>
            <a:endParaRPr lang="en-US" sz="2400"/>
          </a:p>
        </p:txBody>
      </p:sp>
      <p:sp>
        <p:nvSpPr>
          <p:cNvPr id="6" name="Rectangle 5"/>
          <p:cNvSpPr/>
          <p:nvPr/>
        </p:nvSpPr>
        <p:spPr>
          <a:xfrm>
            <a:off x="0" y="533400"/>
            <a:ext cx="4191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smtClean="0">
                <a:solidFill>
                  <a:srgbClr val="3F3F3F"/>
                </a:solidFill>
                <a:latin typeface="Trebuchet MS"/>
                <a:ea typeface="Trebuchet MS"/>
              </a:rPr>
              <a:t>Erythromycin,</a:t>
            </a:r>
            <a:r>
              <a:rPr lang="en-US" altLang="zh-CN" sz="24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Trebuchet MS"/>
                <a:ea typeface="Trebuchet MS"/>
              </a:rPr>
              <a:t>Spiramycin,</a:t>
            </a:r>
            <a:r>
              <a:rPr lang="en-US" altLang="zh-CN" sz="24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spc="25" smtClean="0">
                <a:solidFill>
                  <a:srgbClr val="3F3F3F"/>
                </a:solidFill>
                <a:latin typeface="Trebuchet MS"/>
                <a:ea typeface="Trebuchet MS"/>
              </a:rPr>
              <a:t>Azithromycin,</a:t>
            </a:r>
            <a:r>
              <a:rPr lang="en-US" altLang="zh-CN" sz="2400" spc="-325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spc="25" smtClean="0">
                <a:solidFill>
                  <a:srgbClr val="3F3F3F"/>
                </a:solidFill>
                <a:latin typeface="Trebuchet MS"/>
                <a:ea typeface="Trebuchet MS"/>
              </a:rPr>
              <a:t>Clarithromycin,</a:t>
            </a:r>
            <a:r>
              <a:rPr lang="en-US" altLang="zh-CN" sz="24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spc="-15" smtClean="0">
                <a:solidFill>
                  <a:srgbClr val="3F3F3F"/>
                </a:solidFill>
                <a:latin typeface="Trebuchet MS"/>
                <a:ea typeface="Trebuchet MS"/>
              </a:rPr>
              <a:t>Roxith</a:t>
            </a:r>
            <a:r>
              <a:rPr lang="en-US" altLang="zh-CN" sz="2400" spc="-5" smtClean="0">
                <a:solidFill>
                  <a:srgbClr val="3F3F3F"/>
                </a:solidFill>
                <a:latin typeface="Trebuchet MS"/>
                <a:ea typeface="Trebuchet MS"/>
              </a:rPr>
              <a:t>romycin</a:t>
            </a:r>
            <a:endParaRPr lang="en-US" sz="2400"/>
          </a:p>
        </p:txBody>
      </p:sp>
      <p:sp>
        <p:nvSpPr>
          <p:cNvPr id="7" name="Rectangle 6"/>
          <p:cNvSpPr/>
          <p:nvPr/>
        </p:nvSpPr>
        <p:spPr>
          <a:xfrm>
            <a:off x="0" y="2057400"/>
            <a:ext cx="220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187318" algn="l"/>
              </a:tabLst>
            </a:pPr>
            <a:r>
              <a:rPr lang="en-US" altLang="zh-CN" sz="2400" b="1" smtClean="0">
                <a:solidFill>
                  <a:srgbClr val="FE0000"/>
                </a:solidFill>
                <a:latin typeface="Trebuchet MS"/>
                <a:ea typeface="Trebuchet MS"/>
              </a:rPr>
              <a:t>Genin</a:t>
            </a:r>
            <a:r>
              <a:rPr lang="en-US" altLang="zh-CN" sz="2400" b="1" spc="-20" smtClean="0">
                <a:solidFill>
                  <a:srgbClr val="FE0000"/>
                </a:solidFill>
                <a:latin typeface="Trebuchet MS"/>
                <a:ea typeface="Trebuchet MS"/>
              </a:rPr>
              <a:t>-</a:t>
            </a:r>
            <a:r>
              <a:rPr lang="en-US" altLang="zh-CN" sz="2400" b="1" spc="-10" smtClean="0">
                <a:solidFill>
                  <a:srgbClr val="FE0000"/>
                </a:solidFill>
                <a:latin typeface="Trebuchet MS"/>
                <a:ea typeface="Trebuchet MS"/>
              </a:rPr>
              <a:t>O</a:t>
            </a:r>
            <a:r>
              <a:rPr lang="en-US" altLang="zh-CN" sz="2400" b="1" smtClean="0">
                <a:solidFill>
                  <a:srgbClr val="FE0000"/>
                </a:solidFill>
                <a:latin typeface="Trebuchet MS"/>
                <a:ea typeface="Trebuchet MS"/>
              </a:rPr>
              <a:t>-</a:t>
            </a:r>
            <a:r>
              <a:rPr lang="en-US" altLang="zh-CN" sz="2400" b="1" spc="-10" smtClean="0">
                <a:solidFill>
                  <a:srgbClr val="FE0000"/>
                </a:solidFill>
                <a:latin typeface="Trebuchet MS"/>
                <a:ea typeface="Trebuchet MS"/>
              </a:rPr>
              <a:t>ose</a:t>
            </a:r>
            <a:endParaRPr lang="en-US" altLang="zh-CN" sz="2400" b="1" spc="-10" dirty="0">
              <a:solidFill>
                <a:srgbClr val="FE0000"/>
              </a:solidFill>
              <a:latin typeface="Trebuchet MS"/>
              <a:ea typeface="Trebuchet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0" y="1828800"/>
            <a:ext cx="7010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smtClean="0">
                <a:solidFill>
                  <a:srgbClr val="3F3F3F"/>
                </a:solidFill>
                <a:latin typeface="Trebuchet MS"/>
                <a:ea typeface="Trebuchet MS"/>
              </a:rPr>
              <a:t>-</a:t>
            </a:r>
            <a:r>
              <a:rPr lang="en-US" altLang="zh-CN" sz="2000" b="1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b="1" smtClean="0">
                <a:solidFill>
                  <a:srgbClr val="FE0000"/>
                </a:solidFill>
                <a:latin typeface="Trebuchet MS"/>
                <a:ea typeface="Trebuchet MS"/>
              </a:rPr>
              <a:t>Genin:</a:t>
            </a:r>
            <a:r>
              <a:rPr lang="en-US" altLang="zh-CN" sz="2000" b="1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Vòng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lacton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l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ớ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n,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c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ấ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u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t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ạ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o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t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ừ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12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đ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ế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n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17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nguyên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t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ử</a:t>
            </a:r>
            <a:endParaRPr lang="en-US" altLang="zh-CN" sz="2000" dirty="0">
              <a:solidFill>
                <a:srgbClr val="FE0000"/>
              </a:solidFill>
              <a:latin typeface="Trebuchet MS"/>
              <a:ea typeface="Trebuchet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00" y="2362200"/>
            <a:ext cx="46217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smtClean="0">
                <a:solidFill>
                  <a:srgbClr val="3F3F3F"/>
                </a:solidFill>
                <a:latin typeface="Trebuchet MS"/>
                <a:ea typeface="Trebuchet MS"/>
              </a:rPr>
              <a:t>-</a:t>
            </a:r>
            <a:r>
              <a:rPr lang="en-US" altLang="zh-CN" sz="2000" b="1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b="1" smtClean="0">
                <a:solidFill>
                  <a:srgbClr val="FE0000"/>
                </a:solidFill>
                <a:latin typeface="Trebuchet MS"/>
                <a:ea typeface="Trebuchet MS"/>
              </a:rPr>
              <a:t>Ose:</a:t>
            </a:r>
            <a:r>
              <a:rPr lang="en-US" altLang="zh-CN" sz="2000" b="1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đa số là các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đ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ườ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ng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amin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6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c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ạ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nh</a:t>
            </a:r>
            <a:endParaRPr lang="en-US" altLang="zh-CN" sz="2000" dirty="0">
              <a:solidFill>
                <a:srgbClr val="FE0000"/>
              </a:solidFill>
              <a:latin typeface="Trebuchet MS"/>
              <a:ea typeface="Trebuchet MS"/>
            </a:endParaRPr>
          </a:p>
        </p:txBody>
      </p:sp>
      <p:sp>
        <p:nvSpPr>
          <p:cNvPr id="11" name="Left Brace 10"/>
          <p:cNvSpPr/>
          <p:nvPr/>
        </p:nvSpPr>
        <p:spPr>
          <a:xfrm>
            <a:off x="1981200" y="1981200"/>
            <a:ext cx="228600" cy="609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2590800"/>
            <a:ext cx="9144000" cy="1233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i="1" smtClean="0">
                <a:solidFill>
                  <a:srgbClr val="3F3F3F"/>
                </a:solidFill>
                <a:latin typeface="Trebuchet MS"/>
                <a:ea typeface="Trebuchet MS"/>
              </a:rPr>
              <a:t>Tác</a:t>
            </a:r>
            <a:r>
              <a:rPr lang="en-US" altLang="zh-CN" sz="2000" b="1" i="1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b="1" i="1" smtClean="0">
                <a:solidFill>
                  <a:srgbClr val="3F3F3F"/>
                </a:solidFill>
                <a:latin typeface="Trebuchet MS"/>
                <a:ea typeface="Trebuchet MS"/>
              </a:rPr>
              <a:t>d</a:t>
            </a:r>
            <a:r>
              <a:rPr lang="en-US" altLang="zh-CN" sz="2000" b="1" i="1" smtClean="0">
                <a:solidFill>
                  <a:srgbClr val="3F3F3F"/>
                </a:solidFill>
                <a:latin typeface="Arial"/>
                <a:ea typeface="Arial"/>
              </a:rPr>
              <a:t>ụ</a:t>
            </a:r>
            <a:r>
              <a:rPr lang="en-US" altLang="zh-CN" sz="2000" b="1" i="1" smtClean="0">
                <a:solidFill>
                  <a:srgbClr val="3F3F3F"/>
                </a:solidFill>
                <a:latin typeface="Trebuchet MS"/>
                <a:ea typeface="Trebuchet MS"/>
              </a:rPr>
              <a:t>ng</a:t>
            </a:r>
            <a:r>
              <a:rPr lang="en-US" altLang="zh-CN" sz="2000" b="1" i="1" spc="-5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b="1" i="1" smtClean="0">
                <a:solidFill>
                  <a:srgbClr val="3F3F3F"/>
                </a:solidFill>
                <a:latin typeface="Trebuchet MS"/>
                <a:ea typeface="Trebuchet MS"/>
              </a:rPr>
              <a:t>ph</a:t>
            </a:r>
            <a:r>
              <a:rPr lang="en-US" altLang="zh-CN" sz="2000" b="1" i="1" smtClean="0">
                <a:solidFill>
                  <a:srgbClr val="3F3F3F"/>
                </a:solidFill>
                <a:latin typeface="Arial"/>
                <a:ea typeface="Arial"/>
              </a:rPr>
              <a:t>ụ</a:t>
            </a:r>
            <a:r>
              <a:rPr lang="en-US" altLang="zh-CN" sz="2000" b="1" i="1" smtClean="0">
                <a:solidFill>
                  <a:srgbClr val="3F3F3F"/>
                </a:solidFill>
                <a:latin typeface="Trebuchet MS"/>
                <a:ea typeface="Trebuchet MS"/>
              </a:rPr>
              <a:t>:</a:t>
            </a:r>
          </a:p>
          <a:p>
            <a:pPr>
              <a:lnSpc>
                <a:spcPts val="725"/>
              </a:lnSpc>
            </a:pPr>
            <a:endParaRPr lang="en-US" sz="2000" smtClean="0"/>
          </a:p>
          <a:p>
            <a:pPr indent="868629" hangingPunct="0"/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-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Erythromycin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và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d/c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có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ả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nh</a:t>
            </a:r>
            <a:r>
              <a:rPr lang="en-US" altLang="zh-CN" sz="2000" spc="-114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h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ưở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ng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m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ứ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c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đ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ộ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t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ớ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i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chuy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ể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n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hóa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c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ủ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a</a:t>
            </a:r>
            <a:r>
              <a:rPr lang="en-US" altLang="zh-CN" sz="2000" spc="2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gan.</a:t>
            </a:r>
          </a:p>
          <a:p>
            <a:pPr>
              <a:lnSpc>
                <a:spcPts val="969"/>
              </a:lnSpc>
            </a:pPr>
            <a:endParaRPr lang="en-US" sz="2000" smtClean="0"/>
          </a:p>
          <a:p>
            <a:pPr indent="868629"/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-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Marcrolid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16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ng.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t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ử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đ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ề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u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là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các</a:t>
            </a:r>
            <a:r>
              <a:rPr lang="en-US" altLang="zh-CN" sz="2000" spc="-15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ch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ế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ph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ẩ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m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lành</a:t>
            </a:r>
            <a:r>
              <a:rPr lang="en-US" altLang="zh-CN" sz="2000" spc="-55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tính.</a:t>
            </a:r>
            <a:endParaRPr lang="en-US" altLang="zh-CN" sz="2000" dirty="0">
              <a:solidFill>
                <a:srgbClr val="3F3F3F"/>
              </a:solidFill>
              <a:latin typeface="Trebuchet MS"/>
              <a:ea typeface="Trebuchet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38862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20623"/>
            <a:r>
              <a:rPr lang="en-US" altLang="zh-CN" sz="2000" b="1" smtClean="0">
                <a:solidFill>
                  <a:srgbClr val="C00000"/>
                </a:solidFill>
                <a:latin typeface="Trebuchet MS"/>
                <a:ea typeface="Trebuchet MS"/>
              </a:rPr>
              <a:t>E</a:t>
            </a:r>
            <a:r>
              <a:rPr lang="en-US" altLang="zh-CN" sz="2000" b="1" smtClean="0">
                <a:solidFill>
                  <a:srgbClr val="C00000"/>
                </a:solidFill>
                <a:latin typeface="Trebuchet MS"/>
                <a:ea typeface="Trebuchet MS"/>
              </a:rPr>
              <a:t>rythromycin: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Nhi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ễ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m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khu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ẩ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n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nh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ạ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y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c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ả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m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tai,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mũi,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h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ọ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ng,</a:t>
            </a:r>
            <a:r>
              <a:rPr lang="en-US" altLang="zh-CN" sz="2000" spc="-25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ph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ế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u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ả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n,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da,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vùng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ch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ậ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u,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gân</a:t>
            </a:r>
            <a:r>
              <a:rPr lang="en-US" altLang="zh-CN" sz="2000" spc="-5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kh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ớ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p</a:t>
            </a:r>
            <a:endParaRPr lang="en-US" sz="2000">
              <a:solidFill>
                <a:srgbClr val="C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7200" y="4648200"/>
            <a:ext cx="825277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spc="25" smtClean="0">
                <a:solidFill>
                  <a:srgbClr val="C00000"/>
                </a:solidFill>
                <a:latin typeface="Trebuchet MS"/>
                <a:ea typeface="Trebuchet MS"/>
              </a:rPr>
              <a:t>Clarithromycin</a:t>
            </a:r>
            <a:r>
              <a:rPr lang="en-US" altLang="zh-CN" sz="2000" i="1" smtClean="0">
                <a:solidFill>
                  <a:srgbClr val="3F3F3F"/>
                </a:solidFill>
                <a:latin typeface="Arial"/>
                <a:ea typeface="Arial"/>
              </a:rPr>
              <a:t> -</a:t>
            </a:r>
            <a:r>
              <a:rPr lang="en-US" altLang="zh-CN" sz="2000" i="1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Viêm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amidan,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tai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giữa,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xoang,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phế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quản,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da,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mô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mềm</a:t>
            </a:r>
          </a:p>
          <a:p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		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-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Viêm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loét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dạ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dày-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tá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tràng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do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000" i="1" smtClean="0">
                <a:solidFill>
                  <a:srgbClr val="FE0000"/>
                </a:solidFill>
                <a:latin typeface="Arial"/>
                <a:ea typeface="Arial"/>
              </a:rPr>
              <a:t>H.</a:t>
            </a:r>
            <a:r>
              <a:rPr lang="en-US" altLang="zh-CN" sz="2000" i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000" i="1" smtClean="0">
                <a:solidFill>
                  <a:srgbClr val="FE0000"/>
                </a:solidFill>
                <a:latin typeface="Arial"/>
                <a:ea typeface="Arial"/>
              </a:rPr>
              <a:t>pylori</a:t>
            </a:r>
          </a:p>
          <a:p>
            <a:endParaRPr lang="en-US" sz="2000">
              <a:solidFill>
                <a:srgbClr val="C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3400" y="5486400"/>
            <a:ext cx="8610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spc="25" smtClean="0">
                <a:solidFill>
                  <a:srgbClr val="C00000"/>
                </a:solidFill>
                <a:latin typeface="Trebuchet MS"/>
                <a:ea typeface="Trebuchet MS"/>
              </a:rPr>
              <a:t>Azithromycin: </a:t>
            </a:r>
            <a:r>
              <a:rPr lang="en-US" altLang="zh-CN" sz="2000" smtClean="0">
                <a:solidFill>
                  <a:srgbClr val="000000"/>
                </a:solidFill>
                <a:latin typeface="Arial"/>
                <a:ea typeface="Arial"/>
              </a:rPr>
              <a:t>Tương</a:t>
            </a:r>
            <a:r>
              <a:rPr lang="en-US" altLang="zh-CN" sz="2000" spc="34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000" smtClean="0">
                <a:solidFill>
                  <a:srgbClr val="000000"/>
                </a:solidFill>
                <a:latin typeface="Arial"/>
                <a:ea typeface="Arial"/>
              </a:rPr>
              <a:t>tự</a:t>
            </a:r>
            <a:r>
              <a:rPr lang="en-US" altLang="zh-CN" sz="2000" spc="34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000" smtClean="0">
                <a:solidFill>
                  <a:srgbClr val="000000"/>
                </a:solidFill>
                <a:latin typeface="Arial"/>
                <a:ea typeface="Arial"/>
              </a:rPr>
              <a:t>erythromycin</a:t>
            </a:r>
            <a:r>
              <a:rPr lang="en-US" altLang="zh-CN" sz="2000">
                <a:solidFill>
                  <a:srgbClr val="C00000"/>
                </a:solidFill>
                <a:latin typeface="Arial"/>
                <a:ea typeface="Arial"/>
              </a:rPr>
              <a:t> </a:t>
            </a:r>
            <a:r>
              <a:rPr lang="en-US" altLang="zh-CN" sz="2000" smtClean="0">
                <a:solidFill>
                  <a:srgbClr val="C00000"/>
                </a:solidFill>
                <a:latin typeface="Arial"/>
                <a:ea typeface="Arial"/>
              </a:rPr>
              <a:t>nhưng 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VK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000" i="1" smtClean="0">
                <a:solidFill>
                  <a:srgbClr val="FE0000"/>
                </a:solidFill>
                <a:latin typeface="Arial"/>
                <a:ea typeface="Arial"/>
              </a:rPr>
              <a:t>gram</a:t>
            </a:r>
            <a:r>
              <a:rPr lang="en-US" altLang="zh-CN" sz="2000" i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(-):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Mở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rộng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hơn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09600" y="6031468"/>
            <a:ext cx="7582525" cy="7873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smtClean="0">
                <a:solidFill>
                  <a:srgbClr val="C00000"/>
                </a:solidFill>
                <a:latin typeface="Trebuchet MS"/>
                <a:ea typeface="Trebuchet MS"/>
              </a:rPr>
              <a:t>Spiramycin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H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ỗ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n</a:t>
            </a:r>
            <a:r>
              <a:rPr lang="en-US" altLang="zh-CN" sz="2000" spc="34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h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ợ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p</a:t>
            </a:r>
            <a:r>
              <a:rPr lang="en-US" altLang="zh-CN" sz="2000" spc="3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c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ả</a:t>
            </a:r>
            <a:r>
              <a:rPr lang="en-US" altLang="zh-CN" sz="2000" spc="34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3</a:t>
            </a:r>
            <a:r>
              <a:rPr lang="en-US" altLang="zh-CN" sz="2000" spc="3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đ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ồ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ng</a:t>
            </a:r>
            <a:r>
              <a:rPr lang="en-US" altLang="zh-CN" sz="2000" spc="34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phân:</a:t>
            </a:r>
          </a:p>
          <a:p>
            <a:pPr>
              <a:lnSpc>
                <a:spcPts val="490"/>
              </a:lnSpc>
            </a:pPr>
            <a:endParaRPr lang="en-US" sz="2000" smtClean="0"/>
          </a:p>
          <a:p>
            <a:pPr indent="381304" hangingPunct="0">
              <a:lnSpc>
                <a:spcPct val="104999"/>
              </a:lnSpc>
            </a:pP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Spiramycin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I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(63%);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Spiramycin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II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(24%);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Spiramycin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III</a:t>
            </a:r>
            <a:r>
              <a:rPr lang="en-US" altLang="zh-CN" sz="2000" spc="5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(13%).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endParaRPr lang="en-US" sz="200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2438400" cy="715962"/>
          </a:xfrm>
        </p:spPr>
        <p:txBody>
          <a:bodyPr>
            <a:normAutofit fontScale="90000"/>
          </a:bodyPr>
          <a:lstStyle/>
          <a:p>
            <a:r>
              <a:rPr lang="en-US" altLang="zh-CN" smtClean="0">
                <a:solidFill>
                  <a:srgbClr val="FF0000"/>
                </a:solidFill>
                <a:latin typeface="Trebuchet MS"/>
                <a:ea typeface="Trebuchet MS"/>
              </a:rPr>
              <a:t>PHENICOL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90800" y="76200"/>
            <a:ext cx="6553200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i="1" smtClean="0">
                <a:solidFill>
                  <a:srgbClr val="3F3F3F"/>
                </a:solidFill>
                <a:latin typeface="Trebuchet MS"/>
                <a:ea typeface="Trebuchet MS"/>
              </a:rPr>
              <a:t>.</a:t>
            </a:r>
            <a:r>
              <a:rPr lang="en-US" altLang="zh-CN" sz="2000" i="1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i="1" smtClean="0">
                <a:solidFill>
                  <a:srgbClr val="3F3F3F"/>
                </a:solidFill>
                <a:latin typeface="Trebuchet MS"/>
                <a:ea typeface="Trebuchet MS"/>
              </a:rPr>
              <a:t>Hóa</a:t>
            </a:r>
            <a:r>
              <a:rPr lang="en-US" altLang="zh-CN" sz="2000" i="1" spc="15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i="1" smtClean="0">
                <a:solidFill>
                  <a:srgbClr val="3F3F3F"/>
                </a:solidFill>
                <a:latin typeface="Trebuchet MS"/>
                <a:ea typeface="Trebuchet MS"/>
              </a:rPr>
              <a:t>tính:</a:t>
            </a:r>
          </a:p>
          <a:p>
            <a:pPr>
              <a:spcBef>
                <a:spcPts val="284"/>
              </a:spcBef>
            </a:pP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(1).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Ph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ả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m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màu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nito: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(màu</a:t>
            </a:r>
            <a:r>
              <a:rPr lang="en-US" altLang="zh-CN" sz="2000" spc="-1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đ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ỏ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)</a:t>
            </a:r>
          </a:p>
          <a:p>
            <a:pPr>
              <a:lnSpc>
                <a:spcPct val="109583"/>
              </a:lnSpc>
              <a:spcBef>
                <a:spcPts val="345"/>
              </a:spcBef>
            </a:pP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(2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).</a:t>
            </a:r>
            <a:r>
              <a:rPr lang="en-US" altLang="zh-CN" sz="2000" spc="139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-CHCl</a:t>
            </a:r>
            <a:r>
              <a:rPr lang="en-US" altLang="zh-CN" sz="1400" smtClean="0">
                <a:solidFill>
                  <a:srgbClr val="FE0000"/>
                </a:solidFill>
                <a:latin typeface="Trebuchet MS"/>
                <a:ea typeface="Trebuchet MS"/>
              </a:rPr>
              <a:t>2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:</a:t>
            </a:r>
            <a:r>
              <a:rPr lang="en-US" altLang="zh-CN" sz="2000" spc="139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Cl</a:t>
            </a:r>
            <a:r>
              <a:rPr lang="en-US" altLang="zh-CN" sz="1400" smtClean="0">
                <a:solidFill>
                  <a:srgbClr val="FE0000"/>
                </a:solidFill>
                <a:latin typeface="Trebuchet MS"/>
                <a:ea typeface="Trebuchet MS"/>
              </a:rPr>
              <a:t>-</a:t>
            </a:r>
            <a:r>
              <a:rPr lang="en-US" altLang="zh-CN" sz="1400" spc="94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:</a:t>
            </a:r>
            <a:r>
              <a:rPr lang="en-US" altLang="zh-CN" sz="2000" spc="139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xác</a:t>
            </a:r>
            <a:r>
              <a:rPr lang="en-US" altLang="zh-CN" sz="2000" spc="145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đ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ị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nh</a:t>
            </a:r>
            <a:r>
              <a:rPr lang="en-US" altLang="zh-CN" sz="2000" spc="139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b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ằ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ng</a:t>
            </a:r>
            <a:r>
              <a:rPr lang="en-US" altLang="zh-CN" sz="2000" spc="145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AgNO</a:t>
            </a:r>
            <a:r>
              <a:rPr lang="en-US" altLang="zh-CN" sz="1400" smtClean="0">
                <a:solidFill>
                  <a:srgbClr val="FE0000"/>
                </a:solidFill>
                <a:latin typeface="Trebuchet MS"/>
                <a:ea typeface="Trebuchet MS"/>
              </a:rPr>
              <a:t>3</a:t>
            </a:r>
          </a:p>
          <a:p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(3).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Phân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tán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cloramphenicol/NaOH,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đun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nóng: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Màu</a:t>
            </a:r>
            <a:r>
              <a:rPr lang="en-US" altLang="zh-CN" sz="2000" spc="-89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đ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ỏ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.</a:t>
            </a:r>
            <a:endParaRPr lang="en-US" altLang="zh-CN" sz="2000" dirty="0">
              <a:solidFill>
                <a:srgbClr val="FE0000"/>
              </a:solidFill>
              <a:latin typeface="Trebuchet MS"/>
              <a:ea typeface="Trebuchet M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98120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2000" b="1" smtClean="0">
                <a:solidFill>
                  <a:srgbClr val="FE0000"/>
                </a:solidFill>
                <a:latin typeface="Trebuchet MS"/>
                <a:ea typeface="Trebuchet MS"/>
              </a:rPr>
              <a:t>Quang</a:t>
            </a:r>
            <a:r>
              <a:rPr lang="en-US" altLang="zh-CN" sz="2000" b="1" spc="34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b="1" smtClean="0">
                <a:solidFill>
                  <a:srgbClr val="FE0000"/>
                </a:solidFill>
                <a:latin typeface="Trebuchet MS"/>
                <a:ea typeface="Trebuchet MS"/>
              </a:rPr>
              <a:t>ph</a:t>
            </a:r>
            <a:r>
              <a:rPr lang="en-US" altLang="zh-CN" sz="2000" b="1" smtClean="0">
                <a:solidFill>
                  <a:srgbClr val="FE0000"/>
                </a:solidFill>
                <a:latin typeface="Arial"/>
                <a:ea typeface="Arial"/>
              </a:rPr>
              <a:t>ổ</a:t>
            </a:r>
            <a:r>
              <a:rPr lang="en-US" altLang="zh-CN" sz="2000" b="1" spc="25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000" b="1" smtClean="0">
                <a:solidFill>
                  <a:srgbClr val="FE0000"/>
                </a:solidFill>
                <a:latin typeface="Trebuchet MS"/>
                <a:ea typeface="Trebuchet MS"/>
              </a:rPr>
              <a:t>UV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2000" b="1" smtClean="0">
                <a:solidFill>
                  <a:srgbClr val="FE0000"/>
                </a:solidFill>
                <a:latin typeface="Trebuchet MS"/>
                <a:ea typeface="Trebuchet MS"/>
              </a:rPr>
              <a:t>Đo</a:t>
            </a:r>
            <a:r>
              <a:rPr lang="en-US" altLang="zh-CN" sz="2000" b="1" spc="44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b="1" smtClean="0">
                <a:solidFill>
                  <a:srgbClr val="FE0000"/>
                </a:solidFill>
                <a:latin typeface="Trebuchet MS"/>
                <a:ea typeface="Trebuchet MS"/>
              </a:rPr>
              <a:t>nitrit : </a:t>
            </a:r>
            <a:r>
              <a:rPr lang="en-US" altLang="zh-CN" sz="2000" spc="85" smtClean="0">
                <a:solidFill>
                  <a:srgbClr val="FE0000"/>
                </a:solidFill>
                <a:latin typeface="Trebuchet MS"/>
                <a:ea typeface="Trebuchet MS"/>
              </a:rPr>
              <a:t>Ar</a:t>
            </a:r>
            <a:r>
              <a:rPr lang="en-US" altLang="zh-CN" sz="2000" spc="75" smtClean="0">
                <a:solidFill>
                  <a:srgbClr val="FE0000"/>
                </a:solidFill>
                <a:latin typeface="Trebuchet MS"/>
                <a:ea typeface="Trebuchet MS"/>
              </a:rPr>
              <a:t>-</a:t>
            </a:r>
            <a:r>
              <a:rPr lang="en-US" altLang="zh-CN" sz="2000" spc="114" smtClean="0">
                <a:solidFill>
                  <a:srgbClr val="FE0000"/>
                </a:solidFill>
                <a:latin typeface="Trebuchet MS"/>
                <a:ea typeface="Trebuchet MS"/>
              </a:rPr>
              <a:t>NH</a:t>
            </a:r>
            <a:r>
              <a:rPr lang="en-US" altLang="zh-CN" sz="1600" spc="64" smtClean="0">
                <a:solidFill>
                  <a:srgbClr val="FE0000"/>
                </a:solidFill>
                <a:latin typeface="Trebuchet MS"/>
                <a:ea typeface="Trebuchet MS"/>
              </a:rPr>
              <a:t>2</a:t>
            </a:r>
            <a:r>
              <a:rPr lang="en-US" altLang="zh-CN" sz="1600" spc="34" smtClean="0">
                <a:solidFill>
                  <a:srgbClr val="FE0000"/>
                </a:solidFill>
                <a:latin typeface="Trebuchet MS"/>
                <a:cs typeface="Trebuchet MS"/>
              </a:rPr>
              <a:t>  </a:t>
            </a:r>
            <a:r>
              <a:rPr lang="en-US" altLang="zh-CN" sz="2000" spc="94" smtClean="0">
                <a:solidFill>
                  <a:srgbClr val="FE0000"/>
                </a:solidFill>
                <a:latin typeface="Trebuchet MS"/>
                <a:ea typeface="Trebuchet MS"/>
              </a:rPr>
              <a:t>+</a:t>
            </a:r>
            <a:r>
              <a:rPr lang="en-US" altLang="zh-CN" sz="2000" spc="55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pc="110" smtClean="0">
                <a:solidFill>
                  <a:srgbClr val="FE0000"/>
                </a:solidFill>
                <a:latin typeface="Trebuchet MS"/>
                <a:ea typeface="Trebuchet MS"/>
              </a:rPr>
              <a:t>NaNO</a:t>
            </a:r>
            <a:r>
              <a:rPr lang="en-US" altLang="zh-CN" sz="1600" spc="75" smtClean="0">
                <a:solidFill>
                  <a:srgbClr val="FE0000"/>
                </a:solidFill>
                <a:latin typeface="Trebuchet MS"/>
                <a:ea typeface="Trebuchet MS"/>
              </a:rPr>
              <a:t>2</a:t>
            </a:r>
            <a:r>
              <a:rPr lang="en-US" altLang="zh-CN" sz="1600" spc="34" smtClean="0">
                <a:solidFill>
                  <a:srgbClr val="FE0000"/>
                </a:solidFill>
                <a:latin typeface="Trebuchet MS"/>
                <a:cs typeface="Trebuchet MS"/>
              </a:rPr>
              <a:t>   </a:t>
            </a:r>
            <a:r>
              <a:rPr lang="en-US" altLang="zh-CN" sz="2000" spc="100" smtClean="0">
                <a:solidFill>
                  <a:srgbClr val="FE0000"/>
                </a:solidFill>
                <a:latin typeface="Trebuchet MS"/>
                <a:ea typeface="Trebuchet MS"/>
              </a:rPr>
              <a:t>+</a:t>
            </a:r>
            <a:r>
              <a:rPr lang="en-US" altLang="zh-CN" sz="2000" spc="6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pc="89" smtClean="0">
                <a:solidFill>
                  <a:srgbClr val="FE0000"/>
                </a:solidFill>
                <a:latin typeface="Trebuchet MS"/>
                <a:ea typeface="Trebuchet MS"/>
              </a:rPr>
              <a:t>2HCl</a:t>
            </a:r>
            <a:r>
              <a:rPr lang="en-US" altLang="zh-CN" sz="2000" spc="55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pc="195" smtClean="0">
                <a:solidFill>
                  <a:srgbClr val="FE0000"/>
                </a:solidFill>
                <a:latin typeface="Symbol"/>
                <a:ea typeface="Symbol"/>
              </a:rPr>
              <a:t></a:t>
            </a:r>
            <a:r>
              <a:rPr lang="en-US" altLang="zh-CN" sz="2000" spc="44" smtClean="0">
                <a:solidFill>
                  <a:srgbClr val="FE0000"/>
                </a:solidFill>
                <a:latin typeface="Symbol"/>
                <a:cs typeface="Symbol"/>
              </a:rPr>
              <a:t> </a:t>
            </a:r>
            <a:r>
              <a:rPr lang="en-US" altLang="zh-CN" sz="2000" spc="80" smtClean="0">
                <a:solidFill>
                  <a:srgbClr val="FE0000"/>
                </a:solidFill>
                <a:latin typeface="Trebuchet MS"/>
                <a:ea typeface="Trebuchet MS"/>
              </a:rPr>
              <a:t>[Ar</a:t>
            </a:r>
            <a:r>
              <a:rPr lang="en-US" altLang="zh-CN" sz="2000" spc="75" smtClean="0">
                <a:solidFill>
                  <a:srgbClr val="FE0000"/>
                </a:solidFill>
                <a:latin typeface="Trebuchet MS"/>
                <a:ea typeface="Trebuchet MS"/>
              </a:rPr>
              <a:t>-</a:t>
            </a:r>
            <a:r>
              <a:rPr lang="en-US" altLang="zh-CN" sz="2000" spc="114" smtClean="0">
                <a:solidFill>
                  <a:srgbClr val="FE0000"/>
                </a:solidFill>
                <a:latin typeface="Trebuchet MS"/>
                <a:ea typeface="Trebuchet MS"/>
              </a:rPr>
              <a:t>N</a:t>
            </a:r>
            <a:r>
              <a:rPr lang="en-US" altLang="zh-CN" sz="1600" spc="60" smtClean="0">
                <a:solidFill>
                  <a:srgbClr val="FE0000"/>
                </a:solidFill>
                <a:latin typeface="Trebuchet MS"/>
                <a:ea typeface="Trebuchet MS"/>
              </a:rPr>
              <a:t>+</a:t>
            </a:r>
            <a:r>
              <a:rPr lang="en-US" altLang="zh-CN" sz="2000" spc="104" smtClean="0">
                <a:solidFill>
                  <a:srgbClr val="FE0000"/>
                </a:solidFill>
                <a:latin typeface="Symbol"/>
                <a:ea typeface="Symbol"/>
              </a:rPr>
              <a:t></a:t>
            </a:r>
            <a:r>
              <a:rPr lang="en-US" altLang="zh-CN" sz="2000" spc="89" smtClean="0">
                <a:solidFill>
                  <a:srgbClr val="FE0000"/>
                </a:solidFill>
                <a:latin typeface="Trebuchet MS"/>
                <a:ea typeface="Trebuchet MS"/>
              </a:rPr>
              <a:t>N]</a:t>
            </a:r>
            <a:r>
              <a:rPr lang="en-US" altLang="zh-CN" sz="2000" spc="55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pc="80" smtClean="0">
                <a:solidFill>
                  <a:srgbClr val="FE0000"/>
                </a:solidFill>
                <a:latin typeface="Trebuchet MS"/>
                <a:ea typeface="Trebuchet MS"/>
              </a:rPr>
              <a:t>Cl</a:t>
            </a:r>
            <a:r>
              <a:rPr lang="en-US" altLang="zh-CN" sz="1600" spc="50" smtClean="0">
                <a:solidFill>
                  <a:srgbClr val="FE0000"/>
                </a:solidFill>
                <a:latin typeface="Trebuchet MS"/>
                <a:ea typeface="Trebuchet MS"/>
              </a:rPr>
              <a:t>-</a:t>
            </a:r>
            <a:r>
              <a:rPr lang="en-US" altLang="zh-CN" sz="1600" spc="34" smtClean="0">
                <a:solidFill>
                  <a:srgbClr val="FE0000"/>
                </a:solidFill>
                <a:latin typeface="Trebuchet MS"/>
                <a:cs typeface="Trebuchet MS"/>
              </a:rPr>
              <a:t>   </a:t>
            </a:r>
            <a:r>
              <a:rPr lang="en-US" altLang="zh-CN" sz="2000" spc="94" smtClean="0">
                <a:solidFill>
                  <a:srgbClr val="FE0000"/>
                </a:solidFill>
                <a:latin typeface="Trebuchet MS"/>
                <a:ea typeface="Trebuchet MS"/>
              </a:rPr>
              <a:t>+</a:t>
            </a:r>
            <a:r>
              <a:rPr lang="en-US" altLang="zh-CN" sz="2000" spc="6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pc="89" smtClean="0">
                <a:solidFill>
                  <a:srgbClr val="FE0000"/>
                </a:solidFill>
                <a:latin typeface="Trebuchet MS"/>
                <a:ea typeface="Trebuchet MS"/>
              </a:rPr>
              <a:t>NaCl</a:t>
            </a:r>
            <a:r>
              <a:rPr lang="en-US" altLang="zh-CN" sz="2000" spc="55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pc="110" smtClean="0">
                <a:solidFill>
                  <a:srgbClr val="FE0000"/>
                </a:solidFill>
                <a:latin typeface="Trebuchet MS"/>
                <a:ea typeface="Trebuchet MS"/>
              </a:rPr>
              <a:t>+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2</a:t>
            </a:r>
            <a:r>
              <a:rPr lang="en-US" altLang="zh-CN" sz="2000" spc="-1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pc="-5" smtClean="0">
                <a:solidFill>
                  <a:srgbClr val="FE0000"/>
                </a:solidFill>
                <a:latin typeface="Trebuchet MS"/>
                <a:ea typeface="Trebuchet MS"/>
              </a:rPr>
              <a:t>H</a:t>
            </a:r>
            <a:r>
              <a:rPr lang="en-US" altLang="zh-CN" sz="1600" smtClean="0">
                <a:solidFill>
                  <a:srgbClr val="FE0000"/>
                </a:solidFill>
                <a:latin typeface="Trebuchet MS"/>
                <a:ea typeface="Trebuchet MS"/>
              </a:rPr>
              <a:t>2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O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2000" b="1" smtClean="0">
                <a:solidFill>
                  <a:srgbClr val="FE0000"/>
                </a:solidFill>
                <a:latin typeface="Trebuchet MS"/>
                <a:ea typeface="Trebuchet MS"/>
              </a:rPr>
              <a:t>Các</a:t>
            </a:r>
            <a:r>
              <a:rPr lang="en-US" altLang="zh-CN" sz="2000" b="1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b="1" smtClean="0">
                <a:solidFill>
                  <a:srgbClr val="FE0000"/>
                </a:solidFill>
                <a:latin typeface="Trebuchet MS"/>
                <a:ea typeface="Trebuchet MS"/>
              </a:rPr>
              <a:t>ph</a:t>
            </a:r>
            <a:r>
              <a:rPr lang="en-US" altLang="zh-CN" sz="2000" b="1" smtClean="0">
                <a:solidFill>
                  <a:srgbClr val="FE0000"/>
                </a:solidFill>
                <a:latin typeface="Arial"/>
                <a:ea typeface="Arial"/>
              </a:rPr>
              <a:t>ươ</a:t>
            </a:r>
            <a:r>
              <a:rPr lang="en-US" altLang="zh-CN" sz="2000" b="1" smtClean="0">
                <a:solidFill>
                  <a:srgbClr val="FE0000"/>
                </a:solidFill>
                <a:latin typeface="Trebuchet MS"/>
                <a:ea typeface="Trebuchet MS"/>
              </a:rPr>
              <a:t>ng</a:t>
            </a:r>
            <a:r>
              <a:rPr lang="en-US" altLang="zh-CN" sz="2000" b="1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b="1" smtClean="0">
                <a:solidFill>
                  <a:srgbClr val="FE0000"/>
                </a:solidFill>
                <a:latin typeface="Trebuchet MS"/>
                <a:ea typeface="Trebuchet MS"/>
              </a:rPr>
              <a:t>pháp</a:t>
            </a:r>
            <a:r>
              <a:rPr lang="en-US" altLang="zh-CN" sz="2000" b="1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b="1" smtClean="0">
                <a:solidFill>
                  <a:srgbClr val="FE0000"/>
                </a:solidFill>
                <a:latin typeface="Trebuchet MS"/>
                <a:ea typeface="Trebuchet MS"/>
              </a:rPr>
              <a:t>khác</a:t>
            </a:r>
            <a:endParaRPr lang="en-US" sz="2000"/>
          </a:p>
        </p:txBody>
      </p:sp>
      <p:sp>
        <p:nvSpPr>
          <p:cNvPr id="6" name="TextBox 5"/>
          <p:cNvSpPr txBox="1"/>
          <p:nvPr/>
        </p:nvSpPr>
        <p:spPr>
          <a:xfrm>
            <a:off x="2667000" y="17526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Định lượng</a:t>
            </a:r>
            <a:endParaRPr lang="en-US" sz="2400"/>
          </a:p>
        </p:txBody>
      </p:sp>
      <p:sp>
        <p:nvSpPr>
          <p:cNvPr id="7" name="Curved Left Arrow 6"/>
          <p:cNvSpPr/>
          <p:nvPr/>
        </p:nvSpPr>
        <p:spPr>
          <a:xfrm>
            <a:off x="4495800" y="1905000"/>
            <a:ext cx="533400" cy="5334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3048000"/>
            <a:ext cx="9220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/>
                <a:ea typeface="Trebuchet MS"/>
              </a:rPr>
              <a:t>Ph</a:t>
            </a:r>
            <a:r>
              <a:rPr lang="en-US" altLang="zh-CN" sz="24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ea typeface="Arial"/>
              </a:rPr>
              <a:t>ổ</a:t>
            </a:r>
            <a:r>
              <a:rPr lang="en-US" altLang="zh-CN" sz="2400" b="1" spc="25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/>
                <a:ea typeface="Trebuchet MS"/>
              </a:rPr>
              <a:t>r</a:t>
            </a:r>
            <a:r>
              <a:rPr lang="en-US" altLang="zh-CN" sz="24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ea typeface="Arial"/>
              </a:rPr>
              <a:t>ộ</a:t>
            </a:r>
            <a:r>
              <a:rPr lang="en-US" altLang="zh-CN" sz="24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/>
                <a:ea typeface="Trebuchet MS"/>
              </a:rPr>
              <a:t>ng,</a:t>
            </a:r>
            <a:r>
              <a:rPr lang="en-US" altLang="zh-CN" sz="2400" b="1" spc="20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n-US" altLang="zh-CN" sz="24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/>
                <a:ea typeface="Trebuchet MS"/>
              </a:rPr>
              <a:t>đ</a:t>
            </a:r>
            <a:r>
              <a:rPr lang="en-US" altLang="zh-CN" sz="24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ea typeface="Arial"/>
              </a:rPr>
              <a:t>ặ</a:t>
            </a:r>
            <a:r>
              <a:rPr lang="en-US" altLang="zh-CN" sz="24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/>
                <a:ea typeface="Trebuchet MS"/>
              </a:rPr>
              <a:t>c</a:t>
            </a:r>
            <a:r>
              <a:rPr lang="en-US" altLang="zh-CN" sz="2400" b="1" spc="25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n-US" altLang="zh-CN" sz="24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/>
                <a:ea typeface="Trebuchet MS"/>
              </a:rPr>
              <a:t>hi</a:t>
            </a:r>
            <a:r>
              <a:rPr lang="en-US" altLang="zh-CN" sz="24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ea typeface="Arial"/>
              </a:rPr>
              <a:t>ệ</a:t>
            </a:r>
            <a:r>
              <a:rPr lang="en-US" altLang="zh-CN" sz="24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/>
                <a:ea typeface="Trebuchet MS"/>
              </a:rPr>
              <a:t>u</a:t>
            </a:r>
            <a:r>
              <a:rPr lang="en-US" altLang="zh-CN" sz="2400" b="1" spc="20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n-US" altLang="zh-CN" sz="24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/>
                <a:ea typeface="Trebuchet MS"/>
              </a:rPr>
              <a:t>VK</a:t>
            </a:r>
            <a:r>
              <a:rPr lang="en-US" altLang="zh-CN" sz="2400" b="1" spc="20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n-US" altLang="zh-CN" sz="2400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/>
                <a:ea typeface="Trebuchet MS"/>
              </a:rPr>
              <a:t>gram</a:t>
            </a:r>
            <a:r>
              <a:rPr lang="en-US" altLang="zh-CN" sz="2400" b="1" i="1" spc="25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n-US" altLang="zh-CN" sz="24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/>
                <a:ea typeface="Trebuchet MS"/>
              </a:rPr>
              <a:t>(-),</a:t>
            </a:r>
            <a:r>
              <a:rPr lang="en-US" altLang="zh-CN" sz="2400" b="1" spc="20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n-US" altLang="zh-CN" sz="24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/>
                <a:ea typeface="Trebuchet MS"/>
              </a:rPr>
              <a:t>nh</a:t>
            </a:r>
            <a:r>
              <a:rPr lang="en-US" altLang="zh-CN" sz="24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ea typeface="Arial"/>
              </a:rPr>
              <a:t>ấ</a:t>
            </a:r>
            <a:r>
              <a:rPr lang="en-US" altLang="zh-CN" sz="24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/>
                <a:ea typeface="Trebuchet MS"/>
              </a:rPr>
              <a:t>t</a:t>
            </a:r>
            <a:r>
              <a:rPr lang="en-US" altLang="zh-CN" sz="2400" b="1" spc="25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n-US" altLang="zh-CN" sz="24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/>
                <a:ea typeface="Trebuchet MS"/>
              </a:rPr>
              <a:t>là</a:t>
            </a:r>
            <a:r>
              <a:rPr lang="en-US" altLang="zh-CN" sz="2400" b="1" spc="20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n-US" altLang="zh-CN" sz="24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/>
                <a:ea typeface="Trebuchet MS"/>
              </a:rPr>
              <a:t>nhi</a:t>
            </a:r>
            <a:r>
              <a:rPr lang="en-US" altLang="zh-CN" sz="24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ea typeface="Arial"/>
              </a:rPr>
              <a:t>ễ</a:t>
            </a:r>
            <a:r>
              <a:rPr lang="en-US" altLang="zh-CN" sz="24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/>
                <a:ea typeface="Trebuchet MS"/>
              </a:rPr>
              <a:t>m</a:t>
            </a:r>
            <a:r>
              <a:rPr lang="en-US" altLang="zh-CN" sz="2400" b="1" spc="25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en-US" altLang="zh-CN" sz="24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/>
                <a:ea typeface="Trebuchet MS"/>
              </a:rPr>
              <a:t>khu</a:t>
            </a:r>
            <a:r>
              <a:rPr lang="en-US" altLang="zh-CN" sz="24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ea typeface="Arial"/>
              </a:rPr>
              <a:t>ẩ</a:t>
            </a:r>
            <a:r>
              <a:rPr lang="en-US" altLang="zh-CN" sz="24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/>
                <a:ea typeface="Trebuchet MS"/>
              </a:rPr>
              <a:t>n ru</a:t>
            </a:r>
            <a:r>
              <a:rPr lang="en-US" altLang="zh-CN" sz="24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ea typeface="Arial"/>
              </a:rPr>
              <a:t>ộ</a:t>
            </a:r>
            <a:r>
              <a:rPr lang="en-US" altLang="zh-CN" sz="2400" b="1" spc="-5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/>
                <a:ea typeface="Trebuchet MS"/>
              </a:rPr>
              <a:t>t.</a:t>
            </a:r>
            <a:endParaRPr lang="en-US" altLang="zh-CN" sz="2400" b="1" spc="-5" dirty="0">
              <a:solidFill>
                <a:schemeClr val="tx2">
                  <a:lumMod val="60000"/>
                  <a:lumOff val="40000"/>
                </a:schemeClr>
              </a:solidFill>
              <a:latin typeface="Trebuchet MS"/>
              <a:ea typeface="Trebuchet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657600"/>
            <a:ext cx="8991600" cy="1339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lnSpc>
                <a:spcPct val="102083"/>
              </a:lnSpc>
            </a:pPr>
            <a:r>
              <a:rPr lang="en-US" altLang="zh-CN" sz="2000" b="1" i="1" smtClean="0">
                <a:solidFill>
                  <a:srgbClr val="3F3F3F"/>
                </a:solidFill>
                <a:latin typeface="Trebuchet MS"/>
                <a:ea typeface="Trebuchet MS"/>
              </a:rPr>
              <a:t>Ch</a:t>
            </a:r>
            <a:r>
              <a:rPr lang="en-US" altLang="zh-CN" sz="2000" b="1" i="1" smtClean="0">
                <a:solidFill>
                  <a:srgbClr val="3F3F3F"/>
                </a:solidFill>
                <a:latin typeface="Arial"/>
                <a:ea typeface="Arial"/>
              </a:rPr>
              <a:t>ỉ</a:t>
            </a:r>
            <a:r>
              <a:rPr lang="en-US" altLang="zh-CN" sz="2000" b="1" i="1" spc="25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000" b="1" i="1" smtClean="0">
                <a:solidFill>
                  <a:srgbClr val="3F3F3F"/>
                </a:solidFill>
                <a:latin typeface="Trebuchet MS"/>
                <a:ea typeface="Trebuchet MS"/>
              </a:rPr>
              <a:t>đ</a:t>
            </a:r>
            <a:r>
              <a:rPr lang="en-US" altLang="zh-CN" sz="2000" b="1" i="1" smtClean="0">
                <a:solidFill>
                  <a:srgbClr val="3F3F3F"/>
                </a:solidFill>
                <a:latin typeface="Arial"/>
                <a:ea typeface="Arial"/>
              </a:rPr>
              <a:t>ị</a:t>
            </a:r>
            <a:r>
              <a:rPr lang="en-US" altLang="zh-CN" sz="2000" b="1" i="1" smtClean="0">
                <a:solidFill>
                  <a:srgbClr val="3F3F3F"/>
                </a:solidFill>
                <a:latin typeface="Trebuchet MS"/>
                <a:ea typeface="Trebuchet MS"/>
              </a:rPr>
              <a:t>nh:</a:t>
            </a:r>
            <a:r>
              <a:rPr lang="en-US" altLang="zh-CN" sz="2000" b="1" i="1" spc="25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Ho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ạ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t</a:t>
            </a:r>
            <a:r>
              <a:rPr lang="en-US" altLang="zh-CN" sz="2000" spc="25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ph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ổ</a:t>
            </a:r>
            <a:r>
              <a:rPr lang="en-US" altLang="zh-CN" sz="2000" spc="25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r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ộ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ng,</a:t>
            </a:r>
            <a:r>
              <a:rPr lang="en-US" altLang="zh-CN" sz="2000" spc="3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nh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ư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ng</a:t>
            </a:r>
            <a:r>
              <a:rPr lang="en-US" altLang="zh-CN" sz="2000" spc="25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nguy</a:t>
            </a:r>
            <a:r>
              <a:rPr lang="en-US" altLang="zh-CN" sz="2000" spc="3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c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ơ</a:t>
            </a:r>
            <a:r>
              <a:rPr lang="en-US" altLang="zh-CN" sz="2000" spc="25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đ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ộ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c</a:t>
            </a:r>
            <a:r>
              <a:rPr lang="en-US" altLang="zh-CN" sz="2000" spc="25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tính</a:t>
            </a:r>
            <a:r>
              <a:rPr lang="en-US" altLang="zh-CN" sz="2000" spc="3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cao</a:t>
            </a:r>
            <a:r>
              <a:rPr lang="en-US" altLang="zh-CN" sz="2000" spc="25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Symbol"/>
                <a:ea typeface="Symbol"/>
              </a:rPr>
              <a:t></a:t>
            </a:r>
            <a:r>
              <a:rPr lang="en-US" altLang="zh-CN" sz="2000" spc="25" smtClean="0">
                <a:solidFill>
                  <a:srgbClr val="3F3F3F"/>
                </a:solidFill>
                <a:latin typeface="Symbol"/>
                <a:cs typeface="Symbol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C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ầ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n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s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ử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d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ụ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ng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h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ợ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p</a:t>
            </a:r>
            <a:r>
              <a:rPr lang="en-US" altLang="zh-CN" sz="2000" spc="6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lý:</a:t>
            </a:r>
          </a:p>
          <a:p>
            <a:pPr lvl="1">
              <a:spcBef>
                <a:spcPts val="209"/>
              </a:spcBef>
              <a:buFont typeface="Wingdings" pitchFamily="2" charset="2"/>
              <a:buChar char="v"/>
            </a:pP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Nhi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ễ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m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khu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ẩ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n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đ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ườ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ng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tiêu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hóa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n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ặ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ng: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T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ả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,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l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ỵ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TK,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th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ươ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ng</a:t>
            </a:r>
            <a:r>
              <a:rPr lang="en-US" altLang="zh-CN" sz="2000" spc="25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hàn....</a:t>
            </a:r>
          </a:p>
          <a:p>
            <a:pPr lvl="1">
              <a:buFont typeface="Wingdings" pitchFamily="2" charset="2"/>
              <a:buChar char="v"/>
            </a:pP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Viêm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não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(màng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não</a:t>
            </a:r>
            <a:r>
              <a:rPr lang="en-US" altLang="zh-CN" sz="2000" spc="-25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c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ầ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u):</a:t>
            </a:r>
          </a:p>
          <a:p>
            <a:pPr lvl="1" hangingPunct="0">
              <a:lnSpc>
                <a:spcPct val="100833"/>
              </a:lnSpc>
              <a:buFont typeface="Wingdings" pitchFamily="2" charset="2"/>
              <a:buChar char="v"/>
            </a:pP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Dùng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ngoài: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B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ộ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t,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kem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1%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bôi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v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ế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t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th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ươ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ng;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tra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m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ắ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t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dung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d</a:t>
            </a:r>
            <a:r>
              <a:rPr lang="en-US" altLang="zh-CN" sz="2000" smtClean="0">
                <a:solidFill>
                  <a:srgbClr val="FE0000"/>
                </a:solidFill>
                <a:latin typeface="Arial"/>
                <a:ea typeface="Arial"/>
              </a:rPr>
              <a:t>ị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ch </a:t>
            </a:r>
            <a:r>
              <a:rPr lang="en-US" altLang="zh-CN" sz="2000" spc="-5" smtClean="0">
                <a:solidFill>
                  <a:srgbClr val="FE0000"/>
                </a:solidFill>
                <a:latin typeface="Trebuchet MS"/>
                <a:ea typeface="Trebuchet MS"/>
              </a:rPr>
              <a:t>0,4</a:t>
            </a:r>
            <a:r>
              <a:rPr lang="en-US" altLang="zh-CN" sz="2000" smtClean="0">
                <a:solidFill>
                  <a:srgbClr val="FE0000"/>
                </a:solidFill>
                <a:latin typeface="Trebuchet MS"/>
                <a:ea typeface="Trebuchet MS"/>
              </a:rPr>
              <a:t>%.</a:t>
            </a:r>
            <a:endParaRPr lang="en-US" altLang="zh-CN" sz="2000" dirty="0">
              <a:solidFill>
                <a:srgbClr val="FE0000"/>
              </a:solidFill>
              <a:latin typeface="Trebuchet MS"/>
              <a:ea typeface="Trebuchet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" y="4911794"/>
            <a:ext cx="8839200" cy="1682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altLang="zh-CN" b="1" i="1" smtClean="0">
                <a:solidFill>
                  <a:srgbClr val="3F3F3F"/>
                </a:solidFill>
                <a:latin typeface="Trebuchet MS"/>
                <a:ea typeface="Trebuchet MS"/>
              </a:rPr>
              <a:t>Tác</a:t>
            </a:r>
            <a:r>
              <a:rPr lang="vi-VN" altLang="zh-CN" b="1" i="1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vi-VN" altLang="zh-CN" b="1" i="1" smtClean="0">
                <a:solidFill>
                  <a:srgbClr val="3F3F3F"/>
                </a:solidFill>
                <a:latin typeface="Trebuchet MS"/>
                <a:ea typeface="Trebuchet MS"/>
              </a:rPr>
              <a:t>d</a:t>
            </a:r>
            <a:r>
              <a:rPr lang="vi-VN" altLang="zh-CN" b="1" i="1">
                <a:solidFill>
                  <a:srgbClr val="3F3F3F"/>
                </a:solidFill>
                <a:ea typeface="Arial"/>
              </a:rPr>
              <a:t>ụ</a:t>
            </a:r>
            <a:r>
              <a:rPr lang="vi-VN" altLang="zh-CN" b="1" i="1" smtClean="0">
                <a:solidFill>
                  <a:srgbClr val="3F3F3F"/>
                </a:solidFill>
                <a:latin typeface="Trebuchet MS"/>
                <a:ea typeface="Trebuchet MS"/>
              </a:rPr>
              <a:t>ng</a:t>
            </a:r>
            <a:r>
              <a:rPr lang="vi-VN" altLang="zh-CN" b="1" i="1" spc="15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vi-VN" altLang="zh-CN" b="1" i="1" smtClean="0">
                <a:solidFill>
                  <a:srgbClr val="3F3F3F"/>
                </a:solidFill>
                <a:latin typeface="Trebuchet MS"/>
                <a:ea typeface="Trebuchet MS"/>
              </a:rPr>
              <a:t>KMM:</a:t>
            </a:r>
          </a:p>
          <a:p>
            <a:pPr>
              <a:lnSpc>
                <a:spcPts val="680"/>
              </a:lnSpc>
            </a:pPr>
            <a:endParaRPr lang="vi-VN" smtClean="0"/>
          </a:p>
          <a:p>
            <a:pPr indent="868933"/>
            <a:r>
              <a:rPr lang="vi-VN" altLang="zh-CN" i="1" smtClean="0">
                <a:solidFill>
                  <a:srgbClr val="3F3F3F"/>
                </a:solidFill>
                <a:latin typeface="Trebuchet MS"/>
                <a:ea typeface="Trebuchet MS"/>
              </a:rPr>
              <a:t>-</a:t>
            </a:r>
            <a:r>
              <a:rPr lang="vi-VN" altLang="zh-CN" i="1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vi-VN" altLang="zh-CN" smtClean="0">
                <a:solidFill>
                  <a:srgbClr val="FE0000"/>
                </a:solidFill>
                <a:ea typeface="Arial"/>
              </a:rPr>
              <a:t>ứ</a:t>
            </a:r>
            <a:r>
              <a:rPr lang="vi-VN" altLang="zh-CN" smtClean="0">
                <a:solidFill>
                  <a:srgbClr val="FE0000"/>
                </a:solidFill>
                <a:latin typeface="Trebuchet MS"/>
                <a:ea typeface="Trebuchet MS"/>
              </a:rPr>
              <a:t>c</a:t>
            </a:r>
            <a:r>
              <a:rPr lang="vi-VN" altLang="zh-CN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vi-VN" altLang="zh-CN" smtClean="0">
                <a:solidFill>
                  <a:srgbClr val="FE0000"/>
                </a:solidFill>
                <a:latin typeface="Trebuchet MS"/>
                <a:ea typeface="Trebuchet MS"/>
              </a:rPr>
              <a:t>ch</a:t>
            </a:r>
            <a:r>
              <a:rPr lang="vi-VN" altLang="zh-CN">
                <a:solidFill>
                  <a:srgbClr val="FE0000"/>
                </a:solidFill>
                <a:ea typeface="Arial"/>
              </a:rPr>
              <a:t>ế</a:t>
            </a:r>
            <a:r>
              <a:rPr lang="vi-VN" altLang="zh-CN">
                <a:solidFill>
                  <a:srgbClr val="FE0000"/>
                </a:solidFill>
                <a:cs typeface="Arial"/>
              </a:rPr>
              <a:t> </a:t>
            </a:r>
            <a:r>
              <a:rPr lang="vi-VN" altLang="zh-CN" smtClean="0">
                <a:solidFill>
                  <a:srgbClr val="FE0000"/>
                </a:solidFill>
                <a:latin typeface="Trebuchet MS"/>
                <a:ea typeface="Trebuchet MS"/>
              </a:rPr>
              <a:t>t</a:t>
            </a:r>
            <a:r>
              <a:rPr lang="vi-VN" altLang="zh-CN">
                <a:solidFill>
                  <a:srgbClr val="FE0000"/>
                </a:solidFill>
                <a:ea typeface="Arial"/>
              </a:rPr>
              <a:t>ế</a:t>
            </a:r>
            <a:r>
              <a:rPr lang="vi-VN" altLang="zh-CN">
                <a:solidFill>
                  <a:srgbClr val="FE0000"/>
                </a:solidFill>
                <a:cs typeface="Arial"/>
              </a:rPr>
              <a:t> </a:t>
            </a:r>
            <a:r>
              <a:rPr lang="vi-VN" altLang="zh-CN" smtClean="0">
                <a:solidFill>
                  <a:srgbClr val="FE0000"/>
                </a:solidFill>
                <a:latin typeface="Trebuchet MS"/>
                <a:ea typeface="Trebuchet MS"/>
              </a:rPr>
              <a:t>bào</a:t>
            </a:r>
            <a:r>
              <a:rPr lang="vi-VN" altLang="zh-CN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vi-VN" altLang="zh-CN" smtClean="0">
                <a:solidFill>
                  <a:srgbClr val="FE0000"/>
                </a:solidFill>
                <a:latin typeface="Trebuchet MS"/>
                <a:ea typeface="Trebuchet MS"/>
              </a:rPr>
              <a:t>t</a:t>
            </a:r>
            <a:r>
              <a:rPr lang="vi-VN" altLang="zh-CN">
                <a:solidFill>
                  <a:srgbClr val="FE0000"/>
                </a:solidFill>
                <a:ea typeface="Arial"/>
              </a:rPr>
              <a:t>ủ</a:t>
            </a:r>
            <a:r>
              <a:rPr lang="vi-VN" altLang="zh-CN" smtClean="0">
                <a:solidFill>
                  <a:srgbClr val="FE0000"/>
                </a:solidFill>
                <a:latin typeface="Trebuchet MS"/>
                <a:ea typeface="Trebuchet MS"/>
              </a:rPr>
              <a:t>y</a:t>
            </a:r>
            <a:r>
              <a:rPr lang="vi-VN" altLang="zh-CN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vi-VN" altLang="zh-CN" smtClean="0">
                <a:solidFill>
                  <a:srgbClr val="FE0000"/>
                </a:solidFill>
                <a:latin typeface="Trebuchet MS"/>
                <a:ea typeface="Trebuchet MS"/>
              </a:rPr>
              <a:t>x</a:t>
            </a:r>
            <a:r>
              <a:rPr lang="vi-VN" altLang="zh-CN">
                <a:solidFill>
                  <a:srgbClr val="FE0000"/>
                </a:solidFill>
                <a:ea typeface="Arial"/>
              </a:rPr>
              <a:t>ươ</a:t>
            </a:r>
            <a:r>
              <a:rPr lang="vi-VN" altLang="zh-CN" smtClean="0">
                <a:solidFill>
                  <a:srgbClr val="FE0000"/>
                </a:solidFill>
                <a:latin typeface="Trebuchet MS"/>
                <a:ea typeface="Trebuchet MS"/>
              </a:rPr>
              <a:t>ng,</a:t>
            </a:r>
            <a:r>
              <a:rPr lang="vi-VN" altLang="zh-CN" spc="17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vi-VN" altLang="zh-CN" smtClean="0">
                <a:solidFill>
                  <a:srgbClr val="FE0000"/>
                </a:solidFill>
                <a:latin typeface="Trebuchet MS"/>
                <a:ea typeface="Trebuchet MS"/>
              </a:rPr>
              <a:t>gây</a:t>
            </a:r>
          </a:p>
          <a:p>
            <a:r>
              <a:rPr lang="vi-VN" altLang="zh-CN" smtClean="0">
                <a:solidFill>
                  <a:srgbClr val="FE0000"/>
                </a:solidFill>
                <a:latin typeface="Trebuchet MS"/>
                <a:ea typeface="Trebuchet MS"/>
              </a:rPr>
              <a:t>suy</a:t>
            </a:r>
            <a:r>
              <a:rPr lang="vi-VN" altLang="zh-CN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vi-VN" altLang="zh-CN" smtClean="0">
                <a:solidFill>
                  <a:srgbClr val="FE0000"/>
                </a:solidFill>
                <a:latin typeface="Trebuchet MS"/>
                <a:ea typeface="Trebuchet MS"/>
              </a:rPr>
              <a:t>t</a:t>
            </a:r>
            <a:r>
              <a:rPr lang="vi-VN" altLang="zh-CN">
                <a:solidFill>
                  <a:srgbClr val="FE0000"/>
                </a:solidFill>
                <a:ea typeface="Arial"/>
              </a:rPr>
              <a:t>ủ</a:t>
            </a:r>
            <a:r>
              <a:rPr lang="vi-VN" altLang="zh-CN" smtClean="0">
                <a:solidFill>
                  <a:srgbClr val="FE0000"/>
                </a:solidFill>
                <a:latin typeface="Trebuchet MS"/>
                <a:ea typeface="Trebuchet MS"/>
              </a:rPr>
              <a:t>y</a:t>
            </a:r>
            <a:r>
              <a:rPr lang="vi-VN" altLang="zh-CN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vi-VN" altLang="zh-CN" smtClean="0">
                <a:solidFill>
                  <a:srgbClr val="FE0000"/>
                </a:solidFill>
                <a:latin typeface="Trebuchet MS"/>
                <a:ea typeface="Trebuchet MS"/>
              </a:rPr>
              <a:t>khó</a:t>
            </a:r>
            <a:r>
              <a:rPr lang="vi-VN" altLang="zh-CN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vi-VN" altLang="zh-CN" smtClean="0">
                <a:solidFill>
                  <a:srgbClr val="FE0000"/>
                </a:solidFill>
                <a:latin typeface="Trebuchet MS"/>
                <a:ea typeface="Trebuchet MS"/>
              </a:rPr>
              <a:t>h</a:t>
            </a:r>
            <a:r>
              <a:rPr lang="vi-VN" altLang="zh-CN">
                <a:solidFill>
                  <a:srgbClr val="FE0000"/>
                </a:solidFill>
                <a:ea typeface="Arial"/>
              </a:rPr>
              <a:t>ồ</a:t>
            </a:r>
            <a:r>
              <a:rPr lang="vi-VN" altLang="zh-CN" smtClean="0">
                <a:solidFill>
                  <a:srgbClr val="FE0000"/>
                </a:solidFill>
                <a:latin typeface="Trebuchet MS"/>
                <a:ea typeface="Trebuchet MS"/>
              </a:rPr>
              <a:t>i</a:t>
            </a:r>
            <a:r>
              <a:rPr lang="vi-VN" altLang="zh-CN" spc="15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vi-VN" altLang="zh-CN" smtClean="0">
                <a:solidFill>
                  <a:srgbClr val="FE0000"/>
                </a:solidFill>
                <a:latin typeface="Trebuchet MS"/>
                <a:ea typeface="Trebuchet MS"/>
              </a:rPr>
              <a:t>ph</a:t>
            </a:r>
            <a:r>
              <a:rPr lang="vi-VN" altLang="zh-CN">
                <a:solidFill>
                  <a:srgbClr val="FE0000"/>
                </a:solidFill>
                <a:ea typeface="Arial"/>
              </a:rPr>
              <a:t>ụ</a:t>
            </a:r>
            <a:r>
              <a:rPr lang="vi-VN" altLang="zh-CN" smtClean="0">
                <a:solidFill>
                  <a:srgbClr val="FE0000"/>
                </a:solidFill>
                <a:latin typeface="Trebuchet MS"/>
                <a:ea typeface="Trebuchet MS"/>
              </a:rPr>
              <a:t>c.</a:t>
            </a:r>
            <a:r>
              <a:rPr lang="en-US" altLang="zh-CN" smtClean="0">
                <a:solidFill>
                  <a:srgbClr val="FE0000"/>
                </a:solidFill>
                <a:latin typeface="Trebuchet MS"/>
                <a:ea typeface="Trebuchet MS"/>
              </a:rPr>
              <a:t> =&gt; 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ea typeface="Trebuchet MS"/>
              </a:rPr>
              <a:t>Suy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ea typeface="Trebuchet MS"/>
              </a:rPr>
              <a:t>t</a:t>
            </a:r>
            <a:r>
              <a:rPr lang="vi-VN" altLang="zh-CN" smtClean="0">
                <a:solidFill>
                  <a:srgbClr val="3F3F3F"/>
                </a:solidFill>
                <a:ea typeface="Arial"/>
              </a:rPr>
              <a:t>ủ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ea typeface="Trebuchet MS"/>
              </a:rPr>
              <a:t>y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ea typeface="Trebuchet MS"/>
              </a:rPr>
              <a:t>x</a:t>
            </a:r>
            <a:r>
              <a:rPr lang="vi-VN" altLang="zh-CN" smtClean="0">
                <a:solidFill>
                  <a:srgbClr val="3F3F3F"/>
                </a:solidFill>
                <a:ea typeface="Arial"/>
              </a:rPr>
              <a:t>ươ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ea typeface="Trebuchet MS"/>
              </a:rPr>
              <a:t>ng;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ea typeface="Trebuchet MS"/>
              </a:rPr>
              <a:t>r</a:t>
            </a:r>
            <a:r>
              <a:rPr lang="vi-VN" altLang="zh-CN" smtClean="0">
                <a:solidFill>
                  <a:srgbClr val="3F3F3F"/>
                </a:solidFill>
                <a:ea typeface="Arial"/>
              </a:rPr>
              <a:t>ố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ea typeface="Trebuchet MS"/>
              </a:rPr>
              <a:t>i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ea typeface="Trebuchet MS"/>
              </a:rPr>
              <a:t>lo</a:t>
            </a:r>
            <a:r>
              <a:rPr lang="vi-VN" altLang="zh-CN" smtClean="0">
                <a:solidFill>
                  <a:srgbClr val="3F3F3F"/>
                </a:solidFill>
                <a:ea typeface="Arial"/>
              </a:rPr>
              <a:t>ạ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ea typeface="Trebuchet MS"/>
              </a:rPr>
              <a:t>n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ea typeface="Trebuchet MS"/>
              </a:rPr>
              <a:t>công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ea typeface="Trebuchet MS"/>
              </a:rPr>
              <a:t>th</a:t>
            </a:r>
            <a:r>
              <a:rPr lang="vi-VN" altLang="zh-CN" smtClean="0">
                <a:solidFill>
                  <a:srgbClr val="3F3F3F"/>
                </a:solidFill>
                <a:ea typeface="Arial"/>
              </a:rPr>
              <a:t>ứ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ea typeface="Trebuchet MS"/>
              </a:rPr>
              <a:t>c</a:t>
            </a:r>
            <a:r>
              <a:rPr lang="vi-VN" altLang="zh-CN" spc="44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ea typeface="Trebuchet MS"/>
              </a:rPr>
              <a:t>máu.</a:t>
            </a:r>
            <a:endParaRPr lang="vi-VN" altLang="zh-CN" smtClean="0">
              <a:solidFill>
                <a:srgbClr val="FE0000"/>
              </a:solidFill>
              <a:latin typeface="Trebuchet MS"/>
              <a:ea typeface="Trebuchet MS"/>
            </a:endParaRPr>
          </a:p>
          <a:p>
            <a:pPr>
              <a:lnSpc>
                <a:spcPts val="875"/>
              </a:lnSpc>
            </a:pPr>
            <a:endParaRPr lang="vi-VN" smtClean="0"/>
          </a:p>
          <a:p>
            <a:pPr indent="868933"/>
            <a:r>
              <a:rPr lang="vi-VN" altLang="zh-CN" smtClean="0">
                <a:solidFill>
                  <a:srgbClr val="FE0000"/>
                </a:solidFill>
                <a:latin typeface="Trebuchet MS"/>
                <a:ea typeface="Trebuchet MS"/>
              </a:rPr>
              <a:t>-</a:t>
            </a:r>
            <a:r>
              <a:rPr lang="vi-VN" altLang="zh-CN" spc="20" smtClean="0">
                <a:solidFill>
                  <a:srgbClr val="FE0000"/>
                </a:solidFill>
                <a:latin typeface="Trebuchet MS"/>
                <a:cs typeface="Trebuchet MS"/>
              </a:rPr>
              <a:t>  </a:t>
            </a:r>
            <a:r>
              <a:rPr lang="vi-VN" altLang="zh-CN" smtClean="0">
                <a:solidFill>
                  <a:srgbClr val="FE0000"/>
                </a:solidFill>
                <a:latin typeface="Trebuchet MS"/>
                <a:ea typeface="Trebuchet MS"/>
              </a:rPr>
              <a:t>H</a:t>
            </a:r>
            <a:r>
              <a:rPr lang="vi-VN" altLang="zh-CN">
                <a:solidFill>
                  <a:srgbClr val="FE0000"/>
                </a:solidFill>
                <a:ea typeface="Arial"/>
              </a:rPr>
              <a:t>ộ</a:t>
            </a:r>
            <a:r>
              <a:rPr lang="vi-VN" altLang="zh-CN" smtClean="0">
                <a:solidFill>
                  <a:srgbClr val="FE0000"/>
                </a:solidFill>
                <a:latin typeface="Trebuchet MS"/>
                <a:ea typeface="Trebuchet MS"/>
              </a:rPr>
              <a:t>i</a:t>
            </a:r>
            <a:r>
              <a:rPr lang="vi-VN" altLang="zh-CN" spc="3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vi-VN" altLang="zh-CN" smtClean="0">
                <a:solidFill>
                  <a:srgbClr val="FE0000"/>
                </a:solidFill>
                <a:latin typeface="Trebuchet MS"/>
                <a:ea typeface="Trebuchet MS"/>
              </a:rPr>
              <a:t>ch</a:t>
            </a:r>
            <a:r>
              <a:rPr lang="vi-VN" altLang="zh-CN">
                <a:solidFill>
                  <a:srgbClr val="FE0000"/>
                </a:solidFill>
                <a:ea typeface="Arial"/>
              </a:rPr>
              <a:t>ứ</a:t>
            </a:r>
            <a:r>
              <a:rPr lang="vi-VN" altLang="zh-CN" smtClean="0">
                <a:solidFill>
                  <a:srgbClr val="FE0000"/>
                </a:solidFill>
                <a:latin typeface="Trebuchet MS"/>
                <a:ea typeface="Trebuchet MS"/>
              </a:rPr>
              <a:t>ng</a:t>
            </a:r>
            <a:r>
              <a:rPr lang="vi-VN" altLang="zh-CN" spc="25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vi-VN" altLang="zh-CN" smtClean="0">
                <a:solidFill>
                  <a:srgbClr val="FE0000"/>
                </a:solidFill>
                <a:latin typeface="Trebuchet MS"/>
                <a:ea typeface="Trebuchet MS"/>
              </a:rPr>
              <a:t>xanh</a:t>
            </a:r>
            <a:r>
              <a:rPr lang="vi-VN" altLang="zh-CN" spc="2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vi-VN" altLang="zh-CN" smtClean="0">
                <a:solidFill>
                  <a:srgbClr val="FE0000"/>
                </a:solidFill>
                <a:latin typeface="Trebuchet MS"/>
                <a:ea typeface="Trebuchet MS"/>
              </a:rPr>
              <a:t>xám</a:t>
            </a:r>
            <a:r>
              <a:rPr lang="vi-VN" altLang="zh-CN" spc="25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vi-VN" altLang="zh-CN">
                <a:solidFill>
                  <a:srgbClr val="FE0000"/>
                </a:solidFill>
                <a:ea typeface="Arial"/>
              </a:rPr>
              <a:t>ở</a:t>
            </a:r>
            <a:r>
              <a:rPr lang="vi-VN" altLang="zh-CN" spc="25">
                <a:solidFill>
                  <a:srgbClr val="FE0000"/>
                </a:solidFill>
                <a:cs typeface="Arial"/>
              </a:rPr>
              <a:t> </a:t>
            </a:r>
            <a:r>
              <a:rPr lang="vi-VN" altLang="zh-CN" smtClean="0">
                <a:solidFill>
                  <a:srgbClr val="FE0000"/>
                </a:solidFill>
                <a:latin typeface="Trebuchet MS"/>
                <a:ea typeface="Trebuchet MS"/>
              </a:rPr>
              <a:t>tr</a:t>
            </a:r>
            <a:r>
              <a:rPr lang="vi-VN" altLang="zh-CN">
                <a:solidFill>
                  <a:srgbClr val="FE0000"/>
                </a:solidFill>
                <a:ea typeface="Arial"/>
              </a:rPr>
              <a:t>ẻ</a:t>
            </a:r>
            <a:r>
              <a:rPr lang="vi-VN" altLang="zh-CN" spc="20">
                <a:solidFill>
                  <a:srgbClr val="FE0000"/>
                </a:solidFill>
                <a:cs typeface="Arial"/>
              </a:rPr>
              <a:t> </a:t>
            </a:r>
            <a:r>
              <a:rPr lang="vi-VN" altLang="zh-CN" smtClean="0">
                <a:solidFill>
                  <a:srgbClr val="FE0000"/>
                </a:solidFill>
                <a:latin typeface="Trebuchet MS"/>
                <a:ea typeface="Trebuchet MS"/>
              </a:rPr>
              <a:t>s</a:t>
            </a:r>
            <a:r>
              <a:rPr lang="vi-VN" altLang="zh-CN">
                <a:solidFill>
                  <a:srgbClr val="FE0000"/>
                </a:solidFill>
                <a:ea typeface="Arial"/>
              </a:rPr>
              <a:t>ơ</a:t>
            </a:r>
            <a:r>
              <a:rPr lang="vi-VN" altLang="zh-CN" spc="20">
                <a:solidFill>
                  <a:srgbClr val="FE0000"/>
                </a:solidFill>
                <a:cs typeface="Arial"/>
              </a:rPr>
              <a:t> </a:t>
            </a:r>
            <a:r>
              <a:rPr lang="vi-VN" altLang="zh-CN" smtClean="0">
                <a:solidFill>
                  <a:srgbClr val="FE0000"/>
                </a:solidFill>
                <a:latin typeface="Trebuchet MS"/>
                <a:ea typeface="Trebuchet MS"/>
              </a:rPr>
              <a:t>sinh</a:t>
            </a:r>
            <a:r>
              <a:rPr lang="en-US" altLang="zh-CN" smtClean="0">
                <a:solidFill>
                  <a:srgbClr val="FE0000"/>
                </a:solidFill>
                <a:latin typeface="Trebuchet MS"/>
                <a:ea typeface="Trebuchet MS"/>
              </a:rPr>
              <a:t> =&gt; 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ea typeface="Trebuchet MS"/>
              </a:rPr>
              <a:t>Ph</a:t>
            </a:r>
            <a:r>
              <a:rPr lang="vi-VN" altLang="zh-CN" smtClean="0">
                <a:solidFill>
                  <a:srgbClr val="3F3F3F"/>
                </a:solidFill>
                <a:ea typeface="Arial"/>
              </a:rPr>
              <a:t>ụ</a:t>
            </a:r>
            <a:r>
              <a:rPr lang="vi-VN" altLang="zh-CN" smtClean="0">
                <a:solidFill>
                  <a:srgbClr val="3F3F3F"/>
                </a:solidFill>
                <a:cs typeface="Arial"/>
              </a:rPr>
              <a:t> 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ea typeface="Trebuchet MS"/>
              </a:rPr>
              <a:t>n</a:t>
            </a:r>
            <a:r>
              <a:rPr lang="vi-VN" altLang="zh-CN" smtClean="0">
                <a:solidFill>
                  <a:srgbClr val="3F3F3F"/>
                </a:solidFill>
                <a:ea typeface="Arial"/>
              </a:rPr>
              <a:t>ữ</a:t>
            </a:r>
            <a:r>
              <a:rPr lang="vi-VN" altLang="zh-CN" smtClean="0">
                <a:solidFill>
                  <a:srgbClr val="3F3F3F"/>
                </a:solidFill>
                <a:cs typeface="Arial"/>
              </a:rPr>
              <a:t> 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ea typeface="Trebuchet MS"/>
              </a:rPr>
              <a:t>mang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ea typeface="Trebuchet MS"/>
              </a:rPr>
              <a:t>thai,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ea typeface="Trebuchet MS"/>
              </a:rPr>
              <a:t>kỳ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ea typeface="Trebuchet MS"/>
              </a:rPr>
              <a:t>cho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ea typeface="Trebuchet MS"/>
              </a:rPr>
              <a:t>con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ea typeface="Trebuchet MS"/>
              </a:rPr>
              <a:t>bú;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mtClean="0">
                <a:solidFill>
                  <a:srgbClr val="3F3F3F"/>
                </a:solidFill>
                <a:latin typeface="Trebuchet MS"/>
                <a:cs typeface="Trebuchet MS"/>
              </a:rPr>
              <a:t>					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ea typeface="Trebuchet MS"/>
              </a:rPr>
              <a:t>Tr</a:t>
            </a:r>
            <a:r>
              <a:rPr lang="vi-VN" altLang="zh-CN" smtClean="0">
                <a:solidFill>
                  <a:srgbClr val="3F3F3F"/>
                </a:solidFill>
                <a:ea typeface="Arial"/>
              </a:rPr>
              <a:t>ẻ</a:t>
            </a:r>
            <a:r>
              <a:rPr lang="vi-VN" altLang="zh-CN" smtClean="0">
                <a:solidFill>
                  <a:srgbClr val="3F3F3F"/>
                </a:solidFill>
                <a:cs typeface="Arial"/>
              </a:rPr>
              <a:t> 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ea typeface="Trebuchet MS"/>
              </a:rPr>
              <a:t>em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ea typeface="Trebuchet MS"/>
              </a:rPr>
              <a:t>&lt;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ea typeface="Trebuchet MS"/>
              </a:rPr>
              <a:t>6</a:t>
            </a:r>
            <a:r>
              <a:rPr lang="vi-VN" altLang="zh-CN" spc="-204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vi-VN" altLang="zh-CN" smtClean="0">
                <a:solidFill>
                  <a:srgbClr val="3F3F3F"/>
                </a:solidFill>
                <a:latin typeface="Trebuchet MS"/>
                <a:ea typeface="Trebuchet MS"/>
              </a:rPr>
              <a:t>tháng</a:t>
            </a:r>
            <a:r>
              <a:rPr lang="en-US" altLang="zh-CN" smtClean="0">
                <a:solidFill>
                  <a:srgbClr val="3F3F3F"/>
                </a:solidFill>
                <a:latin typeface="Trebuchet MS"/>
                <a:ea typeface="Trebuchet MS"/>
              </a:rPr>
              <a:t> </a:t>
            </a:r>
            <a:r>
              <a:rPr lang="vi-VN" altLang="zh-CN" spc="-5" smtClean="0">
                <a:solidFill>
                  <a:srgbClr val="3F3F3F"/>
                </a:solidFill>
                <a:latin typeface="Trebuchet MS"/>
                <a:ea typeface="Trebuchet MS"/>
              </a:rPr>
              <a:t>tu</a:t>
            </a:r>
            <a:r>
              <a:rPr lang="vi-VN" altLang="zh-CN" spc="-5" smtClean="0">
                <a:solidFill>
                  <a:srgbClr val="3F3F3F"/>
                </a:solidFill>
                <a:ea typeface="Arial"/>
              </a:rPr>
              <a:t>ổ</a:t>
            </a:r>
            <a:r>
              <a:rPr lang="vi-VN" altLang="zh-CN" spc="-5" smtClean="0">
                <a:solidFill>
                  <a:srgbClr val="3F3F3F"/>
                </a:solidFill>
                <a:latin typeface="Trebuchet MS"/>
                <a:ea typeface="Trebuchet MS"/>
              </a:rPr>
              <a:t>i</a:t>
            </a:r>
          </a:p>
        </p:txBody>
      </p:sp>
      <p:sp>
        <p:nvSpPr>
          <p:cNvPr id="12" name="TextBox 112"/>
          <p:cNvSpPr txBox="1"/>
          <p:nvPr/>
        </p:nvSpPr>
        <p:spPr>
          <a:xfrm>
            <a:off x="228600" y="838200"/>
            <a:ext cx="22098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000" spc="-5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/>
                <a:ea typeface="Trebuchet MS"/>
              </a:rPr>
              <a:t>CLOR</a:t>
            </a:r>
            <a:r>
              <a:rPr lang="en-US" altLang="zh-CN" sz="2000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/>
                <a:ea typeface="Trebuchet MS"/>
              </a:rPr>
              <a:t>AMPHENICOL </a:t>
            </a:r>
            <a:endParaRPr lang="en-US" altLang="zh-CN" sz="2000" dirty="0">
              <a:solidFill>
                <a:schemeClr val="tx2">
                  <a:lumMod val="60000"/>
                  <a:lumOff val="40000"/>
                </a:schemeClr>
              </a:solidFill>
              <a:latin typeface="Trebuchet MS"/>
              <a:ea typeface="Trebuchet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600" y="1295400"/>
            <a:ext cx="21355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>
                <a:solidFill>
                  <a:schemeClr val="tx2">
                    <a:lumMod val="60000"/>
                    <a:lumOff val="40000"/>
                  </a:schemeClr>
                </a:solidFill>
                <a:latin typeface="Trebuchet MS"/>
                <a:ea typeface="Trebuchet MS"/>
              </a:rPr>
              <a:t>THIAMPHENICOL</a:t>
            </a:r>
            <a:endParaRPr lang="en-US" sz="200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2133600" cy="868362"/>
          </a:xfrm>
        </p:spPr>
        <p:txBody>
          <a:bodyPr>
            <a:noAutofit/>
          </a:bodyPr>
          <a:lstStyle/>
          <a:p>
            <a:r>
              <a:rPr lang="en-US" altLang="zh-CN" sz="5400" b="1" smtClean="0">
                <a:solidFill>
                  <a:srgbClr val="FF0000"/>
                </a:solidFill>
                <a:latin typeface="Arial"/>
                <a:ea typeface="Arial"/>
              </a:rPr>
              <a:t>cyclin</a:t>
            </a:r>
            <a:endParaRPr lang="en-US" sz="540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62200" y="838200"/>
            <a:ext cx="6781800" cy="1466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2916"/>
              </a:lnSpc>
            </a:pPr>
            <a:r>
              <a:rPr lang="en-US" altLang="zh-CN" sz="2400" b="1" smtClean="0">
                <a:solidFill>
                  <a:srgbClr val="3F3F3F"/>
                </a:solidFill>
                <a:latin typeface="Trebuchet MS"/>
                <a:ea typeface="Trebuchet MS"/>
              </a:rPr>
              <a:t>Đ</a:t>
            </a:r>
            <a:r>
              <a:rPr lang="en-US" altLang="zh-CN" sz="2400" b="1" smtClean="0">
                <a:solidFill>
                  <a:srgbClr val="3F3F3F"/>
                </a:solidFill>
                <a:latin typeface="Arial"/>
                <a:ea typeface="Arial"/>
              </a:rPr>
              <a:t>ặ</a:t>
            </a:r>
            <a:r>
              <a:rPr lang="en-US" altLang="zh-CN" sz="2400" b="1" smtClean="0">
                <a:solidFill>
                  <a:srgbClr val="3F3F3F"/>
                </a:solidFill>
                <a:latin typeface="Trebuchet MS"/>
                <a:ea typeface="Trebuchet MS"/>
              </a:rPr>
              <a:t>c</a:t>
            </a:r>
            <a:r>
              <a:rPr lang="en-US" altLang="zh-CN" sz="2400" b="1" spc="3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b="1" smtClean="0">
                <a:solidFill>
                  <a:srgbClr val="3F3F3F"/>
                </a:solidFill>
                <a:latin typeface="Trebuchet MS"/>
                <a:ea typeface="Trebuchet MS"/>
              </a:rPr>
              <a:t>đi</a:t>
            </a:r>
            <a:r>
              <a:rPr lang="en-US" altLang="zh-CN" sz="2400" b="1" smtClean="0">
                <a:solidFill>
                  <a:srgbClr val="3F3F3F"/>
                </a:solidFill>
                <a:latin typeface="Arial"/>
                <a:ea typeface="Arial"/>
              </a:rPr>
              <a:t>ể</a:t>
            </a:r>
            <a:r>
              <a:rPr lang="en-US" altLang="zh-CN" sz="2400" b="1" smtClean="0">
                <a:solidFill>
                  <a:srgbClr val="3F3F3F"/>
                </a:solidFill>
                <a:latin typeface="Trebuchet MS"/>
                <a:ea typeface="Trebuchet MS"/>
              </a:rPr>
              <a:t>m</a:t>
            </a:r>
            <a:r>
              <a:rPr lang="en-US" altLang="zh-CN" sz="2400" b="1" spc="34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b="1" smtClean="0">
                <a:solidFill>
                  <a:srgbClr val="3F3F3F"/>
                </a:solidFill>
                <a:latin typeface="Trebuchet MS"/>
                <a:ea typeface="Trebuchet MS"/>
              </a:rPr>
              <a:t>lý-hóa</a:t>
            </a:r>
            <a:r>
              <a:rPr lang="en-US" altLang="zh-CN" sz="2400" b="1" spc="34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b="1" smtClean="0">
                <a:solidFill>
                  <a:srgbClr val="3F3F3F"/>
                </a:solidFill>
                <a:latin typeface="Trebuchet MS"/>
                <a:ea typeface="Trebuchet MS"/>
              </a:rPr>
              <a:t>tính:</a:t>
            </a:r>
            <a:r>
              <a:rPr lang="en-US" altLang="zh-CN" sz="2400" b="1" spc="34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Trebuchet MS"/>
                <a:ea typeface="Trebuchet MS"/>
              </a:rPr>
              <a:t>-</a:t>
            </a:r>
            <a:r>
              <a:rPr lang="en-US" altLang="zh-CN" sz="24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Trebuchet MS"/>
                <a:ea typeface="Trebuchet MS"/>
              </a:rPr>
              <a:t>B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ộ</a:t>
            </a:r>
            <a:r>
              <a:rPr lang="en-US" altLang="zh-CN" sz="2400" b="1" smtClean="0">
                <a:solidFill>
                  <a:srgbClr val="FE0000"/>
                </a:solidFill>
                <a:latin typeface="Trebuchet MS"/>
                <a:ea typeface="Trebuchet MS"/>
              </a:rPr>
              <a:t>t</a:t>
            </a:r>
            <a:r>
              <a:rPr lang="en-US" altLang="zh-CN" sz="2400" b="1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Trebuchet MS"/>
                <a:ea typeface="Trebuchet MS"/>
              </a:rPr>
              <a:t>màu</a:t>
            </a:r>
            <a:r>
              <a:rPr lang="en-US" altLang="zh-CN" sz="2400" b="1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Trebuchet MS"/>
                <a:ea typeface="Trebuchet MS"/>
              </a:rPr>
              <a:t>vàng;</a:t>
            </a:r>
            <a:r>
              <a:rPr lang="en-US" altLang="zh-CN" sz="2400" b="1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Trebuchet MS"/>
                <a:ea typeface="Trebuchet MS"/>
              </a:rPr>
              <a:t>phát</a:t>
            </a:r>
            <a:r>
              <a:rPr lang="en-US" altLang="zh-CN" sz="2400" b="1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Trebuchet MS"/>
                <a:ea typeface="Trebuchet MS"/>
              </a:rPr>
              <a:t>huỳnh</a:t>
            </a:r>
            <a:r>
              <a:rPr lang="en-US" altLang="zh-CN" sz="2400" b="1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Trebuchet MS"/>
                <a:ea typeface="Trebuchet MS"/>
              </a:rPr>
              <a:t>quang</a:t>
            </a:r>
            <a:r>
              <a:rPr lang="en-US" altLang="zh-CN" sz="2400" b="1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Trebuchet MS"/>
                <a:ea typeface="Trebuchet MS"/>
              </a:rPr>
              <a:t>vàng</a:t>
            </a:r>
            <a:r>
              <a:rPr lang="en-US" altLang="zh-CN" sz="2400" b="1" spc="-125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Trebuchet MS"/>
                <a:ea typeface="Trebuchet MS"/>
              </a:rPr>
              <a:t>trong</a:t>
            </a:r>
            <a:r>
              <a:rPr lang="en-US" altLang="zh-CN" sz="2400" b="1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Trebuchet MS"/>
                <a:ea typeface="Trebuchet MS"/>
              </a:rPr>
              <a:t>ánh</a:t>
            </a:r>
            <a:r>
              <a:rPr lang="en-US" altLang="zh-CN" sz="2400" b="1" spc="-1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Trebuchet MS"/>
                <a:ea typeface="Trebuchet MS"/>
              </a:rPr>
              <a:t>sáng</a:t>
            </a:r>
            <a:r>
              <a:rPr lang="en-US" altLang="zh-CN" sz="2400" b="1" spc="-109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Trebuchet MS"/>
                <a:ea typeface="Trebuchet MS"/>
              </a:rPr>
              <a:t>UV.</a:t>
            </a:r>
          </a:p>
          <a:p>
            <a:pPr>
              <a:lnSpc>
                <a:spcPct val="92916"/>
              </a:lnSpc>
            </a:pP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- Tạo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phức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bền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với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các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ion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kim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loại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đa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trị: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Fe</a:t>
            </a:r>
            <a:r>
              <a:rPr lang="en-US" altLang="zh-CN" sz="1600" b="1" smtClean="0">
                <a:solidFill>
                  <a:srgbClr val="FE0000"/>
                </a:solidFill>
                <a:latin typeface="Arial"/>
                <a:ea typeface="Arial"/>
              </a:rPr>
              <a:t>3+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,</a:t>
            </a:r>
            <a:r>
              <a:rPr lang="en-US" altLang="zh-CN" sz="2400" b="1" spc="-129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Zn</a:t>
            </a:r>
            <a:r>
              <a:rPr lang="en-US" altLang="zh-CN" sz="1600" b="1" smtClean="0">
                <a:solidFill>
                  <a:srgbClr val="FE0000"/>
                </a:solidFill>
                <a:latin typeface="Arial"/>
                <a:ea typeface="Arial"/>
              </a:rPr>
              <a:t>2+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,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Cu</a:t>
            </a:r>
            <a:r>
              <a:rPr lang="en-US" altLang="zh-CN" sz="1600" b="1" spc="-5" smtClean="0">
                <a:solidFill>
                  <a:srgbClr val="FE0000"/>
                </a:solidFill>
                <a:latin typeface="Arial"/>
                <a:ea typeface="Arial"/>
              </a:rPr>
              <a:t>2+</a:t>
            </a:r>
            <a:r>
              <a:rPr lang="en-US" altLang="zh-CN" sz="2400" b="1" spc="-5" smtClean="0">
                <a:solidFill>
                  <a:srgbClr val="FE0000"/>
                </a:solidFill>
                <a:latin typeface="Arial"/>
                <a:ea typeface="Arial"/>
              </a:rPr>
              <a:t>...</a:t>
            </a:r>
            <a:endParaRPr lang="en-US" altLang="zh-CN" sz="2400" b="1" dirty="0">
              <a:solidFill>
                <a:srgbClr val="FE0000"/>
              </a:solidFill>
              <a:latin typeface="Trebuchet MS"/>
              <a:ea typeface="Trebuchet M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81940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Kháng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sinh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phổ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rộng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,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tác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dụng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trên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nhiều</a:t>
            </a:r>
            <a:r>
              <a:rPr lang="en-US" altLang="zh-CN" sz="2400" spc="5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VK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Gr(+),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Gr(-),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ưa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khí,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kị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khí,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xoắn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khuẩn,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VK</a:t>
            </a:r>
            <a:r>
              <a:rPr lang="en-US" altLang="zh-CN" sz="2400" b="1" spc="-50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nội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bào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,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ngoài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ra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còn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tác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dụng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trên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ea typeface="Arial"/>
              </a:rPr>
              <a:t>cả</a:t>
            </a:r>
            <a:r>
              <a:rPr lang="en-US" altLang="zh-CN" sz="24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virus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mắt</a:t>
            </a:r>
            <a:r>
              <a:rPr lang="en-US" altLang="zh-CN" sz="2400" b="1" spc="-55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hột,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sinh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vật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đơn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bào,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kí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sinh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trùng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sốt</a:t>
            </a:r>
            <a:r>
              <a:rPr lang="en-US" altLang="zh-CN" sz="2400" b="1" spc="-69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rét</a:t>
            </a:r>
            <a:endParaRPr lang="en-US" sz="2400"/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2133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00B0F0"/>
                </a:solidFill>
              </a:rPr>
              <a:t>Tetracylin</a:t>
            </a:r>
          </a:p>
          <a:p>
            <a:r>
              <a:rPr lang="en-US" sz="2800" b="1" smtClean="0">
                <a:solidFill>
                  <a:srgbClr val="00B0F0"/>
                </a:solidFill>
              </a:rPr>
              <a:t>Doxycilin</a:t>
            </a:r>
            <a:endParaRPr lang="en-US" sz="2800" b="1">
              <a:solidFill>
                <a:srgbClr val="00B0F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191000"/>
            <a:ext cx="9753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2295"/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Tác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dụng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không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mong</a:t>
            </a:r>
            <a:r>
              <a:rPr lang="en-US" altLang="zh-CN" sz="2400" b="1" spc="20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FE0000"/>
                </a:solidFill>
                <a:latin typeface="Arial"/>
                <a:ea typeface="Arial"/>
              </a:rPr>
              <a:t>muốn:</a:t>
            </a:r>
          </a:p>
          <a:p>
            <a:pPr hangingPunct="0">
              <a:lnSpc>
                <a:spcPct val="100416"/>
              </a:lnSpc>
            </a:pPr>
            <a:r>
              <a:rPr lang="en-US" altLang="zh-CN" sz="2400" smtClean="0">
                <a:solidFill>
                  <a:srgbClr val="000000"/>
                </a:solidFill>
                <a:latin typeface="Arial"/>
                <a:ea typeface="Arial"/>
              </a:rPr>
              <a:t>+</a:t>
            </a:r>
            <a:r>
              <a:rPr lang="en-US" altLang="zh-CN" sz="2400" spc="-25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000000"/>
                </a:solidFill>
                <a:latin typeface="Arial"/>
                <a:ea typeface="Arial"/>
              </a:rPr>
              <a:t>Các</a:t>
            </a:r>
            <a:r>
              <a:rPr lang="en-US" altLang="zh-CN" sz="2400" spc="-3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000000"/>
                </a:solidFill>
                <a:latin typeface="Arial"/>
                <a:ea typeface="Arial"/>
              </a:rPr>
              <a:t>Tetracylin</a:t>
            </a:r>
            <a:r>
              <a:rPr lang="en-US" altLang="zh-CN" sz="2400" spc="-3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000000"/>
                </a:solidFill>
                <a:latin typeface="Arial"/>
                <a:ea typeface="Arial"/>
              </a:rPr>
              <a:t>có</a:t>
            </a:r>
            <a:r>
              <a:rPr lang="en-US" altLang="zh-CN" sz="2400" spc="-3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mtClean="0">
                <a:solidFill>
                  <a:srgbClr val="000000"/>
                </a:solidFill>
                <a:latin typeface="Arial"/>
                <a:ea typeface="Arial"/>
              </a:rPr>
              <a:t>ái</a:t>
            </a:r>
            <a:r>
              <a:rPr lang="en-US" altLang="zh-CN" sz="2400" b="1" i="1" spc="-25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mtClean="0">
                <a:solidFill>
                  <a:srgbClr val="000000"/>
                </a:solidFill>
                <a:latin typeface="Arial"/>
                <a:ea typeface="Arial"/>
              </a:rPr>
              <a:t>lưc</a:t>
            </a:r>
            <a:r>
              <a:rPr lang="en-US" altLang="zh-CN" sz="2400" b="1" i="1" spc="-3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mtClean="0">
                <a:solidFill>
                  <a:srgbClr val="000000"/>
                </a:solidFill>
                <a:latin typeface="Arial"/>
                <a:ea typeface="Arial"/>
              </a:rPr>
              <a:t>cực</a:t>
            </a:r>
            <a:r>
              <a:rPr lang="en-US" altLang="zh-CN" sz="2400" b="1" i="1" spc="-3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mtClean="0">
                <a:solidFill>
                  <a:srgbClr val="000000"/>
                </a:solidFill>
                <a:latin typeface="Arial"/>
                <a:ea typeface="Arial"/>
              </a:rPr>
              <a:t>mạnh</a:t>
            </a:r>
            <a:r>
              <a:rPr lang="en-US" altLang="zh-CN" sz="2400" b="1" i="1" spc="-3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mtClean="0">
                <a:solidFill>
                  <a:srgbClr val="000000"/>
                </a:solidFill>
                <a:latin typeface="Arial"/>
                <a:ea typeface="Arial"/>
              </a:rPr>
              <a:t>với</a:t>
            </a:r>
            <a:r>
              <a:rPr lang="en-US" altLang="zh-CN" sz="2400" b="1" i="1" spc="-25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mtClean="0">
                <a:solidFill>
                  <a:srgbClr val="000000"/>
                </a:solidFill>
                <a:latin typeface="Arial"/>
                <a:ea typeface="Arial"/>
              </a:rPr>
              <a:t>calci</a:t>
            </a:r>
            <a:r>
              <a:rPr lang="en-US" altLang="zh-CN" sz="2400" b="1" i="1" spc="-3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mtClean="0">
                <a:solidFill>
                  <a:srgbClr val="000000"/>
                </a:solidFill>
                <a:latin typeface="Arial"/>
                <a:ea typeface="Arial"/>
              </a:rPr>
              <a:t>ở</a:t>
            </a:r>
            <a:r>
              <a:rPr lang="en-US" altLang="zh-CN" sz="2400" b="1" i="1" spc="-35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mtClean="0">
                <a:solidFill>
                  <a:srgbClr val="000000"/>
                </a:solidFill>
                <a:latin typeface="Arial"/>
                <a:ea typeface="Arial"/>
              </a:rPr>
              <a:t>tổ</a:t>
            </a:r>
            <a:r>
              <a:rPr lang="en-US" altLang="zh-CN" sz="2400" b="1" i="1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mtClean="0">
                <a:solidFill>
                  <a:srgbClr val="000000"/>
                </a:solidFill>
                <a:latin typeface="Arial"/>
                <a:ea typeface="Arial"/>
              </a:rPr>
              <a:t>chức</a:t>
            </a:r>
            <a:r>
              <a:rPr lang="en-US" altLang="zh-CN" sz="2400" b="1" i="1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mtClean="0">
                <a:solidFill>
                  <a:srgbClr val="000000"/>
                </a:solidFill>
                <a:latin typeface="Arial"/>
                <a:ea typeface="Arial"/>
              </a:rPr>
              <a:t>xương</a:t>
            </a:r>
          </a:p>
          <a:p>
            <a:r>
              <a:rPr lang="en-US" altLang="zh-CN" sz="2400" smtClean="0">
                <a:solidFill>
                  <a:srgbClr val="000000"/>
                </a:solidFill>
                <a:latin typeface="Arial"/>
                <a:ea typeface="Arial"/>
              </a:rPr>
              <a:t>+</a:t>
            </a:r>
            <a:r>
              <a:rPr lang="en-US" altLang="zh-CN" sz="24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mtClean="0">
                <a:solidFill>
                  <a:srgbClr val="000000"/>
                </a:solidFill>
                <a:latin typeface="Arial"/>
                <a:ea typeface="Arial"/>
              </a:rPr>
              <a:t>Độc</a:t>
            </a:r>
            <a:r>
              <a:rPr lang="en-US" altLang="zh-CN" sz="2400" b="1" i="1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mtClean="0">
                <a:solidFill>
                  <a:srgbClr val="000000"/>
                </a:solidFill>
                <a:latin typeface="Arial"/>
                <a:ea typeface="Arial"/>
              </a:rPr>
              <a:t>với</a:t>
            </a:r>
            <a:r>
              <a:rPr lang="en-US" altLang="zh-CN" sz="2400" b="1" i="1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mtClean="0">
                <a:solidFill>
                  <a:srgbClr val="000000"/>
                </a:solidFill>
                <a:latin typeface="Arial"/>
                <a:ea typeface="Arial"/>
              </a:rPr>
              <a:t>thận   </a:t>
            </a:r>
            <a:r>
              <a:rPr lang="en-US" altLang="zh-CN" sz="2400" smtClean="0">
                <a:solidFill>
                  <a:srgbClr val="000000"/>
                </a:solidFill>
                <a:latin typeface="Arial"/>
                <a:ea typeface="Arial"/>
              </a:rPr>
              <a:t>+</a:t>
            </a:r>
            <a:r>
              <a:rPr lang="en-US" altLang="zh-CN" sz="24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mtClean="0">
                <a:solidFill>
                  <a:srgbClr val="000000"/>
                </a:solidFill>
                <a:latin typeface="Arial"/>
                <a:ea typeface="Arial"/>
              </a:rPr>
              <a:t>Độc</a:t>
            </a:r>
            <a:r>
              <a:rPr lang="en-US" altLang="zh-CN" sz="2400" b="1" i="1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mtClean="0">
                <a:solidFill>
                  <a:srgbClr val="000000"/>
                </a:solidFill>
                <a:latin typeface="Arial"/>
                <a:ea typeface="Arial"/>
              </a:rPr>
              <a:t>với</a:t>
            </a:r>
            <a:r>
              <a:rPr lang="en-US" altLang="zh-CN" sz="2400" b="1" i="1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i="1" smtClean="0">
                <a:solidFill>
                  <a:srgbClr val="000000"/>
                </a:solidFill>
                <a:latin typeface="Arial"/>
                <a:ea typeface="Arial"/>
              </a:rPr>
              <a:t>gan   </a:t>
            </a:r>
            <a:r>
              <a:rPr lang="en-US" altLang="zh-CN" sz="2400" smtClean="0">
                <a:solidFill>
                  <a:srgbClr val="000000"/>
                </a:solidFill>
                <a:latin typeface="Arial"/>
                <a:ea typeface="Arial"/>
              </a:rPr>
              <a:t>+</a:t>
            </a:r>
            <a:r>
              <a:rPr lang="en-US" altLang="zh-CN" sz="24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000000"/>
                </a:solidFill>
                <a:latin typeface="Arial"/>
                <a:ea typeface="Arial"/>
              </a:rPr>
              <a:t>Gây</a:t>
            </a:r>
            <a:r>
              <a:rPr lang="en-US" altLang="zh-CN" sz="2400" b="1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000000"/>
                </a:solidFill>
                <a:latin typeface="Arial"/>
                <a:ea typeface="Arial"/>
              </a:rPr>
              <a:t>rối</a:t>
            </a:r>
            <a:r>
              <a:rPr lang="en-US" altLang="zh-CN" sz="2400" b="1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000000"/>
                </a:solidFill>
                <a:latin typeface="Arial"/>
                <a:ea typeface="Arial"/>
              </a:rPr>
              <a:t>loạn</a:t>
            </a:r>
            <a:r>
              <a:rPr lang="en-US" altLang="zh-CN" sz="2400" b="1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000000"/>
                </a:solidFill>
                <a:latin typeface="Arial"/>
                <a:ea typeface="Arial"/>
              </a:rPr>
              <a:t>đường</a:t>
            </a:r>
            <a:r>
              <a:rPr lang="en-US" altLang="zh-CN" sz="2400" b="1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000000"/>
                </a:solidFill>
                <a:latin typeface="Arial"/>
                <a:ea typeface="Arial"/>
              </a:rPr>
              <a:t>tiêu</a:t>
            </a:r>
            <a:r>
              <a:rPr lang="en-US" altLang="zh-CN" sz="2400" b="1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b="1" smtClean="0">
                <a:solidFill>
                  <a:srgbClr val="000000"/>
                </a:solidFill>
                <a:latin typeface="Arial"/>
                <a:ea typeface="Arial"/>
              </a:rPr>
              <a:t>hóa</a:t>
            </a:r>
            <a:endParaRPr lang="en-US" sz="2400"/>
          </a:p>
        </p:txBody>
      </p:sp>
      <p:sp>
        <p:nvSpPr>
          <p:cNvPr id="8" name="Rectangle 7"/>
          <p:cNvSpPr/>
          <p:nvPr/>
        </p:nvSpPr>
        <p:spPr>
          <a:xfrm>
            <a:off x="0" y="5657671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b="1" i="1" smtClean="0">
                <a:solidFill>
                  <a:srgbClr val="3F3F3F"/>
                </a:solidFill>
                <a:latin typeface="Trebuchet MS"/>
                <a:ea typeface="Trebuchet MS"/>
              </a:rPr>
              <a:t>Ch</a:t>
            </a:r>
            <a:r>
              <a:rPr lang="en-US" altLang="zh-CN" sz="3600" b="1" i="1" smtClean="0">
                <a:solidFill>
                  <a:srgbClr val="3F3F3F"/>
                </a:solidFill>
                <a:latin typeface="Arial"/>
                <a:ea typeface="Arial"/>
              </a:rPr>
              <a:t>ỉ</a:t>
            </a:r>
            <a:r>
              <a:rPr lang="en-US" altLang="zh-CN" sz="3600" b="1" i="1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3600" b="1" i="1" smtClean="0">
                <a:solidFill>
                  <a:srgbClr val="3F3F3F"/>
                </a:solidFill>
                <a:latin typeface="Trebuchet MS"/>
                <a:ea typeface="Trebuchet MS"/>
              </a:rPr>
              <a:t>đ</a:t>
            </a:r>
            <a:r>
              <a:rPr lang="en-US" altLang="zh-CN" sz="3600" b="1" i="1" smtClean="0">
                <a:solidFill>
                  <a:srgbClr val="3F3F3F"/>
                </a:solidFill>
                <a:latin typeface="Arial"/>
                <a:ea typeface="Arial"/>
              </a:rPr>
              <a:t>ị</a:t>
            </a:r>
            <a:r>
              <a:rPr lang="en-US" altLang="zh-CN" sz="3600" b="1" i="1" smtClean="0">
                <a:solidFill>
                  <a:srgbClr val="3F3F3F"/>
                </a:solidFill>
                <a:latin typeface="Trebuchet MS"/>
                <a:ea typeface="Trebuchet MS"/>
              </a:rPr>
              <a:t>nh:</a:t>
            </a:r>
            <a:r>
              <a:rPr lang="en-US" altLang="zh-CN" sz="3600" b="1" i="1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3600" smtClean="0">
                <a:solidFill>
                  <a:srgbClr val="FE0000"/>
                </a:solidFill>
                <a:latin typeface="Trebuchet MS"/>
                <a:ea typeface="Trebuchet MS"/>
              </a:rPr>
              <a:t>Do</a:t>
            </a:r>
            <a:r>
              <a:rPr lang="en-US" altLang="zh-CN" sz="36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3600" smtClean="0">
                <a:solidFill>
                  <a:srgbClr val="FE0000"/>
                </a:solidFill>
                <a:latin typeface="Trebuchet MS"/>
                <a:ea typeface="Trebuchet MS"/>
              </a:rPr>
              <a:t>tác</a:t>
            </a:r>
            <a:r>
              <a:rPr lang="en-US" altLang="zh-CN" sz="36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3600" smtClean="0">
                <a:solidFill>
                  <a:srgbClr val="FE0000"/>
                </a:solidFill>
                <a:latin typeface="Trebuchet MS"/>
                <a:ea typeface="Trebuchet MS"/>
              </a:rPr>
              <a:t>d</a:t>
            </a:r>
            <a:r>
              <a:rPr lang="en-US" altLang="zh-CN" sz="3600" smtClean="0">
                <a:solidFill>
                  <a:srgbClr val="FE0000"/>
                </a:solidFill>
                <a:latin typeface="Arial"/>
                <a:ea typeface="Arial"/>
              </a:rPr>
              <a:t>ụ</a:t>
            </a:r>
            <a:r>
              <a:rPr lang="en-US" altLang="zh-CN" sz="3600" smtClean="0">
                <a:solidFill>
                  <a:srgbClr val="FE0000"/>
                </a:solidFill>
                <a:latin typeface="Trebuchet MS"/>
                <a:ea typeface="Trebuchet MS"/>
              </a:rPr>
              <a:t>ng</a:t>
            </a:r>
            <a:r>
              <a:rPr lang="en-US" altLang="zh-CN" sz="36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3600" smtClean="0">
                <a:solidFill>
                  <a:srgbClr val="FE0000"/>
                </a:solidFill>
                <a:latin typeface="Trebuchet MS"/>
                <a:ea typeface="Trebuchet MS"/>
              </a:rPr>
              <a:t>ph</a:t>
            </a:r>
            <a:r>
              <a:rPr lang="en-US" altLang="zh-CN" sz="3600" smtClean="0">
                <a:solidFill>
                  <a:srgbClr val="FE0000"/>
                </a:solidFill>
                <a:latin typeface="Arial"/>
                <a:ea typeface="Arial"/>
              </a:rPr>
              <a:t>ụ</a:t>
            </a:r>
            <a:r>
              <a:rPr lang="en-US" altLang="zh-CN" sz="3600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3600" smtClean="0">
                <a:solidFill>
                  <a:srgbClr val="FE0000"/>
                </a:solidFill>
                <a:latin typeface="Trebuchet MS"/>
                <a:ea typeface="Trebuchet MS"/>
              </a:rPr>
              <a:t>v</a:t>
            </a:r>
            <a:r>
              <a:rPr lang="en-US" altLang="zh-CN" sz="3600" smtClean="0">
                <a:solidFill>
                  <a:srgbClr val="FE0000"/>
                </a:solidFill>
                <a:latin typeface="Arial"/>
                <a:ea typeface="Arial"/>
              </a:rPr>
              <a:t>ớ</a:t>
            </a:r>
            <a:r>
              <a:rPr lang="en-US" altLang="zh-CN" sz="3600" smtClean="0">
                <a:solidFill>
                  <a:srgbClr val="FE0000"/>
                </a:solidFill>
                <a:latin typeface="Trebuchet MS"/>
                <a:ea typeface="Trebuchet MS"/>
              </a:rPr>
              <a:t>i</a:t>
            </a:r>
            <a:r>
              <a:rPr lang="en-US" altLang="zh-CN" sz="36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3600" smtClean="0">
                <a:solidFill>
                  <a:srgbClr val="FE0000"/>
                </a:solidFill>
                <a:latin typeface="Trebuchet MS"/>
                <a:ea typeface="Trebuchet MS"/>
              </a:rPr>
              <a:t>x</a:t>
            </a:r>
            <a:r>
              <a:rPr lang="en-US" altLang="zh-CN" sz="3600" smtClean="0">
                <a:solidFill>
                  <a:srgbClr val="FE0000"/>
                </a:solidFill>
                <a:latin typeface="Arial"/>
                <a:ea typeface="Arial"/>
              </a:rPr>
              <a:t>ươ</a:t>
            </a:r>
            <a:r>
              <a:rPr lang="en-US" altLang="zh-CN" sz="3600" smtClean="0">
                <a:solidFill>
                  <a:srgbClr val="FE0000"/>
                </a:solidFill>
                <a:latin typeface="Trebuchet MS"/>
                <a:ea typeface="Trebuchet MS"/>
              </a:rPr>
              <a:t>ng,</a:t>
            </a:r>
            <a:r>
              <a:rPr lang="en-US" altLang="zh-CN" sz="36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3600" smtClean="0">
                <a:solidFill>
                  <a:srgbClr val="FE0000"/>
                </a:solidFill>
                <a:latin typeface="Trebuchet MS"/>
                <a:ea typeface="Trebuchet MS"/>
              </a:rPr>
              <a:t>răng</a:t>
            </a:r>
            <a:r>
              <a:rPr lang="en-US" altLang="zh-CN" sz="36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3600" smtClean="0">
                <a:solidFill>
                  <a:srgbClr val="FE0000"/>
                </a:solidFill>
                <a:latin typeface="Trebuchet MS"/>
                <a:ea typeface="Trebuchet MS"/>
              </a:rPr>
              <a:t>và</a:t>
            </a:r>
            <a:r>
              <a:rPr lang="en-US" altLang="zh-CN" sz="36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3600" smtClean="0">
                <a:solidFill>
                  <a:srgbClr val="FE0000"/>
                </a:solidFill>
                <a:latin typeface="Trebuchet MS"/>
                <a:ea typeface="Trebuchet MS"/>
              </a:rPr>
              <a:t>th</a:t>
            </a:r>
            <a:r>
              <a:rPr lang="en-US" altLang="zh-CN" sz="3600" smtClean="0">
                <a:solidFill>
                  <a:srgbClr val="FE0000"/>
                </a:solidFill>
                <a:latin typeface="Arial"/>
                <a:ea typeface="Arial"/>
              </a:rPr>
              <a:t>ậ</a:t>
            </a:r>
            <a:r>
              <a:rPr lang="en-US" altLang="zh-CN" sz="3600" smtClean="0">
                <a:solidFill>
                  <a:srgbClr val="FE0000"/>
                </a:solidFill>
                <a:latin typeface="Trebuchet MS"/>
                <a:ea typeface="Trebuchet MS"/>
              </a:rPr>
              <a:t>n</a:t>
            </a:r>
            <a:r>
              <a:rPr lang="en-US" altLang="zh-CN" sz="36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3600" smtClean="0">
                <a:solidFill>
                  <a:srgbClr val="FE0000"/>
                </a:solidFill>
                <a:latin typeface="Trebuchet MS"/>
                <a:ea typeface="Trebuchet MS"/>
              </a:rPr>
              <a:t>nên</a:t>
            </a:r>
            <a:r>
              <a:rPr lang="en-US" altLang="zh-CN" sz="3600" spc="85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3600" smtClean="0">
                <a:solidFill>
                  <a:srgbClr val="FE0000"/>
                </a:solidFill>
                <a:latin typeface="Trebuchet MS"/>
                <a:ea typeface="Trebuchet MS"/>
              </a:rPr>
              <a:t>s</a:t>
            </a:r>
            <a:r>
              <a:rPr lang="en-US" altLang="zh-CN" sz="3600" smtClean="0">
                <a:solidFill>
                  <a:srgbClr val="FE0000"/>
                </a:solidFill>
                <a:latin typeface="Arial"/>
                <a:ea typeface="Arial"/>
              </a:rPr>
              <a:t>ử</a:t>
            </a:r>
            <a:r>
              <a:rPr lang="en-US" altLang="zh-CN" sz="3600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3600" smtClean="0">
                <a:solidFill>
                  <a:srgbClr val="FE0000"/>
                </a:solidFill>
                <a:latin typeface="Trebuchet MS"/>
                <a:ea typeface="Trebuchet MS"/>
              </a:rPr>
              <a:t>d</a:t>
            </a:r>
            <a:r>
              <a:rPr lang="en-US" altLang="zh-CN" sz="3600" smtClean="0">
                <a:solidFill>
                  <a:srgbClr val="FE0000"/>
                </a:solidFill>
                <a:latin typeface="Arial"/>
                <a:ea typeface="Arial"/>
              </a:rPr>
              <a:t>ụ</a:t>
            </a:r>
            <a:r>
              <a:rPr lang="en-US" altLang="zh-CN" sz="3600" smtClean="0">
                <a:solidFill>
                  <a:srgbClr val="FE0000"/>
                </a:solidFill>
                <a:latin typeface="Trebuchet MS"/>
                <a:ea typeface="Trebuchet MS"/>
              </a:rPr>
              <a:t>ng</a:t>
            </a:r>
            <a:r>
              <a:rPr lang="en-US" altLang="zh-CN" sz="36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3600" smtClean="0">
                <a:solidFill>
                  <a:srgbClr val="FE0000"/>
                </a:solidFill>
                <a:latin typeface="Trebuchet MS"/>
                <a:ea typeface="Trebuchet MS"/>
              </a:rPr>
              <a:t>ch</a:t>
            </a:r>
            <a:r>
              <a:rPr lang="en-US" altLang="zh-CN" sz="3600" smtClean="0">
                <a:solidFill>
                  <a:srgbClr val="FE0000"/>
                </a:solidFill>
                <a:latin typeface="Arial"/>
                <a:ea typeface="Arial"/>
              </a:rPr>
              <a:t>ỉ</a:t>
            </a:r>
            <a:r>
              <a:rPr lang="en-US" altLang="zh-CN" sz="3600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3600" smtClean="0">
                <a:solidFill>
                  <a:srgbClr val="FE0000"/>
                </a:solidFill>
                <a:latin typeface="Trebuchet MS"/>
                <a:ea typeface="Trebuchet MS"/>
              </a:rPr>
              <a:t>h</a:t>
            </a:r>
            <a:r>
              <a:rPr lang="en-US" altLang="zh-CN" sz="3600" smtClean="0">
                <a:solidFill>
                  <a:srgbClr val="FE0000"/>
                </a:solidFill>
                <a:latin typeface="Arial"/>
                <a:ea typeface="Arial"/>
              </a:rPr>
              <a:t>ạ</a:t>
            </a:r>
            <a:r>
              <a:rPr lang="en-US" altLang="zh-CN" sz="3600" smtClean="0">
                <a:solidFill>
                  <a:srgbClr val="FE0000"/>
                </a:solidFill>
                <a:latin typeface="Trebuchet MS"/>
                <a:ea typeface="Trebuchet MS"/>
              </a:rPr>
              <a:t>n</a:t>
            </a:r>
            <a:r>
              <a:rPr lang="en-US" altLang="zh-CN" sz="3600" spc="3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3600" smtClean="0">
                <a:solidFill>
                  <a:srgbClr val="FE0000"/>
                </a:solidFill>
                <a:latin typeface="Trebuchet MS"/>
                <a:ea typeface="Trebuchet MS"/>
              </a:rPr>
              <a:t>ch</a:t>
            </a:r>
            <a:r>
              <a:rPr lang="en-US" altLang="zh-CN" sz="3600" smtClean="0">
                <a:solidFill>
                  <a:srgbClr val="FE0000"/>
                </a:solidFill>
                <a:latin typeface="Arial"/>
                <a:ea typeface="Arial"/>
              </a:rPr>
              <a:t>ế</a:t>
            </a:r>
            <a:r>
              <a:rPr lang="en-US" altLang="zh-CN" sz="3600" smtClean="0">
                <a:solidFill>
                  <a:srgbClr val="FE0000"/>
                </a:solidFill>
                <a:latin typeface="Trebuchet MS"/>
                <a:ea typeface="Trebuchet MS"/>
              </a:rPr>
              <a:t>.</a:t>
            </a:r>
            <a:endParaRPr lang="en-US" sz="3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2514600" cy="792162"/>
          </a:xfrm>
        </p:spPr>
        <p:txBody>
          <a:bodyPr>
            <a:normAutofit fontScale="90000"/>
          </a:bodyPr>
          <a:lstStyle/>
          <a:p>
            <a:r>
              <a:rPr lang="en-US" altLang="zh-CN" b="1" smtClean="0">
                <a:solidFill>
                  <a:srgbClr val="FF0000"/>
                </a:solidFill>
                <a:latin typeface="Arial"/>
                <a:ea typeface="Arial"/>
              </a:rPr>
              <a:t>Aminosid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85800"/>
            <a:ext cx="9144000" cy="157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67030"/>
            <a:r>
              <a:rPr lang="vi-VN" altLang="zh-CN" sz="2400" b="1">
                <a:solidFill>
                  <a:srgbClr val="0070C0"/>
                </a:solidFill>
                <a:ea typeface="Arial"/>
              </a:rPr>
              <a:t>Gentamycin,Tobramycin,</a:t>
            </a:r>
            <a:r>
              <a:rPr lang="vi-VN" altLang="zh-CN" sz="2400" b="1">
                <a:solidFill>
                  <a:srgbClr val="FFC000"/>
                </a:solidFill>
                <a:ea typeface="Arial"/>
              </a:rPr>
              <a:t>Amikacin</a:t>
            </a:r>
            <a:r>
              <a:rPr lang="vi-VN" altLang="zh-CN" sz="2400" b="1">
                <a:solidFill>
                  <a:srgbClr val="000000"/>
                </a:solidFill>
                <a:cs typeface="Arial"/>
              </a:rPr>
              <a:t> </a:t>
            </a:r>
            <a:r>
              <a:rPr lang="vi-VN" altLang="zh-CN" sz="2400">
                <a:solidFill>
                  <a:srgbClr val="000000"/>
                </a:solidFill>
                <a:ea typeface="Arial"/>
              </a:rPr>
              <a:t>:</a:t>
            </a:r>
            <a:r>
              <a:rPr lang="vi-VN" altLang="zh-CN" sz="2400">
                <a:solidFill>
                  <a:srgbClr val="000000"/>
                </a:solidFill>
                <a:cs typeface="Arial"/>
              </a:rPr>
              <a:t> </a:t>
            </a:r>
            <a:r>
              <a:rPr lang="vi-VN" altLang="zh-CN" sz="2400">
                <a:solidFill>
                  <a:srgbClr val="000000"/>
                </a:solidFill>
                <a:ea typeface="Arial"/>
              </a:rPr>
              <a:t>được</a:t>
            </a:r>
            <a:r>
              <a:rPr lang="vi-VN" altLang="zh-CN" sz="2400">
                <a:solidFill>
                  <a:srgbClr val="000000"/>
                </a:solidFill>
                <a:cs typeface="Arial"/>
              </a:rPr>
              <a:t> </a:t>
            </a:r>
            <a:r>
              <a:rPr lang="vi-VN" altLang="zh-CN" sz="2400">
                <a:solidFill>
                  <a:srgbClr val="000000"/>
                </a:solidFill>
                <a:ea typeface="Arial"/>
              </a:rPr>
              <a:t>dùng</a:t>
            </a:r>
            <a:r>
              <a:rPr lang="vi-VN" altLang="zh-CN" sz="2400" spc="-195">
                <a:solidFill>
                  <a:srgbClr val="000000"/>
                </a:solidFill>
                <a:cs typeface="Arial"/>
              </a:rPr>
              <a:t> </a:t>
            </a:r>
            <a:r>
              <a:rPr lang="vi-VN" altLang="zh-CN" sz="2400">
                <a:solidFill>
                  <a:srgbClr val="000000"/>
                </a:solidFill>
                <a:ea typeface="Arial"/>
              </a:rPr>
              <a:t>rộng</a:t>
            </a:r>
          </a:p>
          <a:p>
            <a:pPr indent="167030"/>
            <a:r>
              <a:rPr lang="vi-VN" altLang="zh-CN" sz="2400">
                <a:solidFill>
                  <a:srgbClr val="000000"/>
                </a:solidFill>
                <a:ea typeface="Arial"/>
              </a:rPr>
              <a:t>rãi</a:t>
            </a:r>
            <a:r>
              <a:rPr lang="vi-VN" altLang="zh-CN" sz="2400">
                <a:solidFill>
                  <a:srgbClr val="000000"/>
                </a:solidFill>
                <a:cs typeface="Arial"/>
              </a:rPr>
              <a:t> </a:t>
            </a:r>
            <a:r>
              <a:rPr lang="vi-VN" altLang="zh-CN" sz="2400">
                <a:solidFill>
                  <a:srgbClr val="000000"/>
                </a:solidFill>
                <a:ea typeface="Arial"/>
              </a:rPr>
              <a:t>nhất</a:t>
            </a:r>
            <a:r>
              <a:rPr lang="vi-VN" altLang="zh-CN" sz="2400">
                <a:solidFill>
                  <a:srgbClr val="000000"/>
                </a:solidFill>
                <a:cs typeface="Arial"/>
              </a:rPr>
              <a:t> </a:t>
            </a:r>
            <a:r>
              <a:rPr lang="vi-VN" altLang="zh-CN" sz="2400">
                <a:solidFill>
                  <a:srgbClr val="000000"/>
                </a:solidFill>
                <a:ea typeface="Arial"/>
              </a:rPr>
              <a:t>trong</a:t>
            </a:r>
            <a:r>
              <a:rPr lang="vi-VN" altLang="zh-CN" sz="2400">
                <a:solidFill>
                  <a:srgbClr val="000000"/>
                </a:solidFill>
                <a:cs typeface="Arial"/>
              </a:rPr>
              <a:t> </a:t>
            </a:r>
            <a:r>
              <a:rPr lang="vi-VN" altLang="zh-CN" sz="2400">
                <a:solidFill>
                  <a:srgbClr val="000000"/>
                </a:solidFill>
                <a:ea typeface="Arial"/>
              </a:rPr>
              <a:t>nhóm</a:t>
            </a:r>
            <a:r>
              <a:rPr lang="vi-VN" altLang="zh-CN" sz="2400" spc="-150">
                <a:solidFill>
                  <a:srgbClr val="000000"/>
                </a:solidFill>
                <a:cs typeface="Arial"/>
              </a:rPr>
              <a:t> </a:t>
            </a:r>
            <a:r>
              <a:rPr lang="vi-VN" altLang="zh-CN" sz="2400">
                <a:solidFill>
                  <a:srgbClr val="000000"/>
                </a:solidFill>
                <a:ea typeface="Arial"/>
              </a:rPr>
              <a:t>Aminosid.</a:t>
            </a:r>
          </a:p>
          <a:p>
            <a:pPr marL="167030" hangingPunct="0">
              <a:lnSpc>
                <a:spcPct val="100833"/>
              </a:lnSpc>
            </a:pPr>
            <a:r>
              <a:rPr lang="vi-VN" altLang="zh-CN" sz="2400" b="1">
                <a:solidFill>
                  <a:srgbClr val="0070C0"/>
                </a:solidFill>
                <a:ea typeface="Arial"/>
              </a:rPr>
              <a:t>Neomycin</a:t>
            </a:r>
            <a:r>
              <a:rPr lang="vi-VN" altLang="zh-CN" sz="2400" b="1">
                <a:solidFill>
                  <a:srgbClr val="0070C0"/>
                </a:solidFill>
                <a:cs typeface="Arial"/>
              </a:rPr>
              <a:t> </a:t>
            </a:r>
            <a:r>
              <a:rPr lang="vi-VN" altLang="zh-CN" sz="2400" b="1">
                <a:solidFill>
                  <a:srgbClr val="0070C0"/>
                </a:solidFill>
                <a:ea typeface="Arial"/>
              </a:rPr>
              <a:t>và</a:t>
            </a:r>
            <a:r>
              <a:rPr lang="vi-VN" altLang="zh-CN" sz="2400" b="1">
                <a:solidFill>
                  <a:srgbClr val="0070C0"/>
                </a:solidFill>
                <a:cs typeface="Arial"/>
              </a:rPr>
              <a:t> </a:t>
            </a:r>
            <a:r>
              <a:rPr lang="vi-VN" altLang="zh-CN" sz="2400" b="1">
                <a:solidFill>
                  <a:srgbClr val="0070C0"/>
                </a:solidFill>
                <a:ea typeface="Arial"/>
              </a:rPr>
              <a:t>Kanamycin</a:t>
            </a:r>
            <a:r>
              <a:rPr lang="vi-VN" altLang="zh-CN" sz="2400">
                <a:solidFill>
                  <a:srgbClr val="000000"/>
                </a:solidFill>
                <a:ea typeface="Arial"/>
              </a:rPr>
              <a:t>:</a:t>
            </a:r>
            <a:r>
              <a:rPr lang="vi-VN" altLang="zh-CN" sz="2400">
                <a:solidFill>
                  <a:srgbClr val="000000"/>
                </a:solidFill>
                <a:cs typeface="Arial"/>
              </a:rPr>
              <a:t> </a:t>
            </a:r>
            <a:r>
              <a:rPr lang="vi-VN" altLang="zh-CN" sz="2400">
                <a:solidFill>
                  <a:srgbClr val="000000"/>
                </a:solidFill>
                <a:ea typeface="Arial"/>
              </a:rPr>
              <a:t>hiện</a:t>
            </a:r>
            <a:r>
              <a:rPr lang="vi-VN" altLang="zh-CN" sz="2400">
                <a:solidFill>
                  <a:srgbClr val="000000"/>
                </a:solidFill>
                <a:cs typeface="Arial"/>
              </a:rPr>
              <a:t> </a:t>
            </a:r>
            <a:r>
              <a:rPr lang="vi-VN" altLang="zh-CN" sz="2400">
                <a:solidFill>
                  <a:srgbClr val="000000"/>
                </a:solidFill>
                <a:ea typeface="Arial"/>
              </a:rPr>
              <a:t>nay</a:t>
            </a:r>
            <a:r>
              <a:rPr lang="vi-VN" altLang="zh-CN" sz="2400">
                <a:solidFill>
                  <a:srgbClr val="000000"/>
                </a:solidFill>
                <a:cs typeface="Arial"/>
              </a:rPr>
              <a:t> </a:t>
            </a:r>
            <a:r>
              <a:rPr lang="vi-VN" altLang="zh-CN" sz="2400">
                <a:solidFill>
                  <a:srgbClr val="000000"/>
                </a:solidFill>
                <a:ea typeface="Arial"/>
              </a:rPr>
              <a:t>chỉ</a:t>
            </a:r>
            <a:r>
              <a:rPr lang="vi-VN" altLang="zh-CN" sz="2400">
                <a:solidFill>
                  <a:srgbClr val="000000"/>
                </a:solidFill>
                <a:cs typeface="Arial"/>
              </a:rPr>
              <a:t> </a:t>
            </a:r>
            <a:r>
              <a:rPr lang="vi-VN" altLang="zh-CN" sz="2400">
                <a:solidFill>
                  <a:srgbClr val="000000"/>
                </a:solidFill>
                <a:ea typeface="Arial"/>
              </a:rPr>
              <a:t>được</a:t>
            </a:r>
            <a:r>
              <a:rPr lang="vi-VN" altLang="zh-CN" sz="2400">
                <a:solidFill>
                  <a:srgbClr val="000000"/>
                </a:solidFill>
                <a:cs typeface="Arial"/>
              </a:rPr>
              <a:t> </a:t>
            </a:r>
            <a:r>
              <a:rPr lang="vi-VN" altLang="zh-CN" sz="2400">
                <a:solidFill>
                  <a:srgbClr val="000000"/>
                </a:solidFill>
                <a:ea typeface="Arial"/>
              </a:rPr>
              <a:t>dùng</a:t>
            </a:r>
            <a:r>
              <a:rPr lang="vi-VN" altLang="zh-CN" sz="2400" spc="-34">
                <a:solidFill>
                  <a:srgbClr val="000000"/>
                </a:solidFill>
                <a:cs typeface="Arial"/>
              </a:rPr>
              <a:t> </a:t>
            </a:r>
            <a:r>
              <a:rPr lang="vi-VN" altLang="zh-CN" sz="2400">
                <a:solidFill>
                  <a:srgbClr val="000000"/>
                </a:solidFill>
                <a:ea typeface="Arial"/>
              </a:rPr>
              <a:t>tại</a:t>
            </a:r>
            <a:r>
              <a:rPr lang="vi-VN" altLang="zh-CN" sz="2400">
                <a:solidFill>
                  <a:srgbClr val="000000"/>
                </a:solidFill>
                <a:cs typeface="Arial"/>
              </a:rPr>
              <a:t> </a:t>
            </a:r>
            <a:r>
              <a:rPr lang="vi-VN" sz="2400" smtClean="0"/>
              <a:t/>
            </a:r>
            <a:br>
              <a:rPr lang="vi-VN" sz="2400" smtClean="0"/>
            </a:br>
            <a:r>
              <a:rPr lang="vi-VN" altLang="zh-CN" sz="2400">
                <a:solidFill>
                  <a:srgbClr val="000000"/>
                </a:solidFill>
                <a:ea typeface="Arial"/>
              </a:rPr>
              <a:t>chỗ</a:t>
            </a:r>
            <a:r>
              <a:rPr lang="vi-VN" altLang="zh-CN" sz="2400">
                <a:solidFill>
                  <a:srgbClr val="000000"/>
                </a:solidFill>
                <a:cs typeface="Arial"/>
              </a:rPr>
              <a:t> </a:t>
            </a:r>
            <a:r>
              <a:rPr lang="vi-VN" altLang="zh-CN" sz="2400">
                <a:solidFill>
                  <a:srgbClr val="000000"/>
                </a:solidFill>
                <a:ea typeface="Arial"/>
              </a:rPr>
              <a:t>vì</a:t>
            </a:r>
            <a:r>
              <a:rPr lang="vi-VN" altLang="zh-CN" sz="2400">
                <a:solidFill>
                  <a:srgbClr val="000000"/>
                </a:solidFill>
                <a:cs typeface="Arial"/>
              </a:rPr>
              <a:t> </a:t>
            </a:r>
            <a:r>
              <a:rPr lang="vi-VN" altLang="zh-CN" sz="2400">
                <a:solidFill>
                  <a:srgbClr val="000000"/>
                </a:solidFill>
                <a:ea typeface="Arial"/>
              </a:rPr>
              <a:t>nhiều</a:t>
            </a:r>
            <a:r>
              <a:rPr lang="vi-VN" altLang="zh-CN" sz="2400">
                <a:solidFill>
                  <a:srgbClr val="000000"/>
                </a:solidFill>
                <a:cs typeface="Arial"/>
              </a:rPr>
              <a:t> </a:t>
            </a:r>
            <a:r>
              <a:rPr lang="vi-VN" altLang="zh-CN" sz="2400">
                <a:solidFill>
                  <a:srgbClr val="000000"/>
                </a:solidFill>
                <a:ea typeface="Arial"/>
              </a:rPr>
              <a:t>độc</a:t>
            </a:r>
            <a:r>
              <a:rPr lang="vi-VN" altLang="zh-CN" sz="2400">
                <a:solidFill>
                  <a:srgbClr val="000000"/>
                </a:solidFill>
                <a:cs typeface="Arial"/>
              </a:rPr>
              <a:t> </a:t>
            </a:r>
            <a:r>
              <a:rPr lang="vi-VN" altLang="zh-CN" sz="2400">
                <a:solidFill>
                  <a:srgbClr val="000000"/>
                </a:solidFill>
                <a:ea typeface="Arial"/>
              </a:rPr>
              <a:t>tính.</a:t>
            </a:r>
            <a:endParaRPr lang="vi-VN" altLang="zh-CN" sz="2400" dirty="0">
              <a:solidFill>
                <a:srgbClr val="000000"/>
              </a:solidFill>
              <a:ea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67200" y="152400"/>
            <a:ext cx="29835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smtClean="0">
                <a:solidFill>
                  <a:srgbClr val="FF0000"/>
                </a:solidFill>
                <a:latin typeface="Trebuchet MS"/>
                <a:ea typeface="Trebuchet MS"/>
              </a:rPr>
              <a:t>"Genin-O-Ose“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209800"/>
            <a:ext cx="9144000" cy="1890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i="1" smtClean="0">
                <a:solidFill>
                  <a:srgbClr val="3F3F3F"/>
                </a:solidFill>
                <a:latin typeface="Trebuchet MS"/>
                <a:ea typeface="Trebuchet MS"/>
              </a:rPr>
              <a:t>Tác</a:t>
            </a:r>
            <a:r>
              <a:rPr lang="en-US" altLang="zh-CN" sz="2400" b="1" i="1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b="1" i="1" smtClean="0">
                <a:solidFill>
                  <a:srgbClr val="3F3F3F"/>
                </a:solidFill>
                <a:latin typeface="Trebuchet MS"/>
                <a:ea typeface="Trebuchet MS"/>
              </a:rPr>
              <a:t>d</a:t>
            </a:r>
            <a:r>
              <a:rPr lang="en-US" altLang="zh-CN" sz="2400" b="1" i="1" smtClean="0">
                <a:solidFill>
                  <a:srgbClr val="3F3F3F"/>
                </a:solidFill>
                <a:latin typeface="Arial"/>
                <a:ea typeface="Arial"/>
              </a:rPr>
              <a:t>ụ</a:t>
            </a:r>
            <a:r>
              <a:rPr lang="en-US" altLang="zh-CN" sz="2400" b="1" i="1" smtClean="0">
                <a:solidFill>
                  <a:srgbClr val="3F3F3F"/>
                </a:solidFill>
                <a:latin typeface="Trebuchet MS"/>
                <a:ea typeface="Trebuchet MS"/>
              </a:rPr>
              <a:t>ng</a:t>
            </a:r>
            <a:r>
              <a:rPr lang="en-US" altLang="zh-CN" sz="2400" b="1" i="1" spc="15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b="1" i="1" smtClean="0">
                <a:solidFill>
                  <a:srgbClr val="3F3F3F"/>
                </a:solidFill>
                <a:latin typeface="Trebuchet MS"/>
                <a:ea typeface="Trebuchet MS"/>
              </a:rPr>
              <a:t>KMM:</a:t>
            </a:r>
          </a:p>
          <a:p>
            <a:pPr>
              <a:lnSpc>
                <a:spcPts val="680"/>
              </a:lnSpc>
            </a:pPr>
            <a:endParaRPr lang="en-US" sz="2400" smtClean="0"/>
          </a:p>
          <a:p>
            <a:pPr indent="460247"/>
            <a:r>
              <a:rPr lang="en-US" altLang="zh-CN" sz="2400" smtClean="0">
                <a:solidFill>
                  <a:srgbClr val="3F3F3F"/>
                </a:solidFill>
                <a:latin typeface="Trebuchet MS"/>
                <a:ea typeface="Trebuchet MS"/>
              </a:rPr>
              <a:t>-</a:t>
            </a:r>
            <a:r>
              <a:rPr lang="en-US" altLang="zh-CN" sz="24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Đ</a:t>
            </a:r>
            <a:r>
              <a:rPr lang="en-US" altLang="zh-CN" sz="2400" smtClean="0">
                <a:solidFill>
                  <a:srgbClr val="FE0000"/>
                </a:solidFill>
                <a:latin typeface="Arial"/>
                <a:ea typeface="Arial"/>
              </a:rPr>
              <a:t>ộ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c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tính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c</a:t>
            </a:r>
            <a:r>
              <a:rPr lang="en-US" altLang="zh-CN" sz="2400" smtClean="0">
                <a:solidFill>
                  <a:srgbClr val="FE0000"/>
                </a:solidFill>
                <a:latin typeface="Arial"/>
                <a:ea typeface="Arial"/>
              </a:rPr>
              <a:t>ủ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a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aminosid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làm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h</a:t>
            </a:r>
            <a:r>
              <a:rPr lang="en-US" altLang="zh-CN" sz="2400" smtClean="0">
                <a:solidFill>
                  <a:srgbClr val="FE0000"/>
                </a:solidFill>
                <a:latin typeface="Arial"/>
                <a:ea typeface="Arial"/>
              </a:rPr>
              <a:t>ạ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n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ch</a:t>
            </a:r>
            <a:r>
              <a:rPr lang="en-US" altLang="zh-CN" sz="2400" smtClean="0">
                <a:solidFill>
                  <a:srgbClr val="FE0000"/>
                </a:solidFill>
                <a:latin typeface="Arial"/>
                <a:ea typeface="Arial"/>
              </a:rPr>
              <a:t>ế</a:t>
            </a:r>
            <a:r>
              <a:rPr lang="en-US" altLang="zh-CN" sz="2400" spc="110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tiêm thu</a:t>
            </a:r>
            <a:r>
              <a:rPr lang="en-US" altLang="zh-CN" sz="2400" smtClean="0">
                <a:solidFill>
                  <a:srgbClr val="FE0000"/>
                </a:solidFill>
                <a:latin typeface="Arial"/>
                <a:ea typeface="Arial"/>
              </a:rPr>
              <a:t>ố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c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dài</a:t>
            </a:r>
            <a:r>
              <a:rPr lang="en-US" altLang="zh-CN" sz="2400" spc="-15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ngày:</a:t>
            </a:r>
          </a:p>
          <a:p>
            <a:pPr>
              <a:lnSpc>
                <a:spcPts val="875"/>
              </a:lnSpc>
            </a:pPr>
            <a:endParaRPr lang="en-US" sz="2400" smtClean="0"/>
          </a:p>
          <a:p>
            <a:pPr indent="868680" hangingPunct="0"/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+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Gây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t</a:t>
            </a:r>
            <a:r>
              <a:rPr lang="en-US" altLang="zh-CN" sz="2400" smtClean="0">
                <a:solidFill>
                  <a:srgbClr val="FE0000"/>
                </a:solidFill>
                <a:latin typeface="Arial"/>
                <a:ea typeface="Arial"/>
              </a:rPr>
              <a:t>ổ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n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th</a:t>
            </a:r>
            <a:r>
              <a:rPr lang="en-US" altLang="zh-CN" sz="2400" smtClean="0">
                <a:solidFill>
                  <a:srgbClr val="FE0000"/>
                </a:solidFill>
                <a:latin typeface="Arial"/>
                <a:ea typeface="Arial"/>
              </a:rPr>
              <a:t>ươ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ng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th</a:t>
            </a:r>
            <a:r>
              <a:rPr lang="en-US" altLang="zh-CN" sz="2400" smtClean="0">
                <a:solidFill>
                  <a:srgbClr val="FE0000"/>
                </a:solidFill>
                <a:latin typeface="Arial"/>
                <a:ea typeface="Arial"/>
              </a:rPr>
              <a:t>ầ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n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kinh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thính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giác</a:t>
            </a:r>
            <a:r>
              <a:rPr lang="en-US" altLang="zh-CN" sz="2400" spc="-2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gây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ù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tai,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đi</a:t>
            </a:r>
            <a:r>
              <a:rPr lang="en-US" altLang="zh-CN" sz="2400" smtClean="0">
                <a:solidFill>
                  <a:srgbClr val="FE0000"/>
                </a:solidFill>
                <a:latin typeface="Arial"/>
                <a:ea typeface="Arial"/>
              </a:rPr>
              <a:t>ế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c.</a:t>
            </a:r>
          </a:p>
          <a:p>
            <a:pPr>
              <a:lnSpc>
                <a:spcPts val="875"/>
              </a:lnSpc>
            </a:pPr>
            <a:endParaRPr lang="en-US" sz="2400" smtClean="0"/>
          </a:p>
          <a:p>
            <a:pPr indent="868680"/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+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Kính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smtClean="0">
                <a:solidFill>
                  <a:srgbClr val="FE0000"/>
                </a:solidFill>
                <a:latin typeface="Arial"/>
                <a:ea typeface="Arial"/>
              </a:rPr>
              <a:t>ứ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ng,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ho</a:t>
            </a:r>
            <a:r>
              <a:rPr lang="en-US" altLang="zh-CN" sz="2400" smtClean="0">
                <a:solidFill>
                  <a:srgbClr val="FE0000"/>
                </a:solidFill>
                <a:latin typeface="Arial"/>
                <a:ea typeface="Arial"/>
              </a:rPr>
              <a:t>ạ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i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t</a:t>
            </a:r>
            <a:r>
              <a:rPr lang="en-US" altLang="zh-CN" sz="2400" smtClean="0">
                <a:solidFill>
                  <a:srgbClr val="FE0000"/>
                </a:solidFill>
                <a:latin typeface="Arial"/>
                <a:ea typeface="Arial"/>
              </a:rPr>
              <a:t>ử</a:t>
            </a:r>
            <a:r>
              <a:rPr lang="en-US" altLang="zh-CN" sz="2400" smtClean="0">
                <a:solidFill>
                  <a:srgbClr val="FE0000"/>
                </a:solidFill>
                <a:latin typeface="Arial"/>
                <a:cs typeface="Arial"/>
              </a:rPr>
              <a:t> </a:t>
            </a:r>
            <a:r>
              <a:rPr lang="en-US" altLang="zh-CN" sz="2400" smtClean="0">
                <a:solidFill>
                  <a:srgbClr val="FE0000"/>
                </a:solidFill>
                <a:latin typeface="Arial"/>
                <a:ea typeface="Arial"/>
              </a:rPr>
              <a:t>ố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ng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th</a:t>
            </a:r>
            <a:r>
              <a:rPr lang="en-US" altLang="zh-CN" sz="2400" smtClean="0">
                <a:solidFill>
                  <a:srgbClr val="FE0000"/>
                </a:solidFill>
                <a:latin typeface="Arial"/>
                <a:ea typeface="Arial"/>
              </a:rPr>
              <a:t>ậ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n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gây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bí</a:t>
            </a:r>
            <a:r>
              <a:rPr lang="en-US" altLang="zh-CN" sz="2400" spc="100" smtClean="0">
                <a:solidFill>
                  <a:srgbClr val="FE0000"/>
                </a:solidFill>
                <a:latin typeface="Trebuchet MS"/>
                <a:cs typeface="Trebuchet MS"/>
              </a:rPr>
              <a:t> 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đái, </a:t>
            </a:r>
            <a:r>
              <a:rPr lang="en-US" altLang="zh-CN" sz="2400" spc="-10" smtClean="0">
                <a:solidFill>
                  <a:srgbClr val="FE0000"/>
                </a:solidFill>
                <a:latin typeface="Trebuchet MS"/>
                <a:ea typeface="Trebuchet MS"/>
              </a:rPr>
              <a:t>ph</a:t>
            </a:r>
            <a:r>
              <a:rPr lang="en-US" altLang="zh-CN" sz="2400" smtClean="0">
                <a:solidFill>
                  <a:srgbClr val="FE0000"/>
                </a:solidFill>
                <a:latin typeface="Trebuchet MS"/>
                <a:ea typeface="Trebuchet MS"/>
              </a:rPr>
              <a:t>ù.</a:t>
            </a:r>
            <a:endParaRPr lang="en-US" altLang="zh-CN" sz="2400" dirty="0">
              <a:solidFill>
                <a:srgbClr val="FE0000"/>
              </a:solidFill>
              <a:latin typeface="Trebuchet MS"/>
              <a:ea typeface="Trebuchet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43400"/>
            <a:ext cx="9144000" cy="2105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i="1" smtClean="0">
                <a:solidFill>
                  <a:srgbClr val="3F3F3F"/>
                </a:solidFill>
                <a:latin typeface="Trebuchet MS"/>
                <a:ea typeface="Trebuchet MS"/>
              </a:rPr>
              <a:t>Nguyên</a:t>
            </a:r>
            <a:r>
              <a:rPr lang="en-US" altLang="zh-CN" sz="2000" b="1" i="1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b="1" i="1" smtClean="0">
                <a:solidFill>
                  <a:srgbClr val="3F3F3F"/>
                </a:solidFill>
                <a:latin typeface="Trebuchet MS"/>
                <a:ea typeface="Trebuchet MS"/>
              </a:rPr>
              <a:t>t</a:t>
            </a:r>
            <a:r>
              <a:rPr lang="en-US" altLang="zh-CN" sz="2000" b="1" i="1" smtClean="0">
                <a:solidFill>
                  <a:srgbClr val="3F3F3F"/>
                </a:solidFill>
                <a:latin typeface="Arial"/>
                <a:ea typeface="Arial"/>
              </a:rPr>
              <a:t>ắ</a:t>
            </a:r>
            <a:r>
              <a:rPr lang="en-US" altLang="zh-CN" sz="2000" b="1" i="1" smtClean="0">
                <a:solidFill>
                  <a:srgbClr val="3F3F3F"/>
                </a:solidFill>
                <a:latin typeface="Trebuchet MS"/>
                <a:ea typeface="Trebuchet MS"/>
              </a:rPr>
              <a:t>c</a:t>
            </a:r>
            <a:r>
              <a:rPr lang="en-US" altLang="zh-CN" sz="2000" b="1" i="1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b="1" i="1" smtClean="0">
                <a:solidFill>
                  <a:srgbClr val="3F3F3F"/>
                </a:solidFill>
                <a:latin typeface="Trebuchet MS"/>
                <a:ea typeface="Trebuchet MS"/>
              </a:rPr>
              <a:t>s</a:t>
            </a:r>
            <a:r>
              <a:rPr lang="en-US" altLang="zh-CN" sz="2000" b="1" i="1" smtClean="0">
                <a:solidFill>
                  <a:srgbClr val="3F3F3F"/>
                </a:solidFill>
                <a:latin typeface="Arial"/>
                <a:ea typeface="Arial"/>
              </a:rPr>
              <a:t>ử</a:t>
            </a:r>
            <a:r>
              <a:rPr lang="en-US" altLang="zh-CN" sz="2000" b="1" i="1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000" b="1" i="1" smtClean="0">
                <a:solidFill>
                  <a:srgbClr val="3F3F3F"/>
                </a:solidFill>
                <a:latin typeface="Trebuchet MS"/>
                <a:ea typeface="Trebuchet MS"/>
              </a:rPr>
              <a:t>d</a:t>
            </a:r>
            <a:r>
              <a:rPr lang="en-US" altLang="zh-CN" sz="2000" b="1" i="1" smtClean="0">
                <a:solidFill>
                  <a:srgbClr val="3F3F3F"/>
                </a:solidFill>
                <a:latin typeface="Arial"/>
                <a:ea typeface="Arial"/>
              </a:rPr>
              <a:t>ụ</a:t>
            </a:r>
            <a:r>
              <a:rPr lang="en-US" altLang="zh-CN" sz="2000" b="1" i="1" smtClean="0">
                <a:solidFill>
                  <a:srgbClr val="3F3F3F"/>
                </a:solidFill>
                <a:latin typeface="Trebuchet MS"/>
                <a:ea typeface="Trebuchet MS"/>
              </a:rPr>
              <a:t>ng</a:t>
            </a:r>
            <a:r>
              <a:rPr lang="en-US" altLang="zh-CN" sz="2000" b="1" i="1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b="1" i="1" smtClean="0">
                <a:solidFill>
                  <a:srgbClr val="3F3F3F"/>
                </a:solidFill>
                <a:latin typeface="Trebuchet MS"/>
                <a:ea typeface="Trebuchet MS"/>
              </a:rPr>
              <a:t>kháng</a:t>
            </a:r>
            <a:r>
              <a:rPr lang="en-US" altLang="zh-CN" sz="2000" b="1" i="1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b="1" i="1" smtClean="0">
                <a:solidFill>
                  <a:srgbClr val="3F3F3F"/>
                </a:solidFill>
                <a:latin typeface="Trebuchet MS"/>
                <a:ea typeface="Trebuchet MS"/>
              </a:rPr>
              <a:t>sinh</a:t>
            </a:r>
            <a:r>
              <a:rPr lang="en-US" altLang="zh-CN" sz="2000" b="1" i="1" spc="15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b="1" i="1" smtClean="0">
                <a:solidFill>
                  <a:srgbClr val="3F3F3F"/>
                </a:solidFill>
                <a:latin typeface="Trebuchet MS"/>
                <a:ea typeface="Trebuchet MS"/>
              </a:rPr>
              <a:t>aminosid:</a:t>
            </a:r>
          </a:p>
          <a:p>
            <a:pPr>
              <a:lnSpc>
                <a:spcPts val="725"/>
              </a:lnSpc>
            </a:pPr>
            <a:endParaRPr lang="en-US" sz="2000" smtClean="0"/>
          </a:p>
          <a:p>
            <a:pPr indent="868629"/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+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Không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tiêm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li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ề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u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cao,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liên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t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ụ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c</a:t>
            </a:r>
            <a:r>
              <a:rPr lang="en-US" altLang="zh-CN" sz="2000" spc="-75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th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ờ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i gian</a:t>
            </a:r>
            <a:r>
              <a:rPr lang="en-US" altLang="zh-CN" sz="2000" spc="-8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dài;</a:t>
            </a:r>
            <a:r>
              <a:rPr lang="en-US" altLang="zh-CN" sz="2000" spc="-8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phân</a:t>
            </a:r>
            <a:r>
              <a:rPr lang="en-US" altLang="zh-CN" sz="2000" spc="-8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đ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ợ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t</a:t>
            </a:r>
            <a:r>
              <a:rPr lang="en-US" altLang="zh-CN" sz="2000" spc="-8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7-10</a:t>
            </a:r>
            <a:r>
              <a:rPr lang="en-US" altLang="zh-CN" sz="2000" spc="-9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ngày.</a:t>
            </a:r>
          </a:p>
          <a:p>
            <a:pPr>
              <a:lnSpc>
                <a:spcPts val="969"/>
              </a:lnSpc>
            </a:pPr>
            <a:endParaRPr lang="en-US" sz="2000" smtClean="0"/>
          </a:p>
          <a:p>
            <a:pPr indent="868629"/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+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Ph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ố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i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h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ợ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p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v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ớ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i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các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thu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ố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c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c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ấ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u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trúc</a:t>
            </a:r>
            <a:r>
              <a:rPr lang="en-US" altLang="zh-CN" sz="2000" spc="-195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khác cùng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tác</a:t>
            </a:r>
            <a:r>
              <a:rPr lang="en-US" altLang="zh-CN" sz="2000" spc="-4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d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ụ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ng.</a:t>
            </a:r>
          </a:p>
          <a:p>
            <a:pPr>
              <a:lnSpc>
                <a:spcPts val="969"/>
              </a:lnSpc>
            </a:pPr>
            <a:endParaRPr lang="en-US" sz="2000" smtClean="0"/>
          </a:p>
          <a:p>
            <a:pPr indent="868629"/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+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Theo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dõi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thính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l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ự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c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và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l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ượ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ng</a:t>
            </a:r>
            <a:r>
              <a:rPr lang="en-US" altLang="zh-CN" sz="2000" spc="-139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n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ướ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c ti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ể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u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khi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tiêm</a:t>
            </a:r>
            <a:r>
              <a:rPr lang="en-US" altLang="zh-CN" sz="2000" spc="-8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aminosid.</a:t>
            </a:r>
          </a:p>
          <a:p>
            <a:pPr>
              <a:lnSpc>
                <a:spcPts val="969"/>
              </a:lnSpc>
            </a:pPr>
            <a:endParaRPr lang="en-US" sz="2000" smtClean="0"/>
          </a:p>
          <a:p>
            <a:pPr indent="868629"/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+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Không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tiêm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aminosid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thu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ộ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c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d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ẫ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n</a:t>
            </a:r>
            <a:r>
              <a:rPr lang="en-US" altLang="zh-CN" sz="2000" spc="-69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ch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ấ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t th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ea typeface="Arial"/>
              </a:rPr>
              <a:t>ế</a:t>
            </a:r>
            <a:r>
              <a:rPr lang="en-US" altLang="zh-CN" sz="200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4,5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deoxy-2</a:t>
            </a:r>
            <a:r>
              <a:rPr lang="en-US" altLang="zh-CN" sz="2000" spc="-44" smtClean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lang="en-US" altLang="zh-CN" sz="2000" smtClean="0">
                <a:solidFill>
                  <a:srgbClr val="3F3F3F"/>
                </a:solidFill>
                <a:latin typeface="Trebuchet MS"/>
                <a:ea typeface="Trebuchet MS"/>
              </a:rPr>
              <a:t>streptamin.</a:t>
            </a:r>
            <a:endParaRPr lang="en-US" altLang="zh-CN" sz="2000" dirty="0">
              <a:solidFill>
                <a:srgbClr val="3F3F3F"/>
              </a:solidFill>
              <a:latin typeface="Trebuchet MS"/>
              <a:ea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920</Words>
  <Application>Microsoft Office PowerPoint</Application>
  <PresentationFormat>On-screen Show (4:3)</PresentationFormat>
  <Paragraphs>113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Tóm tắt bài học</vt:lpstr>
      <vt:lpstr>PHÂN LOẠI KHÁNG SINH DỰA VÀO CẤU TRÚC HÓA HỌC</vt:lpstr>
      <vt:lpstr>Slide 3</vt:lpstr>
      <vt:lpstr>NGUYÊN TẮC SỬ DỤNG KHÁNG SINH</vt:lpstr>
      <vt:lpstr>Slide 5</vt:lpstr>
      <vt:lpstr>PHENICOL</vt:lpstr>
      <vt:lpstr>cyclin</vt:lpstr>
      <vt:lpstr>Aminosid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Tóm tắt bài học</dc:title>
  <dc:creator>VuNga</dc:creator>
  <cp:lastModifiedBy>VuNga</cp:lastModifiedBy>
  <cp:revision>8</cp:revision>
  <dcterms:created xsi:type="dcterms:W3CDTF">2019-10-10T16:41:02Z</dcterms:created>
  <dcterms:modified xsi:type="dcterms:W3CDTF">2019-10-10T17:56:22Z</dcterms:modified>
</cp:coreProperties>
</file>