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360" r:id="rId2"/>
    <p:sldId id="361" r:id="rId3"/>
    <p:sldId id="362" r:id="rId4"/>
    <p:sldId id="384" r:id="rId5"/>
    <p:sldId id="388" r:id="rId6"/>
    <p:sldId id="458" r:id="rId7"/>
    <p:sldId id="460" r:id="rId8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23" autoAdjust="0"/>
    <p:restoredTop sz="88039" autoAdjust="0"/>
  </p:normalViewPr>
  <p:slideViewPr>
    <p:cSldViewPr>
      <p:cViewPr varScale="1">
        <p:scale>
          <a:sx n="65" d="100"/>
          <a:sy n="65" d="100"/>
        </p:scale>
        <p:origin x="177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32274-782E-4CF8-915B-371E1CFCC216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B0264-92A3-47EE-8049-7746B5C0C6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877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ED3D9-4DC6-474E-B9EA-61D3FC583FCE}" type="datetimeFigureOut">
              <a:rPr lang="en-US" smtClean="0"/>
              <a:pPr/>
              <a:t>1/13/2019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514E1E-3369-4A3A-8DF8-E6D1A68B67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84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14E1E-3369-4A3A-8DF8-E6D1A68B67A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46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14E1E-3369-4A3A-8DF8-E6D1A68B67A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200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14E1E-3369-4A3A-8DF8-E6D1A68B67A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141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14E1E-3369-4A3A-8DF8-E6D1A68B67A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207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14E1E-3369-4A3A-8DF8-E6D1A68B67A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1903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14E1E-3369-4A3A-8DF8-E6D1A68B67A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82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9FBB36A-40C5-4314-976F-0AF34F5D91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BA14A-E10A-4B16-8F51-995AD0337C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631F7-6479-4E8D-B320-3C946F02B6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85FC8-CDB2-47A9-B84D-7578EBB90E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F9CE5-5893-4EAC-ACBC-C3EB3A44F4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5DB0D-35AE-4CF4-9864-4F3356A6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B4E39-EB45-4FD9-9337-A0D7F046DA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39503-A5ED-4BC0-A4C2-347928283E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B2CD2-2996-43BF-9471-DFCE8CAEA7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A63A3-7417-4ABB-940B-FA5B3AAAC6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B62F3-DBD7-4022-81C6-409C34B48B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26EDE-D698-4122-BC18-04410E50A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1F940B8-C5FB-46DC-843F-E172194DBE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Text Box 11" descr="Blue tissue paper"/>
          <p:cNvSpPr txBox="1">
            <a:spLocks noChangeArrowheads="1"/>
          </p:cNvSpPr>
          <p:nvPr/>
        </p:nvSpPr>
        <p:spPr bwMode="auto">
          <a:xfrm>
            <a:off x="3810000" y="1905000"/>
            <a:ext cx="4724400" cy="415498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sq">
            <a:solidFill>
              <a:srgbClr val="0000CC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smtClean="0"/>
              <a:t>DD </a:t>
            </a:r>
            <a:r>
              <a:rPr lang="en-US" sz="2400" b="1" dirty="0" err="1" smtClean="0"/>
              <a:t>tiêm</a:t>
            </a:r>
            <a:r>
              <a:rPr lang="en-US" sz="2400" b="1" dirty="0" smtClean="0"/>
              <a:t> Diazepam  5 mg/ml (Valium-Roche)</a:t>
            </a:r>
            <a:endParaRPr lang="en-US" sz="2400" b="1" dirty="0"/>
          </a:p>
          <a:p>
            <a:pPr>
              <a:spcBef>
                <a:spcPct val="50000"/>
              </a:spcBef>
            </a:pPr>
            <a:r>
              <a:rPr lang="en-US" sz="2400" dirty="0" smtClean="0"/>
              <a:t>Diazepam             0,5%</a:t>
            </a:r>
          </a:p>
          <a:p>
            <a:pPr>
              <a:spcBef>
                <a:spcPct val="50000"/>
              </a:spcBef>
            </a:pPr>
            <a:r>
              <a:rPr lang="en-US" sz="2400" dirty="0" err="1" smtClean="0"/>
              <a:t>Propylen</a:t>
            </a:r>
            <a:r>
              <a:rPr lang="en-US" sz="2400" dirty="0" smtClean="0"/>
              <a:t> </a:t>
            </a:r>
            <a:r>
              <a:rPr lang="en-US" sz="2400" dirty="0"/>
              <a:t>glycol      40%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Ethanol             </a:t>
            </a:r>
            <a:r>
              <a:rPr lang="en-US" sz="2400" dirty="0" smtClean="0"/>
              <a:t>    </a:t>
            </a:r>
            <a:r>
              <a:rPr lang="en-US" sz="2400" dirty="0"/>
              <a:t>10%</a:t>
            </a:r>
          </a:p>
          <a:p>
            <a:pPr>
              <a:spcBef>
                <a:spcPct val="50000"/>
              </a:spcBef>
            </a:pPr>
            <a:r>
              <a:rPr lang="en-US" sz="2400" dirty="0" err="1"/>
              <a:t>Alcol</a:t>
            </a:r>
            <a:r>
              <a:rPr lang="en-US" sz="2400" dirty="0"/>
              <a:t> </a:t>
            </a:r>
            <a:r>
              <a:rPr lang="en-US" sz="2400" dirty="0" err="1"/>
              <a:t>benzylic</a:t>
            </a:r>
            <a:r>
              <a:rPr lang="en-US" sz="2400" dirty="0"/>
              <a:t>        1,5%</a:t>
            </a:r>
          </a:p>
          <a:p>
            <a:pPr>
              <a:spcBef>
                <a:spcPct val="50000"/>
              </a:spcBef>
            </a:pPr>
            <a:r>
              <a:rPr lang="en-US" sz="2400" dirty="0" err="1"/>
              <a:t>Natri</a:t>
            </a:r>
            <a:r>
              <a:rPr lang="en-US" sz="2400" dirty="0"/>
              <a:t> </a:t>
            </a:r>
            <a:r>
              <a:rPr lang="en-US" sz="2400" dirty="0" err="1"/>
              <a:t>benzoat</a:t>
            </a:r>
            <a:r>
              <a:rPr lang="en-US" sz="2400" dirty="0"/>
              <a:t>    </a:t>
            </a:r>
            <a:r>
              <a:rPr lang="en-US" sz="2400" dirty="0" smtClean="0"/>
              <a:t>     </a:t>
            </a:r>
            <a:r>
              <a:rPr lang="en-US" sz="2400" dirty="0"/>
              <a:t>5%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Acid benzoic      pH 6-7</a:t>
            </a:r>
          </a:p>
        </p:txBody>
      </p:sp>
      <p:grpSp>
        <p:nvGrpSpPr>
          <p:cNvPr id="2" name="Group 14"/>
          <p:cNvGrpSpPr>
            <a:grpSpLocks noChangeAspect="1"/>
          </p:cNvGrpSpPr>
          <p:nvPr/>
        </p:nvGrpSpPr>
        <p:grpSpPr bwMode="auto">
          <a:xfrm>
            <a:off x="-1523999" y="1752600"/>
            <a:ext cx="5298925" cy="3117850"/>
            <a:chOff x="-1008" y="960"/>
            <a:chExt cx="4480" cy="2636"/>
          </a:xfrm>
        </p:grpSpPr>
        <p:sp>
          <p:nvSpPr>
            <p:cNvPr id="30727" name="AutoShape 13"/>
            <p:cNvSpPr>
              <a:spLocks noChangeAspect="1" noChangeArrowheads="1" noTextEdit="1"/>
            </p:cNvSpPr>
            <p:nvPr/>
          </p:nvSpPr>
          <p:spPr bwMode="auto">
            <a:xfrm>
              <a:off x="-1008" y="960"/>
              <a:ext cx="4480" cy="26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28" name="Rectangle 15"/>
            <p:cNvSpPr>
              <a:spLocks noChangeArrowheads="1"/>
            </p:cNvSpPr>
            <p:nvPr/>
          </p:nvSpPr>
          <p:spPr bwMode="auto">
            <a:xfrm>
              <a:off x="1054" y="1282"/>
              <a:ext cx="11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b="0" dirty="0">
                  <a:solidFill>
                    <a:srgbClr val="000000"/>
                  </a:solidFill>
                  <a:latin typeface="Arial" charset="0"/>
                </a:rPr>
                <a:t>H</a:t>
              </a:r>
              <a:endParaRPr lang="en-US" sz="2000" b="0" dirty="0"/>
            </a:p>
          </p:txBody>
        </p:sp>
        <p:sp>
          <p:nvSpPr>
            <p:cNvPr id="30729" name="Rectangle 16"/>
            <p:cNvSpPr>
              <a:spLocks noChangeArrowheads="1"/>
            </p:cNvSpPr>
            <p:nvPr/>
          </p:nvSpPr>
          <p:spPr bwMode="auto">
            <a:xfrm>
              <a:off x="1196" y="1439"/>
              <a:ext cx="53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000000"/>
                  </a:solidFill>
                  <a:latin typeface="Arial" charset="0"/>
                </a:rPr>
                <a:t>3</a:t>
              </a:r>
              <a:endParaRPr lang="en-US" b="0"/>
            </a:p>
          </p:txBody>
        </p:sp>
        <p:sp>
          <p:nvSpPr>
            <p:cNvPr id="30730" name="Rectangle 17"/>
            <p:cNvSpPr>
              <a:spLocks noChangeArrowheads="1"/>
            </p:cNvSpPr>
            <p:nvPr/>
          </p:nvSpPr>
          <p:spPr bwMode="auto">
            <a:xfrm>
              <a:off x="1253" y="1282"/>
              <a:ext cx="123" cy="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en-US" sz="2000" b="0" dirty="0">
                  <a:solidFill>
                    <a:srgbClr val="000000"/>
                  </a:solidFill>
                  <a:latin typeface="Arial" charset="0"/>
                </a:rPr>
                <a:t>C</a:t>
              </a:r>
              <a:endParaRPr lang="en-US" sz="2000" b="0" dirty="0"/>
            </a:p>
          </p:txBody>
        </p:sp>
        <p:sp>
          <p:nvSpPr>
            <p:cNvPr id="30731" name="Rectangle 18"/>
            <p:cNvSpPr>
              <a:spLocks noChangeArrowheads="1"/>
            </p:cNvSpPr>
            <p:nvPr/>
          </p:nvSpPr>
          <p:spPr bwMode="auto">
            <a:xfrm>
              <a:off x="1407" y="1620"/>
              <a:ext cx="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  <a:latin typeface="Arial" charset="0"/>
                </a:rPr>
                <a:t>N</a:t>
              </a:r>
              <a:endParaRPr lang="en-US" b="0"/>
            </a:p>
          </p:txBody>
        </p:sp>
        <p:sp>
          <p:nvSpPr>
            <p:cNvPr id="30732" name="Rectangle 19"/>
            <p:cNvSpPr>
              <a:spLocks noChangeArrowheads="1"/>
            </p:cNvSpPr>
            <p:nvPr/>
          </p:nvSpPr>
          <p:spPr bwMode="auto">
            <a:xfrm>
              <a:off x="1831" y="1282"/>
              <a:ext cx="12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Arial" charset="0"/>
                </a:rPr>
                <a:t>O</a:t>
              </a:r>
              <a:endParaRPr lang="en-US" sz="2000" dirty="0"/>
            </a:p>
          </p:txBody>
        </p:sp>
        <p:sp>
          <p:nvSpPr>
            <p:cNvPr id="30733" name="Line 20"/>
            <p:cNvSpPr>
              <a:spLocks noChangeShapeType="1"/>
            </p:cNvSpPr>
            <p:nvPr/>
          </p:nvSpPr>
          <p:spPr bwMode="auto">
            <a:xfrm>
              <a:off x="1340" y="1506"/>
              <a:ext cx="67" cy="11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Line 21"/>
            <p:cNvSpPr>
              <a:spLocks noChangeShapeType="1"/>
            </p:cNvSpPr>
            <p:nvPr/>
          </p:nvSpPr>
          <p:spPr bwMode="auto">
            <a:xfrm>
              <a:off x="1510" y="1686"/>
              <a:ext cx="219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5" name="Line 22"/>
            <p:cNvSpPr>
              <a:spLocks noChangeShapeType="1"/>
            </p:cNvSpPr>
            <p:nvPr/>
          </p:nvSpPr>
          <p:spPr bwMode="auto">
            <a:xfrm flipV="1">
              <a:off x="1702" y="1492"/>
              <a:ext cx="117" cy="19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6" name="Line 23"/>
            <p:cNvSpPr>
              <a:spLocks noChangeShapeType="1"/>
            </p:cNvSpPr>
            <p:nvPr/>
          </p:nvSpPr>
          <p:spPr bwMode="auto">
            <a:xfrm flipV="1">
              <a:off x="1747" y="1514"/>
              <a:ext cx="112" cy="19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7" name="Rectangle 24"/>
            <p:cNvSpPr>
              <a:spLocks noChangeArrowheads="1"/>
            </p:cNvSpPr>
            <p:nvPr/>
          </p:nvSpPr>
          <p:spPr bwMode="auto">
            <a:xfrm>
              <a:off x="1805" y="2113"/>
              <a:ext cx="11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b="0">
                  <a:solidFill>
                    <a:srgbClr val="000000"/>
                  </a:solidFill>
                  <a:latin typeface="Arial" charset="0"/>
                </a:rPr>
                <a:t>N</a:t>
              </a:r>
              <a:endParaRPr lang="en-US" sz="2000" b="0"/>
            </a:p>
          </p:txBody>
        </p:sp>
        <p:sp>
          <p:nvSpPr>
            <p:cNvPr id="30738" name="Line 25"/>
            <p:cNvSpPr>
              <a:spLocks noChangeShapeType="1"/>
            </p:cNvSpPr>
            <p:nvPr/>
          </p:nvSpPr>
          <p:spPr bwMode="auto">
            <a:xfrm flipH="1">
              <a:off x="1268" y="1748"/>
              <a:ext cx="130" cy="15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9" name="Line 26"/>
            <p:cNvSpPr>
              <a:spLocks noChangeShapeType="1"/>
            </p:cNvSpPr>
            <p:nvPr/>
          </p:nvSpPr>
          <p:spPr bwMode="auto">
            <a:xfrm>
              <a:off x="1268" y="1906"/>
              <a:ext cx="63" cy="27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0" name="Line 27"/>
            <p:cNvSpPr>
              <a:spLocks noChangeShapeType="1"/>
            </p:cNvSpPr>
            <p:nvPr/>
          </p:nvSpPr>
          <p:spPr bwMode="auto">
            <a:xfrm>
              <a:off x="1228" y="1941"/>
              <a:ext cx="49" cy="22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1" name="Line 28"/>
            <p:cNvSpPr>
              <a:spLocks noChangeShapeType="1"/>
            </p:cNvSpPr>
            <p:nvPr/>
          </p:nvSpPr>
          <p:spPr bwMode="auto">
            <a:xfrm>
              <a:off x="1331" y="2183"/>
              <a:ext cx="255" cy="11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2" name="Line 29"/>
            <p:cNvSpPr>
              <a:spLocks noChangeShapeType="1"/>
            </p:cNvSpPr>
            <p:nvPr/>
          </p:nvSpPr>
          <p:spPr bwMode="auto">
            <a:xfrm flipV="1">
              <a:off x="1586" y="2210"/>
              <a:ext cx="197" cy="9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3" name="Line 30"/>
            <p:cNvSpPr>
              <a:spLocks noChangeShapeType="1"/>
            </p:cNvSpPr>
            <p:nvPr/>
          </p:nvSpPr>
          <p:spPr bwMode="auto">
            <a:xfrm flipV="1">
              <a:off x="1586" y="2170"/>
              <a:ext cx="179" cy="8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4" name="Line 31"/>
            <p:cNvSpPr>
              <a:spLocks noChangeShapeType="1"/>
            </p:cNvSpPr>
            <p:nvPr/>
          </p:nvSpPr>
          <p:spPr bwMode="auto">
            <a:xfrm flipV="1">
              <a:off x="1859" y="1902"/>
              <a:ext cx="54" cy="21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5" name="Line 32"/>
            <p:cNvSpPr>
              <a:spLocks noChangeShapeType="1"/>
            </p:cNvSpPr>
            <p:nvPr/>
          </p:nvSpPr>
          <p:spPr bwMode="auto">
            <a:xfrm>
              <a:off x="1729" y="1686"/>
              <a:ext cx="179" cy="2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6" name="Line 33"/>
            <p:cNvSpPr>
              <a:spLocks noChangeShapeType="1"/>
            </p:cNvSpPr>
            <p:nvPr/>
          </p:nvSpPr>
          <p:spPr bwMode="auto">
            <a:xfrm flipV="1">
              <a:off x="1586" y="2302"/>
              <a:ext cx="1" cy="28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7" name="Line 34"/>
            <p:cNvSpPr>
              <a:spLocks noChangeShapeType="1"/>
            </p:cNvSpPr>
            <p:nvPr/>
          </p:nvSpPr>
          <p:spPr bwMode="auto">
            <a:xfrm>
              <a:off x="990" y="1827"/>
              <a:ext cx="278" cy="7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8" name="Line 35"/>
            <p:cNvSpPr>
              <a:spLocks noChangeShapeType="1"/>
            </p:cNvSpPr>
            <p:nvPr/>
          </p:nvSpPr>
          <p:spPr bwMode="auto">
            <a:xfrm flipH="1">
              <a:off x="784" y="1827"/>
              <a:ext cx="206" cy="18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9" name="Line 36"/>
            <p:cNvSpPr>
              <a:spLocks noChangeShapeType="1"/>
            </p:cNvSpPr>
            <p:nvPr/>
          </p:nvSpPr>
          <p:spPr bwMode="auto">
            <a:xfrm flipH="1">
              <a:off x="833" y="1875"/>
              <a:ext cx="171" cy="15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0" name="Line 37"/>
            <p:cNvSpPr>
              <a:spLocks noChangeShapeType="1"/>
            </p:cNvSpPr>
            <p:nvPr/>
          </p:nvSpPr>
          <p:spPr bwMode="auto">
            <a:xfrm>
              <a:off x="784" y="2016"/>
              <a:ext cx="63" cy="27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1" name="Line 38"/>
            <p:cNvSpPr>
              <a:spLocks noChangeShapeType="1"/>
            </p:cNvSpPr>
            <p:nvPr/>
          </p:nvSpPr>
          <p:spPr bwMode="auto">
            <a:xfrm>
              <a:off x="847" y="2289"/>
              <a:ext cx="277" cy="8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2" name="Line 39"/>
            <p:cNvSpPr>
              <a:spLocks noChangeShapeType="1"/>
            </p:cNvSpPr>
            <p:nvPr/>
          </p:nvSpPr>
          <p:spPr bwMode="auto">
            <a:xfrm>
              <a:off x="887" y="2254"/>
              <a:ext cx="224" cy="7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3" name="Line 40"/>
            <p:cNvSpPr>
              <a:spLocks noChangeShapeType="1"/>
            </p:cNvSpPr>
            <p:nvPr/>
          </p:nvSpPr>
          <p:spPr bwMode="auto">
            <a:xfrm flipH="1">
              <a:off x="1120" y="2183"/>
              <a:ext cx="211" cy="19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4" name="Rectangle 41"/>
            <p:cNvSpPr>
              <a:spLocks noChangeArrowheads="1"/>
            </p:cNvSpPr>
            <p:nvPr/>
          </p:nvSpPr>
          <p:spPr bwMode="auto">
            <a:xfrm>
              <a:off x="474" y="2377"/>
              <a:ext cx="11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b="0" dirty="0">
                  <a:solidFill>
                    <a:srgbClr val="000000"/>
                  </a:solidFill>
                  <a:latin typeface="Arial" charset="0"/>
                </a:rPr>
                <a:t>C</a:t>
              </a:r>
              <a:endParaRPr lang="en-US" sz="2000" b="0" dirty="0"/>
            </a:p>
          </p:txBody>
        </p:sp>
        <p:sp>
          <p:nvSpPr>
            <p:cNvPr id="30755" name="Rectangle 42"/>
            <p:cNvSpPr>
              <a:spLocks noChangeArrowheads="1"/>
            </p:cNvSpPr>
            <p:nvPr/>
          </p:nvSpPr>
          <p:spPr bwMode="auto">
            <a:xfrm>
              <a:off x="631" y="2379"/>
              <a:ext cx="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b="0" dirty="0">
                  <a:solidFill>
                    <a:srgbClr val="000000"/>
                  </a:solidFill>
                  <a:latin typeface="Arial" charset="0"/>
                </a:rPr>
                <a:t>l</a:t>
              </a:r>
              <a:endParaRPr lang="en-US" sz="2000" b="0" dirty="0"/>
            </a:p>
          </p:txBody>
        </p:sp>
        <p:sp>
          <p:nvSpPr>
            <p:cNvPr id="30756" name="Line 43"/>
            <p:cNvSpPr>
              <a:spLocks noChangeShapeType="1"/>
            </p:cNvSpPr>
            <p:nvPr/>
          </p:nvSpPr>
          <p:spPr bwMode="auto">
            <a:xfrm flipH="1">
              <a:off x="685" y="2289"/>
              <a:ext cx="162" cy="16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7" name="Line 44"/>
            <p:cNvSpPr>
              <a:spLocks noChangeShapeType="1"/>
            </p:cNvSpPr>
            <p:nvPr/>
          </p:nvSpPr>
          <p:spPr bwMode="auto">
            <a:xfrm flipH="1">
              <a:off x="1340" y="2584"/>
              <a:ext cx="246" cy="14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8" name="Line 45"/>
            <p:cNvSpPr>
              <a:spLocks noChangeShapeType="1"/>
            </p:cNvSpPr>
            <p:nvPr/>
          </p:nvSpPr>
          <p:spPr bwMode="auto">
            <a:xfrm flipH="1">
              <a:off x="1384" y="2637"/>
              <a:ext cx="202" cy="11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9" name="Line 46"/>
            <p:cNvSpPr>
              <a:spLocks noChangeShapeType="1"/>
            </p:cNvSpPr>
            <p:nvPr/>
          </p:nvSpPr>
          <p:spPr bwMode="auto">
            <a:xfrm>
              <a:off x="1340" y="2725"/>
              <a:ext cx="1" cy="28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0" name="Line 47"/>
            <p:cNvSpPr>
              <a:spLocks noChangeShapeType="1"/>
            </p:cNvSpPr>
            <p:nvPr/>
          </p:nvSpPr>
          <p:spPr bwMode="auto">
            <a:xfrm>
              <a:off x="1340" y="3006"/>
              <a:ext cx="246" cy="14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1" name="Line 48"/>
            <p:cNvSpPr>
              <a:spLocks noChangeShapeType="1"/>
            </p:cNvSpPr>
            <p:nvPr/>
          </p:nvSpPr>
          <p:spPr bwMode="auto">
            <a:xfrm>
              <a:off x="1384" y="2980"/>
              <a:ext cx="202" cy="11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2" name="Line 49"/>
            <p:cNvSpPr>
              <a:spLocks noChangeShapeType="1"/>
            </p:cNvSpPr>
            <p:nvPr/>
          </p:nvSpPr>
          <p:spPr bwMode="auto">
            <a:xfrm flipV="1">
              <a:off x="1586" y="3006"/>
              <a:ext cx="251" cy="14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3" name="Line 50"/>
            <p:cNvSpPr>
              <a:spLocks noChangeShapeType="1"/>
            </p:cNvSpPr>
            <p:nvPr/>
          </p:nvSpPr>
          <p:spPr bwMode="auto">
            <a:xfrm flipV="1">
              <a:off x="1837" y="2720"/>
              <a:ext cx="1" cy="28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4" name="Line 51"/>
            <p:cNvSpPr>
              <a:spLocks noChangeShapeType="1"/>
            </p:cNvSpPr>
            <p:nvPr/>
          </p:nvSpPr>
          <p:spPr bwMode="auto">
            <a:xfrm flipV="1">
              <a:off x="1792" y="2747"/>
              <a:ext cx="1" cy="23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5" name="Line 52"/>
            <p:cNvSpPr>
              <a:spLocks noChangeShapeType="1"/>
            </p:cNvSpPr>
            <p:nvPr/>
          </p:nvSpPr>
          <p:spPr bwMode="auto">
            <a:xfrm>
              <a:off x="1586" y="2584"/>
              <a:ext cx="251" cy="14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8" name="Rectangle 47"/>
          <p:cNvSpPr/>
          <p:nvPr/>
        </p:nvSpPr>
        <p:spPr bwMode="auto">
          <a:xfrm>
            <a:off x="685800" y="4419600"/>
            <a:ext cx="17526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Diazepam</a:t>
            </a:r>
          </a:p>
        </p:txBody>
      </p:sp>
      <p:sp>
        <p:nvSpPr>
          <p:cNvPr id="3" name="Rectangle 2"/>
          <p:cNvSpPr/>
          <p:nvPr/>
        </p:nvSpPr>
        <p:spPr>
          <a:xfrm>
            <a:off x="992990" y="208621"/>
            <a:ext cx="76938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Phân tích vai trò các thành phần trong công thức, nêu qui trình bào chế thuốc tiêm dưới đây?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Text Box 11" descr="Blue tissue paper"/>
          <p:cNvSpPr txBox="1">
            <a:spLocks noChangeArrowheads="1"/>
          </p:cNvSpPr>
          <p:nvPr/>
        </p:nvSpPr>
        <p:spPr bwMode="auto">
          <a:xfrm>
            <a:off x="2286000" y="1905000"/>
            <a:ext cx="4724400" cy="37856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sq">
            <a:solidFill>
              <a:srgbClr val="0000CC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smtClean="0"/>
              <a:t>DD </a:t>
            </a:r>
            <a:r>
              <a:rPr lang="en-US" sz="2400" b="1" dirty="0" err="1" smtClean="0"/>
              <a:t>tiêm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Natri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diclofenac</a:t>
            </a:r>
            <a:endParaRPr lang="en-US" sz="2400" b="1" dirty="0"/>
          </a:p>
          <a:p>
            <a:pPr>
              <a:spcBef>
                <a:spcPct val="50000"/>
              </a:spcBef>
            </a:pPr>
            <a:r>
              <a:rPr lang="en-US" sz="2400" dirty="0" err="1" smtClean="0"/>
              <a:t>Natri</a:t>
            </a:r>
            <a:r>
              <a:rPr lang="en-US" sz="2400" dirty="0" smtClean="0"/>
              <a:t> </a:t>
            </a:r>
            <a:r>
              <a:rPr lang="en-US" sz="2400" dirty="0" err="1" smtClean="0"/>
              <a:t>diclofenac</a:t>
            </a:r>
            <a:r>
              <a:rPr lang="en-US" sz="2400" dirty="0" smtClean="0"/>
              <a:t>             75mg</a:t>
            </a:r>
          </a:p>
          <a:p>
            <a:pPr>
              <a:spcBef>
                <a:spcPct val="50000"/>
              </a:spcBef>
            </a:pPr>
            <a:r>
              <a:rPr lang="en-US" sz="2400" dirty="0" err="1" smtClean="0"/>
              <a:t>Natri</a:t>
            </a:r>
            <a:r>
              <a:rPr lang="en-US" sz="2400" dirty="0" smtClean="0"/>
              <a:t> </a:t>
            </a:r>
            <a:r>
              <a:rPr lang="en-US" sz="2400" dirty="0" err="1" smtClean="0"/>
              <a:t>methabisulfit</a:t>
            </a:r>
            <a:r>
              <a:rPr lang="en-US" sz="2400" dirty="0" smtClean="0"/>
              <a:t>         9mg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 err="1" smtClean="0"/>
              <a:t>Propylen</a:t>
            </a:r>
            <a:r>
              <a:rPr lang="en-US" sz="2400" dirty="0" smtClean="0"/>
              <a:t> glycol              600mg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 err="1"/>
              <a:t>Alcol</a:t>
            </a:r>
            <a:r>
              <a:rPr lang="en-US" sz="2400" dirty="0"/>
              <a:t> </a:t>
            </a:r>
            <a:r>
              <a:rPr lang="en-US" sz="2400" dirty="0" err="1"/>
              <a:t>benzylic</a:t>
            </a:r>
            <a:r>
              <a:rPr lang="en-US" sz="2400" dirty="0"/>
              <a:t>       </a:t>
            </a:r>
            <a:r>
              <a:rPr lang="en-US" sz="2400" dirty="0" smtClean="0"/>
              <a:t>         120mg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 err="1"/>
              <a:t>Natri</a:t>
            </a:r>
            <a:r>
              <a:rPr lang="en-US" sz="2400" dirty="0"/>
              <a:t> </a:t>
            </a:r>
            <a:r>
              <a:rPr lang="en-US" sz="2400" dirty="0" err="1" smtClean="0"/>
              <a:t>hydroxyd</a:t>
            </a:r>
            <a:r>
              <a:rPr lang="en-US" sz="2400" dirty="0" smtClean="0"/>
              <a:t>      </a:t>
            </a:r>
            <a:r>
              <a:rPr lang="en-US" sz="2400" dirty="0" err="1" smtClean="0"/>
              <a:t>vđ</a:t>
            </a:r>
            <a:r>
              <a:rPr lang="en-US" sz="2400" dirty="0" smtClean="0"/>
              <a:t>   pH=8-9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2400" dirty="0" err="1" smtClean="0"/>
              <a:t>Nước</a:t>
            </a:r>
            <a:r>
              <a:rPr lang="en-US" sz="2400" dirty="0" smtClean="0"/>
              <a:t> </a:t>
            </a:r>
            <a:r>
              <a:rPr lang="en-US" sz="2400" dirty="0" err="1" smtClean="0"/>
              <a:t>cất</a:t>
            </a:r>
            <a:r>
              <a:rPr lang="en-US" sz="2400" dirty="0" smtClean="0"/>
              <a:t> </a:t>
            </a:r>
            <a:r>
              <a:rPr lang="en-US" sz="2400" dirty="0" err="1" smtClean="0"/>
              <a:t>pha</a:t>
            </a:r>
            <a:r>
              <a:rPr lang="en-US" sz="2400" dirty="0" smtClean="0"/>
              <a:t> </a:t>
            </a:r>
            <a:r>
              <a:rPr lang="en-US" sz="2400" dirty="0" err="1" smtClean="0"/>
              <a:t>tiêm</a:t>
            </a:r>
            <a:r>
              <a:rPr lang="en-US" sz="2400" dirty="0" smtClean="0"/>
              <a:t> </a:t>
            </a:r>
            <a:r>
              <a:rPr lang="en-US" sz="2400" dirty="0" err="1" smtClean="0"/>
              <a:t>vđ</a:t>
            </a:r>
            <a:r>
              <a:rPr lang="en-US" sz="2400" dirty="0" smtClean="0"/>
              <a:t>   3ml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992990" y="208621"/>
            <a:ext cx="76938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Phân tích vai trò các thành phần trong công thức, nêu qui trình bào chế thuốc tiêm dưới đây?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5"/>
          <p:cNvSpPr>
            <a:spLocks noChangeArrowheads="1"/>
          </p:cNvSpPr>
          <p:nvPr/>
        </p:nvSpPr>
        <p:spPr bwMode="auto">
          <a:xfrm>
            <a:off x="533400" y="1066800"/>
            <a:ext cx="8089900" cy="56938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indent="360363">
              <a:lnSpc>
                <a:spcPct val="130000"/>
              </a:lnSpc>
            </a:pPr>
            <a:r>
              <a:rPr lang="en-US" sz="2800" dirty="0" err="1"/>
              <a:t>Calcitriol</a:t>
            </a:r>
            <a:r>
              <a:rPr lang="en-US" sz="2800" dirty="0"/>
              <a:t>				1 </a:t>
            </a:r>
            <a:r>
              <a:rPr lang="en-US" sz="2800" dirty="0" err="1" smtClean="0"/>
              <a:t>hoặc</a:t>
            </a:r>
            <a:r>
              <a:rPr lang="en-US" sz="2800" dirty="0" smtClean="0"/>
              <a:t> </a:t>
            </a:r>
            <a:r>
              <a:rPr lang="en-US" sz="2800" dirty="0"/>
              <a:t>2 mg</a:t>
            </a:r>
          </a:p>
          <a:p>
            <a:pPr indent="360363">
              <a:lnSpc>
                <a:spcPct val="130000"/>
              </a:lnSpc>
            </a:pPr>
            <a:r>
              <a:rPr lang="en-US" sz="2800" dirty="0" err="1"/>
              <a:t>Polysorbat</a:t>
            </a:r>
            <a:r>
              <a:rPr lang="en-US" sz="2800" dirty="0"/>
              <a:t> 20				4 mg</a:t>
            </a:r>
          </a:p>
          <a:p>
            <a:pPr indent="360363">
              <a:lnSpc>
                <a:spcPct val="130000"/>
              </a:lnSpc>
            </a:pPr>
            <a:r>
              <a:rPr lang="en-US" sz="2800" dirty="0" err="1"/>
              <a:t>Natri</a:t>
            </a:r>
            <a:r>
              <a:rPr lang="en-US" sz="2800" dirty="0"/>
              <a:t> </a:t>
            </a:r>
            <a:r>
              <a:rPr lang="en-US" sz="2800" dirty="0" err="1"/>
              <a:t>clorid</a:t>
            </a:r>
            <a:r>
              <a:rPr lang="en-US" sz="2800" dirty="0"/>
              <a:t>				1,5 mg</a:t>
            </a:r>
          </a:p>
          <a:p>
            <a:pPr indent="360363">
              <a:lnSpc>
                <a:spcPct val="130000"/>
              </a:lnSpc>
            </a:pPr>
            <a:r>
              <a:rPr lang="en-US" sz="2800" dirty="0" err="1"/>
              <a:t>Natri</a:t>
            </a:r>
            <a:r>
              <a:rPr lang="en-US" sz="2800" dirty="0"/>
              <a:t> </a:t>
            </a:r>
            <a:r>
              <a:rPr lang="en-US" sz="2800" dirty="0" err="1"/>
              <a:t>ascorbat</a:t>
            </a:r>
            <a:r>
              <a:rPr lang="en-US" sz="2800" dirty="0"/>
              <a:t>			</a:t>
            </a:r>
            <a:r>
              <a:rPr lang="en-US" sz="2800" dirty="0" smtClean="0"/>
              <a:t>	10 </a:t>
            </a:r>
            <a:r>
              <a:rPr lang="en-US" sz="2800" dirty="0"/>
              <a:t>mg</a:t>
            </a:r>
          </a:p>
          <a:p>
            <a:pPr indent="360363">
              <a:lnSpc>
                <a:spcPct val="130000"/>
              </a:lnSpc>
            </a:pPr>
            <a:r>
              <a:rPr lang="en-US" sz="2800" dirty="0" err="1"/>
              <a:t>Dinatri</a:t>
            </a:r>
            <a:r>
              <a:rPr lang="en-US" sz="2800" dirty="0"/>
              <a:t> </a:t>
            </a:r>
            <a:r>
              <a:rPr lang="en-US" sz="2800" dirty="0" err="1"/>
              <a:t>phosphat</a:t>
            </a:r>
            <a:r>
              <a:rPr lang="en-US" sz="2800" dirty="0"/>
              <a:t> khan		7,6 mg</a:t>
            </a:r>
          </a:p>
          <a:p>
            <a:pPr indent="360363">
              <a:lnSpc>
                <a:spcPct val="130000"/>
              </a:lnSpc>
            </a:pPr>
            <a:r>
              <a:rPr lang="en-US" sz="2800" dirty="0" err="1"/>
              <a:t>Mononatri</a:t>
            </a:r>
            <a:r>
              <a:rPr lang="en-US" sz="2800" dirty="0"/>
              <a:t> </a:t>
            </a:r>
            <a:r>
              <a:rPr lang="en-US" sz="2800" dirty="0" err="1"/>
              <a:t>phosphat</a:t>
            </a:r>
            <a:r>
              <a:rPr lang="en-US" sz="2800" dirty="0"/>
              <a:t> .1H2O	1,8 mg</a:t>
            </a:r>
          </a:p>
          <a:p>
            <a:pPr indent="360363">
              <a:lnSpc>
                <a:spcPct val="130000"/>
              </a:lnSpc>
            </a:pPr>
            <a:r>
              <a:rPr lang="en-US" sz="2800" dirty="0" err="1"/>
              <a:t>Dinatri</a:t>
            </a:r>
            <a:r>
              <a:rPr lang="en-US" sz="2800" dirty="0"/>
              <a:t> </a:t>
            </a:r>
            <a:r>
              <a:rPr lang="en-US" sz="2800" dirty="0" err="1"/>
              <a:t>edetat</a:t>
            </a:r>
            <a:r>
              <a:rPr lang="en-US" sz="2800" dirty="0"/>
              <a:t> .2 H</a:t>
            </a:r>
            <a:r>
              <a:rPr lang="en-US" sz="2800" baseline="-25000" dirty="0"/>
              <a:t>2</a:t>
            </a:r>
            <a:r>
              <a:rPr lang="en-US" sz="2800" dirty="0"/>
              <a:t>O		</a:t>
            </a:r>
            <a:r>
              <a:rPr lang="en-US" sz="2800" dirty="0" smtClean="0"/>
              <a:t>	1,1 </a:t>
            </a:r>
            <a:r>
              <a:rPr lang="en-US" sz="2800" dirty="0"/>
              <a:t>mg</a:t>
            </a:r>
          </a:p>
          <a:p>
            <a:pPr indent="360363">
              <a:lnSpc>
                <a:spcPct val="130000"/>
              </a:lnSpc>
            </a:pPr>
            <a:r>
              <a:rPr lang="en-US" sz="2800" dirty="0" err="1" smtClean="0"/>
              <a:t>Nước</a:t>
            </a:r>
            <a:r>
              <a:rPr lang="en-US" sz="2800" dirty="0" smtClean="0"/>
              <a:t> </a:t>
            </a:r>
            <a:r>
              <a:rPr lang="en-US" sz="2800" dirty="0" err="1" smtClean="0"/>
              <a:t>cất</a:t>
            </a:r>
            <a:r>
              <a:rPr lang="en-US" sz="2800" dirty="0" smtClean="0"/>
              <a:t> </a:t>
            </a:r>
            <a:r>
              <a:rPr lang="en-US" sz="2800" dirty="0" err="1" smtClean="0"/>
              <a:t>pha</a:t>
            </a:r>
            <a:r>
              <a:rPr lang="en-US" sz="2800" dirty="0" smtClean="0"/>
              <a:t> </a:t>
            </a:r>
            <a:r>
              <a:rPr lang="en-US" sz="2800" dirty="0" err="1" smtClean="0"/>
              <a:t>tiêm</a:t>
            </a:r>
            <a:r>
              <a:rPr lang="en-US" sz="2800" dirty="0" smtClean="0"/>
              <a:t> </a:t>
            </a:r>
            <a:r>
              <a:rPr lang="en-US" sz="2800" dirty="0" err="1" smtClean="0"/>
              <a:t>vđ</a:t>
            </a:r>
            <a:r>
              <a:rPr lang="en-US" sz="2800" dirty="0" smtClean="0"/>
              <a:t> 	</a:t>
            </a:r>
            <a:r>
              <a:rPr lang="en-US" sz="2800" dirty="0"/>
              <a:t>	1 ml</a:t>
            </a:r>
          </a:p>
          <a:p>
            <a:pPr indent="360363">
              <a:lnSpc>
                <a:spcPct val="130000"/>
              </a:lnSpc>
            </a:pPr>
            <a:r>
              <a:rPr lang="en-US" sz="2800" dirty="0" err="1" smtClean="0"/>
              <a:t>Thuốc</a:t>
            </a:r>
            <a:r>
              <a:rPr lang="en-US" sz="2800" dirty="0" smtClean="0"/>
              <a:t> </a:t>
            </a:r>
            <a:r>
              <a:rPr lang="en-US" sz="2800" dirty="0" err="1" smtClean="0"/>
              <a:t>tiêm</a:t>
            </a:r>
            <a:r>
              <a:rPr lang="en-US" sz="2800" dirty="0" smtClean="0"/>
              <a:t> TM, </a:t>
            </a:r>
            <a:r>
              <a:rPr lang="en-US" sz="2800" dirty="0" err="1" smtClean="0"/>
              <a:t>đẳng</a:t>
            </a:r>
            <a:r>
              <a:rPr lang="en-US" sz="2800" dirty="0" smtClean="0"/>
              <a:t> </a:t>
            </a:r>
            <a:r>
              <a:rPr lang="en-US" sz="2800" dirty="0" err="1" smtClean="0"/>
              <a:t>trương</a:t>
            </a:r>
            <a:r>
              <a:rPr lang="en-US" sz="2800" dirty="0" smtClean="0"/>
              <a:t>,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/>
              <a:t>pH = 6,5 - 8,0 </a:t>
            </a:r>
            <a:r>
              <a:rPr lang="en-US" sz="2800" dirty="0" smtClean="0"/>
              <a:t>  (</a:t>
            </a:r>
            <a:r>
              <a:rPr lang="en-US" sz="2800" dirty="0" err="1" smtClean="0"/>
              <a:t>tốt</a:t>
            </a:r>
            <a:r>
              <a:rPr lang="en-US" sz="2800" dirty="0" smtClean="0"/>
              <a:t> </a:t>
            </a:r>
            <a:r>
              <a:rPr lang="en-US" sz="2800" dirty="0" err="1" smtClean="0"/>
              <a:t>nhất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7,2</a:t>
            </a:r>
            <a:r>
              <a:rPr lang="en-US" sz="2800" dirty="0"/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992990" y="208621"/>
            <a:ext cx="76938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Phân tích vai trò các thành phần trong công thức, nêu qui trình bào chế thuốc tiêm dưới đây?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943600"/>
          </a:xfrm>
          <a:solidFill>
            <a:schemeClr val="accent3"/>
          </a:solidFill>
        </p:spPr>
        <p:txBody>
          <a:bodyPr/>
          <a:lstStyle/>
          <a:p>
            <a:pPr>
              <a:buFontTx/>
              <a:buChar char="-"/>
            </a:pPr>
            <a:r>
              <a:rPr lang="en-US" sz="2800" smtClean="0">
                <a:solidFill>
                  <a:srgbClr val="0000FF"/>
                </a:solidFill>
              </a:rPr>
              <a:t>Cocain </a:t>
            </a:r>
            <a:r>
              <a:rPr lang="en-US" sz="2800" dirty="0" err="1" smtClean="0">
                <a:solidFill>
                  <a:srgbClr val="0000FF"/>
                </a:solidFill>
              </a:rPr>
              <a:t>hydroclorid</a:t>
            </a:r>
            <a:r>
              <a:rPr lang="en-US" sz="2800" dirty="0" smtClean="0">
                <a:solidFill>
                  <a:srgbClr val="0000FF"/>
                </a:solidFill>
              </a:rPr>
              <a:t> 		1g</a:t>
            </a:r>
          </a:p>
          <a:p>
            <a:pPr>
              <a:buFontTx/>
              <a:buChar char="-"/>
            </a:pPr>
            <a:r>
              <a:rPr lang="en-US" sz="2800" dirty="0" err="1" smtClean="0">
                <a:solidFill>
                  <a:srgbClr val="0000FF"/>
                </a:solidFill>
              </a:rPr>
              <a:t>NaCl</a:t>
            </a:r>
            <a:r>
              <a:rPr lang="en-US" sz="2800" dirty="0" smtClean="0">
                <a:solidFill>
                  <a:srgbClr val="0000FF"/>
                </a:solidFill>
              </a:rPr>
              <a:t>   		</a:t>
            </a:r>
            <a:r>
              <a:rPr lang="en-US" sz="2800" dirty="0" err="1" smtClean="0">
                <a:solidFill>
                  <a:srgbClr val="0000FF"/>
                </a:solidFill>
              </a:rPr>
              <a:t>vđ</a:t>
            </a:r>
            <a:r>
              <a:rPr lang="en-US" sz="2800" dirty="0" smtClean="0">
                <a:solidFill>
                  <a:srgbClr val="0000FF"/>
                </a:solidFill>
              </a:rPr>
              <a:t> 		</a:t>
            </a:r>
            <a:r>
              <a:rPr lang="en-US" sz="2800" dirty="0" err="1" smtClean="0">
                <a:solidFill>
                  <a:srgbClr val="0000FF"/>
                </a:solidFill>
              </a:rPr>
              <a:t>đẳng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trương</a:t>
            </a:r>
            <a:endParaRPr lang="en-US" sz="2800" dirty="0" smtClean="0">
              <a:solidFill>
                <a:srgbClr val="0000FF"/>
              </a:solidFill>
            </a:endParaRPr>
          </a:p>
          <a:p>
            <a:pPr>
              <a:buFontTx/>
              <a:buChar char="-"/>
            </a:pPr>
            <a:r>
              <a:rPr lang="en-US" sz="2800" dirty="0" err="1" smtClean="0">
                <a:solidFill>
                  <a:srgbClr val="0000FF"/>
                </a:solidFill>
              </a:rPr>
              <a:t>Nước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cất</a:t>
            </a:r>
            <a:r>
              <a:rPr lang="en-US" sz="2800" dirty="0" smtClean="0">
                <a:solidFill>
                  <a:srgbClr val="0000FF"/>
                </a:solidFill>
              </a:rPr>
              <a:t>         </a:t>
            </a:r>
            <a:r>
              <a:rPr lang="en-US" sz="2800" dirty="0" err="1" smtClean="0">
                <a:solidFill>
                  <a:srgbClr val="0000FF"/>
                </a:solidFill>
              </a:rPr>
              <a:t>vđ</a:t>
            </a:r>
            <a:r>
              <a:rPr lang="en-US" sz="2800" dirty="0" smtClean="0">
                <a:solidFill>
                  <a:srgbClr val="0000FF"/>
                </a:solidFill>
              </a:rPr>
              <a:t>		100ml</a:t>
            </a:r>
          </a:p>
          <a:p>
            <a:r>
              <a:rPr lang="en-US" sz="2800" smtClean="0">
                <a:solidFill>
                  <a:srgbClr val="0000FF"/>
                </a:solidFill>
              </a:rPr>
              <a:t>Tính </a:t>
            </a:r>
            <a:r>
              <a:rPr lang="en-US" sz="2800">
                <a:solidFill>
                  <a:srgbClr val="0000FF"/>
                </a:solidFill>
              </a:rPr>
              <a:t>l</a:t>
            </a:r>
            <a:r>
              <a:rPr lang="en-US" sz="2800" smtClean="0">
                <a:solidFill>
                  <a:srgbClr val="0000FF"/>
                </a:solidFill>
              </a:rPr>
              <a:t>ượng </a:t>
            </a:r>
            <a:r>
              <a:rPr lang="en-US" sz="2800" dirty="0" err="1" smtClean="0">
                <a:solidFill>
                  <a:srgbClr val="0000FF"/>
                </a:solidFill>
              </a:rPr>
              <a:t>NaCl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cần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để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err="1" smtClean="0">
                <a:solidFill>
                  <a:srgbClr val="0000FF"/>
                </a:solidFill>
              </a:rPr>
              <a:t>đẳng</a:t>
            </a:r>
            <a:r>
              <a:rPr lang="en-US" sz="2800" smtClean="0">
                <a:solidFill>
                  <a:srgbClr val="0000FF"/>
                </a:solidFill>
              </a:rPr>
              <a:t> </a:t>
            </a:r>
            <a:r>
              <a:rPr lang="en-US" sz="2800" smtClean="0">
                <a:solidFill>
                  <a:srgbClr val="0000FF"/>
                </a:solidFill>
              </a:rPr>
              <a:t>trương</a:t>
            </a:r>
            <a:r>
              <a:rPr lang="en-US" sz="2800" dirty="0">
                <a:solidFill>
                  <a:srgbClr val="0000FF"/>
                </a:solidFill>
              </a:rPr>
              <a:t>?</a:t>
            </a:r>
            <a:endParaRPr lang="en-US" sz="2800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		</a:t>
            </a:r>
            <a:r>
              <a:rPr lang="en-US" sz="2800" smtClean="0">
                <a:solidFill>
                  <a:srgbClr val="0000FF"/>
                </a:solidFill>
              </a:rPr>
              <a:t>	</a:t>
            </a:r>
            <a:endParaRPr lang="en-US" sz="28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0" y="685800"/>
            <a:ext cx="9144000" cy="6172200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2800" i="0" u="none" strike="noStrike" kern="0" cap="none" spc="0" normalizeH="0" noProof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Tính </a:t>
            </a:r>
            <a:r>
              <a:rPr kumimoji="0" lang="en-US" sz="2800" i="0" u="none" strike="noStrike" kern="0" cap="none" spc="0" normalizeH="0" noProof="0" dirty="0" err="1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lượng</a:t>
            </a:r>
            <a:r>
              <a:rPr kumimoji="0" lang="en-US" sz="2800" i="0" u="none" strike="noStrike" kern="0" cap="none" spc="0" normalizeH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i="0" u="none" strike="noStrike" kern="0" cap="none" spc="0" normalizeH="0" noProof="0" dirty="0" err="1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NaCl</a:t>
            </a:r>
            <a:r>
              <a:rPr kumimoji="0" lang="en-US" sz="2800" i="0" u="none" strike="noStrike" kern="0" cap="none" spc="0" normalizeH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i="0" u="none" strike="noStrike" kern="0" cap="none" spc="0" normalizeH="0" noProof="0" dirty="0" err="1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cần</a:t>
            </a:r>
            <a:r>
              <a:rPr kumimoji="0" lang="en-US" sz="2800" i="0" u="none" strike="noStrike" kern="0" cap="none" spc="0" normalizeH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i="0" u="none" strike="noStrike" kern="0" cap="none" spc="0" normalizeH="0" noProof="0" dirty="0" err="1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thiết</a:t>
            </a:r>
            <a:r>
              <a:rPr kumimoji="0" lang="en-US" sz="2800" i="0" u="none" strike="noStrike" kern="0" cap="none" spc="0" normalizeH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i="0" u="none" strike="noStrike" kern="0" cap="none" spc="0" normalizeH="0" noProof="0" dirty="0" err="1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để</a:t>
            </a:r>
            <a:r>
              <a:rPr kumimoji="0" lang="en-US" sz="2800" i="0" u="none" strike="noStrike" kern="0" cap="none" spc="0" normalizeH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i="0" u="none" strike="noStrike" kern="0" cap="none" spc="0" normalizeH="0" noProof="0" dirty="0" err="1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đẳng</a:t>
            </a:r>
            <a:r>
              <a:rPr kumimoji="0" lang="en-US" sz="2800" i="0" u="none" strike="noStrike" kern="0" cap="none" spc="0" normalizeH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i="0" u="none" strike="noStrike" kern="0" cap="none" spc="0" normalizeH="0" noProof="0" dirty="0" err="1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trương</a:t>
            </a:r>
            <a:r>
              <a:rPr kumimoji="0" lang="en-US" sz="2800" i="0" u="none" strike="noStrike" kern="0" cap="none" spc="0" normalizeH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i="0" u="none" strike="noStrike" kern="0" cap="none" spc="0" normalizeH="0" noProof="0" dirty="0" err="1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hóa</a:t>
            </a:r>
            <a:r>
              <a:rPr kumimoji="0" lang="en-US" sz="2800" i="0" u="none" strike="noStrike" kern="0" cap="none" spc="0" normalizeH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i="0" u="none" strike="noStrike" kern="0" cap="none" spc="0" normalizeH="0" noProof="0" dirty="0" err="1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thuốc</a:t>
            </a:r>
            <a:r>
              <a:rPr kumimoji="0" lang="en-US" sz="2800" i="0" u="none" strike="noStrike" kern="0" cap="none" spc="0" normalizeH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i="0" u="none" strike="noStrike" kern="0" cap="none" spc="0" normalizeH="0" noProof="0" dirty="0" err="1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tiê</a:t>
            </a:r>
            <a:r>
              <a:rPr lang="en-US" sz="2800" kern="0" dirty="0" smtClean="0">
                <a:solidFill>
                  <a:srgbClr val="FF3300"/>
                </a:solidFill>
                <a:latin typeface="+mn-lt"/>
              </a:rPr>
              <a:t>m </a:t>
            </a:r>
            <a:r>
              <a:rPr lang="en-US" sz="2800" kern="0" dirty="0" err="1" smtClean="0">
                <a:solidFill>
                  <a:srgbClr val="FF3300"/>
                </a:solidFill>
                <a:latin typeface="+mn-lt"/>
              </a:rPr>
              <a:t>có</a:t>
            </a:r>
            <a:r>
              <a:rPr lang="en-US" sz="2800" kern="0" dirty="0" smtClean="0">
                <a:solidFill>
                  <a:srgbClr val="FF3300"/>
                </a:solidFill>
                <a:latin typeface="+mn-lt"/>
              </a:rPr>
              <a:t> </a:t>
            </a:r>
            <a:r>
              <a:rPr lang="en-US" sz="2800" kern="0" dirty="0" err="1" smtClean="0">
                <a:solidFill>
                  <a:srgbClr val="FF3300"/>
                </a:solidFill>
                <a:latin typeface="+mn-lt"/>
              </a:rPr>
              <a:t>thành</a:t>
            </a:r>
            <a:r>
              <a:rPr lang="en-US" sz="2800" kern="0" dirty="0" smtClean="0">
                <a:solidFill>
                  <a:srgbClr val="FF3300"/>
                </a:solidFill>
                <a:latin typeface="+mn-lt"/>
              </a:rPr>
              <a:t> </a:t>
            </a:r>
            <a:r>
              <a:rPr lang="en-US" sz="2800" kern="0" dirty="0" err="1" smtClean="0">
                <a:solidFill>
                  <a:srgbClr val="FF3300"/>
                </a:solidFill>
                <a:latin typeface="+mn-lt"/>
              </a:rPr>
              <a:t>phần</a:t>
            </a:r>
            <a:r>
              <a:rPr lang="en-US" sz="2800" kern="0" dirty="0" smtClean="0">
                <a:solidFill>
                  <a:srgbClr val="FF3300"/>
                </a:solidFill>
                <a:latin typeface="+mn-lt"/>
              </a:rPr>
              <a:t>:</a:t>
            </a:r>
            <a:endParaRPr kumimoji="0" lang="en-US" sz="2800" i="0" u="none" strike="noStrike" kern="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257300" lvl="2" indent="-342900">
              <a:spcBef>
                <a:spcPct val="20000"/>
              </a:spcBef>
              <a:buClr>
                <a:schemeClr val="folHlink"/>
              </a:buClr>
              <a:buSzPct val="60000"/>
              <a:buFont typeface="Arial" charset="0"/>
              <a:buChar char="•"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Procain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HCl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		1,0g</a:t>
            </a:r>
          </a:p>
          <a:p>
            <a:pPr marL="1257300" lvl="2" indent="-342900">
              <a:spcBef>
                <a:spcPct val="20000"/>
              </a:spcBef>
              <a:buClr>
                <a:schemeClr val="folHlink"/>
              </a:buClr>
              <a:buSzPct val="60000"/>
              <a:buFont typeface="Arial" charset="0"/>
              <a:buChar char="•"/>
            </a:pPr>
            <a:r>
              <a:rPr lang="en-US" sz="2800" kern="0" dirty="0" err="1" smtClean="0">
                <a:solidFill>
                  <a:srgbClr val="0000FF"/>
                </a:solidFill>
                <a:latin typeface="+mn-lt"/>
              </a:rPr>
              <a:t>Clobutol</a:t>
            </a:r>
            <a:r>
              <a:rPr lang="en-US" sz="2800" kern="0" dirty="0" smtClean="0">
                <a:solidFill>
                  <a:srgbClr val="0000FF"/>
                </a:solidFill>
                <a:latin typeface="+mn-lt"/>
              </a:rPr>
              <a:t>				0,5g</a:t>
            </a:r>
          </a:p>
          <a:p>
            <a:pPr marL="1257300" lvl="2" indent="-342900">
              <a:spcBef>
                <a:spcPct val="20000"/>
              </a:spcBef>
              <a:buClr>
                <a:schemeClr val="folHlink"/>
              </a:buClr>
              <a:buSzPct val="60000"/>
              <a:buFont typeface="Arial" charset="0"/>
              <a:buChar char="•"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NaCl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	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vđ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đẳng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trương</a:t>
            </a:r>
            <a:endParaRPr kumimoji="0" lang="en-US" sz="2800" b="0" i="0" u="none" strike="noStrike" kern="0" cap="none" spc="0" normalizeH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257300" lvl="2" indent="-342900">
              <a:spcBef>
                <a:spcPct val="20000"/>
              </a:spcBef>
              <a:buClr>
                <a:schemeClr val="folHlink"/>
              </a:buClr>
              <a:buSzPct val="60000"/>
              <a:buFont typeface="Arial" charset="0"/>
              <a:buChar char="•"/>
            </a:pPr>
            <a:r>
              <a:rPr lang="en-US" sz="2800" kern="0" baseline="0" dirty="0" err="1" smtClean="0">
                <a:solidFill>
                  <a:srgbClr val="0000FF"/>
                </a:solidFill>
                <a:latin typeface="+mn-lt"/>
              </a:rPr>
              <a:t>Nước</a:t>
            </a:r>
            <a:r>
              <a:rPr lang="en-US" sz="2800" kern="0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kern="0" dirty="0" err="1" smtClean="0">
                <a:solidFill>
                  <a:srgbClr val="0000FF"/>
                </a:solidFill>
                <a:latin typeface="+mn-lt"/>
              </a:rPr>
              <a:t>cất</a:t>
            </a:r>
            <a:r>
              <a:rPr lang="en-US" sz="2800" kern="0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kern="0" dirty="0" err="1" smtClean="0">
                <a:solidFill>
                  <a:srgbClr val="0000FF"/>
                </a:solidFill>
                <a:latin typeface="+mn-lt"/>
              </a:rPr>
              <a:t>pha</a:t>
            </a:r>
            <a:r>
              <a:rPr lang="en-US" sz="2800" kern="0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kern="0" dirty="0" err="1" smtClean="0">
                <a:solidFill>
                  <a:srgbClr val="0000FF"/>
                </a:solidFill>
                <a:latin typeface="+mn-lt"/>
              </a:rPr>
              <a:t>tiêm</a:t>
            </a:r>
            <a:r>
              <a:rPr lang="en-US" sz="2800" kern="0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kern="0" dirty="0" err="1" smtClean="0">
                <a:solidFill>
                  <a:srgbClr val="0000FF"/>
                </a:solidFill>
                <a:latin typeface="+mn-lt"/>
              </a:rPr>
              <a:t>vđ</a:t>
            </a:r>
            <a:r>
              <a:rPr lang="en-US" sz="2800" kern="0" dirty="0" smtClean="0">
                <a:solidFill>
                  <a:srgbClr val="0000FF"/>
                </a:solidFill>
                <a:latin typeface="+mn-lt"/>
              </a:rPr>
              <a:t>	100ml</a:t>
            </a:r>
          </a:p>
          <a:p>
            <a:pPr marL="1257300" lvl="2" indent="-342900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0" y="3657600"/>
            <a:ext cx="9144000" cy="3048000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lang="en-US" sz="2800" kern="0" dirty="0" smtClean="0">
                <a:solidFill>
                  <a:srgbClr val="0000FF"/>
                </a:solidFill>
                <a:latin typeface="+mn-lt"/>
              </a:rPr>
              <a:t>E </a:t>
            </a:r>
            <a:r>
              <a:rPr lang="en-US" sz="2800" kern="0" dirty="0" err="1" smtClean="0">
                <a:solidFill>
                  <a:srgbClr val="0000FF"/>
                </a:solidFill>
                <a:latin typeface="+mn-lt"/>
              </a:rPr>
              <a:t>của</a:t>
            </a:r>
            <a:r>
              <a:rPr lang="en-US" sz="2800" kern="0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kern="0" dirty="0" err="1" smtClean="0">
                <a:solidFill>
                  <a:srgbClr val="0000FF"/>
                </a:solidFill>
                <a:latin typeface="+mn-lt"/>
              </a:rPr>
              <a:t>procain</a:t>
            </a:r>
            <a:r>
              <a:rPr lang="en-US" sz="2800" kern="0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kern="0" dirty="0" err="1" smtClean="0">
                <a:solidFill>
                  <a:srgbClr val="0000FF"/>
                </a:solidFill>
                <a:latin typeface="+mn-lt"/>
              </a:rPr>
              <a:t>HCl</a:t>
            </a:r>
            <a:r>
              <a:rPr lang="en-US" sz="2800" kern="0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kern="0" dirty="0" err="1" smtClean="0">
                <a:solidFill>
                  <a:srgbClr val="0000FF"/>
                </a:solidFill>
                <a:latin typeface="+mn-lt"/>
              </a:rPr>
              <a:t>là</a:t>
            </a:r>
            <a:r>
              <a:rPr lang="en-US" sz="2800" kern="0" dirty="0" smtClean="0">
                <a:solidFill>
                  <a:srgbClr val="0000FF"/>
                </a:solidFill>
                <a:latin typeface="+mn-lt"/>
              </a:rPr>
              <a:t> 0,21g; E </a:t>
            </a:r>
            <a:r>
              <a:rPr lang="en-US" sz="2800" kern="0" dirty="0" err="1" smtClean="0">
                <a:solidFill>
                  <a:srgbClr val="0000FF"/>
                </a:solidFill>
                <a:latin typeface="+mn-lt"/>
              </a:rPr>
              <a:t>của</a:t>
            </a:r>
            <a:r>
              <a:rPr lang="en-US" sz="2800" kern="0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kern="0" dirty="0" err="1" smtClean="0">
                <a:solidFill>
                  <a:srgbClr val="0000FF"/>
                </a:solidFill>
                <a:latin typeface="+mn-lt"/>
              </a:rPr>
              <a:t>clorobutol</a:t>
            </a:r>
            <a:r>
              <a:rPr lang="en-US" sz="2800" kern="0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en-US" sz="2800" kern="0" dirty="0" err="1" smtClean="0">
                <a:solidFill>
                  <a:srgbClr val="0000FF"/>
                </a:solidFill>
                <a:latin typeface="+mn-lt"/>
              </a:rPr>
              <a:t>là</a:t>
            </a:r>
            <a:r>
              <a:rPr lang="en-US" sz="2800" kern="0" dirty="0" smtClean="0">
                <a:solidFill>
                  <a:srgbClr val="0000FF"/>
                </a:solidFill>
                <a:latin typeface="+mn-lt"/>
              </a:rPr>
              <a:t> 0,24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55"/>
          <p:cNvSpPr>
            <a:spLocks noChangeArrowheads="1"/>
          </p:cNvSpPr>
          <p:nvPr/>
        </p:nvSpPr>
        <p:spPr bwMode="auto">
          <a:xfrm>
            <a:off x="0" y="-76200"/>
            <a:ext cx="9144000" cy="6858000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/>
          </a:p>
        </p:txBody>
      </p:sp>
      <p:graphicFrame>
        <p:nvGraphicFramePr>
          <p:cNvPr id="262211" name="Group 67"/>
          <p:cNvGraphicFramePr>
            <a:graphicFrameLocks noGrp="1"/>
          </p:cNvGraphicFramePr>
          <p:nvPr>
            <p:ph idx="1"/>
          </p:nvPr>
        </p:nvGraphicFramePr>
        <p:xfrm>
          <a:off x="228600" y="1981200"/>
          <a:ext cx="8763000" cy="4724401"/>
        </p:xfrm>
        <a:graphic>
          <a:graphicData uri="http://schemas.openxmlformats.org/drawingml/2006/table">
            <a:tbl>
              <a:tblPr/>
              <a:tblGrid>
                <a:gridCol w="5692775"/>
                <a:gridCol w="1497013"/>
                <a:gridCol w="1573212"/>
              </a:tblGrid>
              <a:tr h="865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Thµnh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phÇn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vant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L­îng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vant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Vai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trß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vant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3859213">
                <a:tc>
                  <a:txBody>
                    <a:bodyPr/>
                    <a:lstStyle/>
                    <a:p>
                      <a:pPr marL="406400" marR="0" lvl="0" indent="-406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1.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Prednisolon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acetat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vant" pitchFamily="34" charset="0"/>
                      </a:endParaRPr>
                    </a:p>
                    <a:p>
                      <a:pPr marL="406400" marR="0" lvl="0" indent="-406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2.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Polysorbat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 80</a:t>
                      </a:r>
                    </a:p>
                    <a:p>
                      <a:pPr marL="406400" marR="0" lvl="0" indent="-406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3. Na CMC</a:t>
                      </a:r>
                      <a:endParaRPr kumimoji="0" lang="en-US" sz="28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vant" pitchFamily="34" charset="0"/>
                      </a:endParaRPr>
                    </a:p>
                    <a:p>
                      <a:pPr marL="406400" marR="0" lvl="0" indent="-406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4.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NaCl</a:t>
                      </a:r>
                      <a:endParaRPr kumimoji="0" lang="en-US" sz="28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vant" pitchFamily="34" charset="0"/>
                      </a:endParaRPr>
                    </a:p>
                    <a:p>
                      <a:pPr marL="406400" marR="0" lvl="0" indent="-406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5.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Alcol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benzylic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vant" pitchFamily="34" charset="0"/>
                      </a:endParaRPr>
                    </a:p>
                    <a:p>
                      <a:pPr marL="406400" marR="0" lvl="0" indent="-406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6. Acid acetic</a:t>
                      </a:r>
                    </a:p>
                    <a:p>
                      <a:pPr marL="406400" marR="0" lvl="0" indent="-406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7. NC v®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1 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0,2 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0,1 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0,9 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0,09 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V®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100 ml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vant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152400"/>
            <a:ext cx="8610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 smtClean="0">
                <a:solidFill>
                  <a:srgbClr val="FF0000"/>
                </a:solidFill>
              </a:rPr>
              <a:t>Phân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</a:rPr>
              <a:t>tích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</a:rPr>
              <a:t>vai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</a:rPr>
              <a:t>trò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</a:rPr>
              <a:t>các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</a:rPr>
              <a:t>thành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</a:rPr>
              <a:t>phần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</a:rPr>
              <a:t>trong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</a:rPr>
              <a:t>công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</a:rPr>
              <a:t>thức</a:t>
            </a:r>
            <a:r>
              <a:rPr lang="en-US" sz="3000" dirty="0" smtClean="0">
                <a:solidFill>
                  <a:srgbClr val="FF0000"/>
                </a:solidFill>
              </a:rPr>
              <a:t>, </a:t>
            </a:r>
            <a:r>
              <a:rPr lang="en-US" sz="3000" dirty="0" err="1" smtClean="0">
                <a:solidFill>
                  <a:srgbClr val="FF0000"/>
                </a:solidFill>
              </a:rPr>
              <a:t>nêu</a:t>
            </a:r>
            <a:r>
              <a:rPr lang="en-US" sz="3000" dirty="0" smtClean="0">
                <a:solidFill>
                  <a:srgbClr val="FF0000"/>
                </a:solidFill>
              </a:rPr>
              <a:t> qui </a:t>
            </a:r>
            <a:r>
              <a:rPr lang="en-US" sz="3000" dirty="0" err="1" smtClean="0">
                <a:solidFill>
                  <a:srgbClr val="FF0000"/>
                </a:solidFill>
              </a:rPr>
              <a:t>trình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</a:rPr>
              <a:t>bào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</a:rPr>
              <a:t>chế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</a:rPr>
              <a:t>thuốc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</a:rPr>
              <a:t>tiêm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</a:rPr>
              <a:t>dưới</a:t>
            </a:r>
            <a:r>
              <a:rPr lang="en-US" sz="3000" dirty="0" smtClean="0">
                <a:solidFill>
                  <a:srgbClr val="FF0000"/>
                </a:solidFill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</a:rPr>
              <a:t>đây</a:t>
            </a:r>
            <a:r>
              <a:rPr lang="en-US" sz="3000" dirty="0" smtClean="0">
                <a:solidFill>
                  <a:srgbClr val="FF0000"/>
                </a:solidFill>
              </a:rPr>
              <a:t>?</a:t>
            </a:r>
            <a:endParaRPr lang="en-US" sz="3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9007" name="Group 4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5811900"/>
              </p:ext>
            </p:extLst>
          </p:nvPr>
        </p:nvGraphicFramePr>
        <p:xfrm>
          <a:off x="990600" y="2057400"/>
          <a:ext cx="7543800" cy="3956051"/>
        </p:xfrm>
        <a:graphic>
          <a:graphicData uri="http://schemas.openxmlformats.org/drawingml/2006/table">
            <a:tbl>
              <a:tblPr/>
              <a:tblGrid>
                <a:gridCol w="4572000"/>
                <a:gridCol w="1828800"/>
                <a:gridCol w="1143000"/>
              </a:tblGrid>
              <a:tr h="811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.VnAvant" pitchFamily="34" charset="0"/>
                        </a:rPr>
                        <a:t>Thµnh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.VnAvant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.VnAvant" pitchFamily="34" charset="0"/>
                        </a:rPr>
                        <a:t>phÇn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.VnAvant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.VnAvant" pitchFamily="34" charset="0"/>
                        </a:rPr>
                        <a:t>Hµm l­îng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.VnAvant" pitchFamily="34" charset="0"/>
                        </a:rPr>
                        <a:t>Vai trß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3144838">
                <a:tc>
                  <a:txBody>
                    <a:bodyPr/>
                    <a:lstStyle/>
                    <a:p>
                      <a:pPr marL="280988" marR="0" lvl="0" indent="-280988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1.Diazepam</a:t>
                      </a:r>
                    </a:p>
                    <a:p>
                      <a:pPr marL="280988" marR="0" lvl="0" indent="-280988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2.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DÇu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 ®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Ëu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t­¬ng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vant" pitchFamily="34" charset="0"/>
                      </a:endParaRPr>
                    </a:p>
                    <a:p>
                      <a:pPr marL="280988" marR="0" lvl="0" indent="-280988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3.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Phospholipid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lßng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 ®á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trøng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vant" pitchFamily="34" charset="0"/>
                      </a:endParaRPr>
                    </a:p>
                    <a:p>
                      <a:pPr marL="280988" marR="0" lvl="0" indent="-280988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4.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Poloxamer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vant" pitchFamily="34" charset="0"/>
                      </a:endParaRPr>
                    </a:p>
                    <a:p>
                      <a:pPr marL="280988" marR="0" lvl="0" indent="-280988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5. PG</a:t>
                      </a:r>
                    </a:p>
                    <a:p>
                      <a:pPr marL="280988" marR="0" lvl="0" indent="-280988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6.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Vit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 E</a:t>
                      </a:r>
                    </a:p>
                    <a:p>
                      <a:pPr marL="280988" marR="0" lvl="0" indent="-280988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7. Methyl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paraben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vant" pitchFamily="34" charset="0"/>
                      </a:endParaRPr>
                    </a:p>
                    <a:p>
                      <a:pPr marL="280988" marR="0" lvl="0" indent="-280988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8. Butyl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paraben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vant" pitchFamily="34" charset="0"/>
                      </a:endParaRPr>
                    </a:p>
                    <a:p>
                      <a:pPr marL="280988" marR="0" lvl="0" indent="-280988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9. NC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pha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tiªm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 v®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0,5%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20%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1,2%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2%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2,25%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0,02%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0,2%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0,075%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vant" pitchFamily="34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vant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90600" y="457200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Phân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tích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vai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trò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các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thành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phần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trong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công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thức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thuốc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tiêm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sau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10360</TotalTime>
  <Words>314</Words>
  <Application>Microsoft Office PowerPoint</Application>
  <PresentationFormat>On-screen Show (4:3)</PresentationFormat>
  <Paragraphs>99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.VnAvant</vt:lpstr>
      <vt:lpstr>Arial</vt:lpstr>
      <vt:lpstr>Calibri</vt:lpstr>
      <vt:lpstr>Tahoma</vt:lpstr>
      <vt:lpstr>Wingdings</vt:lpstr>
      <vt:lpstr>Blends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XP-2010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Đại Học Quốc Gia Tp. HCM Đại Học Khoa Học Tự Nhiên</dc:title>
  <dc:creator>Gakonchipchip-ghostViet</dc:creator>
  <cp:lastModifiedBy>Windows User</cp:lastModifiedBy>
  <cp:revision>727</cp:revision>
  <dcterms:created xsi:type="dcterms:W3CDTF">2011-05-17T04:29:39Z</dcterms:created>
  <dcterms:modified xsi:type="dcterms:W3CDTF">2019-01-13T02:20:45Z</dcterms:modified>
</cp:coreProperties>
</file>